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notesSlides/notesSlide16.xml" ContentType="application/vnd.openxmlformats-officedocument.presentationml.notesSlide+xml"/>
  <Override PartName="/ppt/charts/chart13.xml" ContentType="application/vnd.openxmlformats-officedocument.drawingml.chart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7.xml" ContentType="application/vnd.openxmlformats-officedocument.drawingml.chart+xml"/>
  <Override PartName="/ppt/notesSlides/notesSlide30.xml" ContentType="application/vnd.openxmlformats-officedocument.presentationml.notesSlide+xml"/>
  <Default Extension="xlsx" ContentType="application/vnd.openxmlformats-officedocument.spreadsheetml.sheet"/>
  <Override PartName="/ppt/notesSlides/notesSlide7.xml" ContentType="application/vnd.openxmlformats-officedocument.presentationml.notesSlide+xml"/>
  <Override PartName="/ppt/charts/chart3.xml" ContentType="application/vnd.openxmlformats-officedocument.drawingml.chart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Default Extension="png" ContentType="image/png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notesSlides/notesSlide24.xml" ContentType="application/vnd.openxmlformats-officedocument.presentationml.notesSlide+xml"/>
  <Override PartName="/ppt/charts/chart14.xml" ContentType="application/vnd.openxmlformats-officedocument.drawingml.chart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charts/chart8.xml" ContentType="application/vnd.openxmlformats-officedocument.drawingml.char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hart12.xml" ContentType="application/vnd.openxmlformats-officedocument.drawingml.chart+xml"/>
  <Override PartName="/ppt/notesSlides/notesSlide33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6.xml" ContentType="application/vnd.openxmlformats-officedocument.drawingml.chart+xml"/>
  <Override PartName="/ppt/charts/chart10.xml" ContentType="application/vnd.openxmlformats-officedocument.drawingml.chart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slides/slide89.xml" ContentType="application/vnd.openxmlformats-officedocument.presentationml.slide+xml"/>
  <Override PartName="/ppt/notesSlides/notesSlide6.xml" ContentType="application/vnd.openxmlformats-officedocument.presentationml.notesSlide+xml"/>
  <Override PartName="/ppt/charts/chart4.xml" ContentType="application/vnd.openxmlformats-officedocument.drawingml.char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notesSlides/notesSlide25.xml" ContentType="application/vnd.openxmlformats-officedocument.presentationml.notesSlide+xml"/>
  <Override PartName="/ppt/charts/chart15.xml" ContentType="application/vnd.openxmlformats-officedocument.drawingml.char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notesSlides/notesSlide14.xml" ContentType="application/vnd.openxmlformats-officedocument.presentationml.notesSlide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slides/slide79.xml" ContentType="application/vnd.openxmlformats-officedocument.presentationml.slide+xml"/>
  <Override PartName="/ppt/notesSlides/notesSlide10.xml" ContentType="application/vnd.openxmlformats-officedocument.presentationml.notesSlide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drawings/drawing1.xml" ContentType="application/vnd.openxmlformats-officedocument.drawingml.chartshapes+xml"/>
  <Override PartName="/ppt/notesSlides/notesSlide19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Default Extension="jpeg" ContentType="image/jpeg"/>
  <Override PartName="/ppt/notesSlides/notesSlide37.xml" ContentType="application/vnd.openxmlformats-officedocument.presentationml.notesSlide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embedTrueTypeFonts="1" saveSubsetFonts="1">
  <p:sldMasterIdLst>
    <p:sldMasterId id="2147483650" r:id="rId1"/>
  </p:sldMasterIdLst>
  <p:notesMasterIdLst>
    <p:notesMasterId r:id="rId92"/>
  </p:notesMasterIdLst>
  <p:handoutMasterIdLst>
    <p:handoutMasterId r:id="rId93"/>
  </p:handoutMasterIdLst>
  <p:sldIdLst>
    <p:sldId id="836" r:id="rId2"/>
    <p:sldId id="1111" r:id="rId3"/>
    <p:sldId id="1273" r:id="rId4"/>
    <p:sldId id="1162" r:id="rId5"/>
    <p:sldId id="1163" r:id="rId6"/>
    <p:sldId id="1272" r:id="rId7"/>
    <p:sldId id="1217" r:id="rId8"/>
    <p:sldId id="1214" r:id="rId9"/>
    <p:sldId id="1194" r:id="rId10"/>
    <p:sldId id="1281" r:id="rId11"/>
    <p:sldId id="1285" r:id="rId12"/>
    <p:sldId id="1308" r:id="rId13"/>
    <p:sldId id="1309" r:id="rId14"/>
    <p:sldId id="1284" r:id="rId15"/>
    <p:sldId id="1283" r:id="rId16"/>
    <p:sldId id="1339" r:id="rId17"/>
    <p:sldId id="1340" r:id="rId18"/>
    <p:sldId id="1386" r:id="rId19"/>
    <p:sldId id="1384" r:id="rId20"/>
    <p:sldId id="1279" r:id="rId21"/>
    <p:sldId id="1311" r:id="rId22"/>
    <p:sldId id="1312" r:id="rId23"/>
    <p:sldId id="1385" r:id="rId24"/>
    <p:sldId id="1236" r:id="rId25"/>
    <p:sldId id="1237" r:id="rId26"/>
    <p:sldId id="1371" r:id="rId27"/>
    <p:sldId id="1320" r:id="rId28"/>
    <p:sldId id="1380" r:id="rId29"/>
    <p:sldId id="1338" r:id="rId30"/>
    <p:sldId id="1366" r:id="rId31"/>
    <p:sldId id="1367" r:id="rId32"/>
    <p:sldId id="1361" r:id="rId33"/>
    <p:sldId id="1362" r:id="rId34"/>
    <p:sldId id="1363" r:id="rId35"/>
    <p:sldId id="1365" r:id="rId36"/>
    <p:sldId id="1364" r:id="rId37"/>
    <p:sldId id="1368" r:id="rId38"/>
    <p:sldId id="1381" r:id="rId39"/>
    <p:sldId id="1328" r:id="rId40"/>
    <p:sldId id="1329" r:id="rId41"/>
    <p:sldId id="1330" r:id="rId42"/>
    <p:sldId id="1331" r:id="rId43"/>
    <p:sldId id="1332" r:id="rId44"/>
    <p:sldId id="1333" r:id="rId45"/>
    <p:sldId id="1334" r:id="rId46"/>
    <p:sldId id="1335" r:id="rId47"/>
    <p:sldId id="1336" r:id="rId48"/>
    <p:sldId id="1337" r:id="rId49"/>
    <p:sldId id="1382" r:id="rId50"/>
    <p:sldId id="1354" r:id="rId51"/>
    <p:sldId id="1355" r:id="rId52"/>
    <p:sldId id="1356" r:id="rId53"/>
    <p:sldId id="1357" r:id="rId54"/>
    <p:sldId id="1358" r:id="rId55"/>
    <p:sldId id="1359" r:id="rId56"/>
    <p:sldId id="1360" r:id="rId57"/>
    <p:sldId id="1383" r:id="rId58"/>
    <p:sldId id="1387" r:id="rId59"/>
    <p:sldId id="1370" r:id="rId60"/>
    <p:sldId id="1372" r:id="rId61"/>
    <p:sldId id="1373" r:id="rId62"/>
    <p:sldId id="1378" r:id="rId63"/>
    <p:sldId id="1342" r:id="rId64"/>
    <p:sldId id="1344" r:id="rId65"/>
    <p:sldId id="1346" r:id="rId66"/>
    <p:sldId id="1348" r:id="rId67"/>
    <p:sldId id="1349" r:id="rId68"/>
    <p:sldId id="1351" r:id="rId69"/>
    <p:sldId id="1352" r:id="rId70"/>
    <p:sldId id="1379" r:id="rId71"/>
    <p:sldId id="1369" r:id="rId72"/>
    <p:sldId id="1374" r:id="rId73"/>
    <p:sldId id="1375" r:id="rId74"/>
    <p:sldId id="1313" r:id="rId75"/>
    <p:sldId id="1314" r:id="rId76"/>
    <p:sldId id="1315" r:id="rId77"/>
    <p:sldId id="1316" r:id="rId78"/>
    <p:sldId id="1317" r:id="rId79"/>
    <p:sldId id="1388" r:id="rId80"/>
    <p:sldId id="1389" r:id="rId81"/>
    <p:sldId id="1266" r:id="rId82"/>
    <p:sldId id="1257" r:id="rId83"/>
    <p:sldId id="1258" r:id="rId84"/>
    <p:sldId id="1259" r:id="rId85"/>
    <p:sldId id="1260" r:id="rId86"/>
    <p:sldId id="1261" r:id="rId87"/>
    <p:sldId id="1262" r:id="rId88"/>
    <p:sldId id="1263" r:id="rId89"/>
    <p:sldId id="1264" r:id="rId90"/>
    <p:sldId id="1265" r:id="rId91"/>
  </p:sldIdLst>
  <p:sldSz cx="9144000" cy="6858000" type="screen4x3"/>
  <p:notesSz cx="6797675" cy="9874250"/>
  <p:embeddedFontLst>
    <p:embeddedFont>
      <p:font typeface="맑은 고딕" pitchFamily="50" charset="-127"/>
      <p:regular r:id="rId94"/>
      <p:bold r:id="rId95"/>
    </p:embeddedFont>
    <p:embeddedFont>
      <p:font typeface="Arial Narrow" pitchFamily="34" charset="0"/>
      <p:regular r:id="rId96"/>
      <p:bold r:id="rId97"/>
      <p:italic r:id="rId98"/>
      <p:boldItalic r:id="rId99"/>
    </p:embeddedFont>
    <p:embeddedFont>
      <p:font typeface="Arial Unicode MS" pitchFamily="50" charset="-127"/>
      <p:regular r:id="rId100"/>
    </p:embeddedFont>
    <p:embeddedFont>
      <p:font typeface="Impact" pitchFamily="34" charset="0"/>
      <p:regular r:id="rId101"/>
    </p:embeddedFont>
    <p:embeddedFont>
      <p:font typeface="휴먼모음T" pitchFamily="18" charset="-127"/>
      <p:regular r:id="rId102"/>
    </p:embeddedFont>
    <p:embeddedFont>
      <p:font typeface="나눔고딕" pitchFamily="50" charset="-127"/>
      <p:regular r:id="rId103"/>
      <p:bold r:id="rId104"/>
    </p:embeddedFont>
  </p:embeddedFontLst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Rix고딕 M"/>
        <a:cs typeface="Rix고딕 M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Rix고딕 M"/>
        <a:cs typeface="Rix고딕 M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Rix고딕 M"/>
        <a:cs typeface="Rix고딕 M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Rix고딕 M"/>
        <a:cs typeface="Rix고딕 M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Rix고딕 M"/>
        <a:cs typeface="Rix고딕 M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Rix고딕 M"/>
        <a:cs typeface="Rix고딕 M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Rix고딕 M"/>
        <a:cs typeface="Rix고딕 M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Rix고딕 M"/>
        <a:cs typeface="Rix고딕 M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Rix고딕 M"/>
        <a:cs typeface="Rix고딕 M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E5F3FF"/>
    <a:srgbClr val="EAB200"/>
    <a:srgbClr val="FF00FF"/>
    <a:srgbClr val="FFFFFF"/>
    <a:srgbClr val="F3F3F3"/>
    <a:srgbClr val="F2B800"/>
    <a:srgbClr val="CCFFFF"/>
    <a:srgbClr val="FFF8E1"/>
    <a:srgbClr val="FF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테마 스타일 1 - 강조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38B1855-1B75-4FBE-930C-398BA8C253C6}" styleName="테마 스타일 2 - 강조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8D230F3-CF80-4859-8CE7-A43EE81993B5}" styleName="밝은 스타일 1 - 강조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74C1A8A3-306A-4EB7-A6B1-4F7E0EB9C5D6}" styleName="보통 스타일 3 - 강조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125E5076-3810-47DD-B79F-674D7AD40C01}" styleName="어두운 스타일 1 - 강조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27F97BB-C833-4FB7-BDE5-3F7075034690}" styleName="테마 스타일 2 - 강조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85BE263C-DBD7-4A20-BB59-AAB30ACAA65A}" styleName="보통 스타일 3 - 강조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306799F8-075E-4A3A-A7F6-7FBC6576F1A4}" styleName="테마 스타일 2 - 강조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269D01E-BC32-4049-B463-5C60D7B0CCD2}" styleName="테마 스타일 2 - 강조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테마 스타일 2 - 강조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테마 스타일 2 - 강조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8034E78-7F5D-4C2E-B375-FC64B27BC917}" styleName="어두운 스타일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어두운 스타일 1 - 강조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B344D84-9AFB-497E-A393-DC336BA19D2E}" styleName="보통 스타일 3 - 강조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DA37D80-6434-44D0-A028-1B22A696006F}" styleName="밝은 스타일 3 - 강조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84E427A-3D55-4303-BF80-6455036E1DE7}" styleName="테마 스타일 1 - 강조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테마 스타일 1 - 강조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606" autoAdjust="0"/>
    <p:restoredTop sz="91815" autoAdjust="0"/>
  </p:normalViewPr>
  <p:slideViewPr>
    <p:cSldViewPr>
      <p:cViewPr>
        <p:scale>
          <a:sx n="100" d="100"/>
          <a:sy n="100" d="100"/>
        </p:scale>
        <p:origin x="-486" y="-294"/>
      </p:cViewPr>
      <p:guideLst>
        <p:guide orient="horz" pos="2251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-3846" y="-84"/>
      </p:cViewPr>
      <p:guideLst>
        <p:guide orient="horz" pos="3110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07" Type="http://schemas.openxmlformats.org/officeDocument/2006/relationships/theme" Target="theme/theme1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font" Target="fonts/font9.fntdata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font" Target="fonts/font2.fntdata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font" Target="fonts/font7.fntdata"/><Relationship Id="rId105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handoutMaster" Target="handoutMasters/handoutMaster1.xml"/><Relationship Id="rId98" Type="http://schemas.openxmlformats.org/officeDocument/2006/relationships/font" Target="fonts/font5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font" Target="fonts/font10.fntdata"/><Relationship Id="rId108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font" Target="fonts/font1.fntdata"/><Relationship Id="rId99" Type="http://schemas.openxmlformats.org/officeDocument/2006/relationships/font" Target="fonts/font6.fntdata"/><Relationship Id="rId101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font" Target="fonts/font4.fntdata"/><Relationship Id="rId104" Type="http://schemas.openxmlformats.org/officeDocument/2006/relationships/font" Target="fonts/font11.fntdata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_1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_2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_3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_4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LJE\&#50896;&#50577;&#49328;&#50629;%20&#44428;&#50669;&#48324;\&#48264;&#50669;\ppt&#52264;&#53944;&#50857;%20&#45936;&#51060;&#53552;&#54364;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LJE\&#50896;&#50577;&#49328;&#50629;%20&#44428;&#50669;&#48324;\&#48264;&#50669;\ppt&#52264;&#53944;&#50857;%20&#45936;&#51060;&#53552;&#54364;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LJE\&#50896;&#50577;&#49328;&#50629;%20&#44428;&#50669;&#48324;\&#48264;&#50669;\ppt&#52264;&#53944;&#50857;%20&#45936;&#51060;&#53552;&#54364;.xlsx" TargetMode="Externa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Users\LJE\&#50896;&#50577;&#49328;&#50629;%20&#44428;&#50669;&#48324;\&#48264;&#50669;\ppt&#52264;&#53944;&#50857;%20&#45936;&#51060;&#53552;&#54364;%20(&#51088;&#46041;%20&#51200;&#51109;&#46120;)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LJE\&#50896;&#50577;&#49328;&#50629;%20&#44428;&#50669;&#48324;\&#48264;&#50669;\ppt&#52264;&#53944;&#50857;%20&#45936;&#51060;&#53552;&#54364;%20(&#51088;&#46041;%20&#51200;&#51109;&#46120;).xlsx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LJE\&#50896;&#50577;&#49328;&#50629;%20&#44428;&#50669;&#48324;\&#48264;&#50669;\ppt&#52264;&#53944;&#50857;%20&#45936;&#51060;&#53552;&#54364;%20(&#51088;&#46041;%20&#51200;&#51109;&#46120;).xlsx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Book2" TargetMode="Externa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Book2" TargetMode="External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Owner\My%20Documents\2013&#45380;&#44284;&#51228;\&#49688;&#53441;&#44284;&#51228;\&#45824;&#49436;&#50577;\&#52572;&#51333;&#48372;&#44256;\&#50500;&#54532;&#47532;&#52852;%20&#49688;&#51077;.xlsx" TargetMode="External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Owner\My%20Documents\2013&#45380;&#44284;&#51228;\&#49688;&#53441;&#44284;&#51228;\&#45824;&#49436;&#50577;\&#52572;&#51333;&#48372;&#44256;\&#50500;&#54532;&#47532;&#52852;%20&#49688;&#51077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hart>
    <c:plotArea>
      <c:layout/>
      <c:lineChart>
        <c:grouping val="standard"/>
        <c:ser>
          <c:idx val="0"/>
          <c:order val="0"/>
          <c:tx>
            <c:strRef>
              <c:f>Sheet3!$A$2</c:f>
              <c:strCache>
                <c:ptCount val="1"/>
                <c:pt idx="0">
                  <c:v>잡는어업</c:v>
                </c:pt>
              </c:strCache>
            </c:strRef>
          </c:tx>
          <c:cat>
            <c:strRef>
              <c:f>Sheet3!$B$1:$L$1</c:f>
              <c:strCache>
                <c:ptCount val="11"/>
                <c:pt idx="0">
                  <c:v>2001년</c:v>
                </c:pt>
                <c:pt idx="1">
                  <c:v>2002년</c:v>
                </c:pt>
                <c:pt idx="2">
                  <c:v>2003년</c:v>
                </c:pt>
                <c:pt idx="3">
                  <c:v>2004년</c:v>
                </c:pt>
                <c:pt idx="4">
                  <c:v>2005년</c:v>
                </c:pt>
                <c:pt idx="5">
                  <c:v>2006년</c:v>
                </c:pt>
                <c:pt idx="6">
                  <c:v>2007년</c:v>
                </c:pt>
                <c:pt idx="7">
                  <c:v>2008년</c:v>
                </c:pt>
                <c:pt idx="8">
                  <c:v>2009년</c:v>
                </c:pt>
                <c:pt idx="9">
                  <c:v>2010년</c:v>
                </c:pt>
                <c:pt idx="10">
                  <c:v>2011년</c:v>
                </c:pt>
              </c:strCache>
            </c:strRef>
          </c:cat>
          <c:val>
            <c:numRef>
              <c:f>Sheet3!$B$2:$L$2</c:f>
              <c:numCache>
                <c:formatCode>_(* #,##0_);_(* \(#,##0\);_(* "-"_);_(@_)</c:formatCode>
                <c:ptCount val="11"/>
                <c:pt idx="0">
                  <c:v>91949851.400000006</c:v>
                </c:pt>
                <c:pt idx="1">
                  <c:v>92258726.599999994</c:v>
                </c:pt>
                <c:pt idx="2">
                  <c:v>89517227.5</c:v>
                </c:pt>
                <c:pt idx="3">
                  <c:v>94039991.299999997</c:v>
                </c:pt>
                <c:pt idx="4">
                  <c:v>93689234.799999997</c:v>
                </c:pt>
                <c:pt idx="5">
                  <c:v>91269167.299999997</c:v>
                </c:pt>
                <c:pt idx="6">
                  <c:v>91833045.400000006</c:v>
                </c:pt>
                <c:pt idx="7">
                  <c:v>91289124.099999994</c:v>
                </c:pt>
                <c:pt idx="8">
                  <c:v>91126178.900000006</c:v>
                </c:pt>
                <c:pt idx="9">
                  <c:v>90035348.799999997</c:v>
                </c:pt>
                <c:pt idx="10">
                  <c:v>94593679.400000006</c:v>
                </c:pt>
              </c:numCache>
            </c:numRef>
          </c:val>
        </c:ser>
        <c:ser>
          <c:idx val="1"/>
          <c:order val="1"/>
          <c:tx>
            <c:strRef>
              <c:f>Sheet3!$A$3</c:f>
              <c:strCache>
                <c:ptCount val="1"/>
                <c:pt idx="0">
                  <c:v>기르는어업</c:v>
                </c:pt>
              </c:strCache>
            </c:strRef>
          </c:tx>
          <c:cat>
            <c:strRef>
              <c:f>Sheet3!$B$1:$L$1</c:f>
              <c:strCache>
                <c:ptCount val="11"/>
                <c:pt idx="0">
                  <c:v>2001년</c:v>
                </c:pt>
                <c:pt idx="1">
                  <c:v>2002년</c:v>
                </c:pt>
                <c:pt idx="2">
                  <c:v>2003년</c:v>
                </c:pt>
                <c:pt idx="3">
                  <c:v>2004년</c:v>
                </c:pt>
                <c:pt idx="4">
                  <c:v>2005년</c:v>
                </c:pt>
                <c:pt idx="5">
                  <c:v>2006년</c:v>
                </c:pt>
                <c:pt idx="6">
                  <c:v>2007년</c:v>
                </c:pt>
                <c:pt idx="7">
                  <c:v>2008년</c:v>
                </c:pt>
                <c:pt idx="8">
                  <c:v>2009년</c:v>
                </c:pt>
                <c:pt idx="9">
                  <c:v>2010년</c:v>
                </c:pt>
                <c:pt idx="10">
                  <c:v>2011년</c:v>
                </c:pt>
              </c:strCache>
            </c:strRef>
          </c:cat>
          <c:val>
            <c:numRef>
              <c:f>Sheet3!$B$3:$L$3</c:f>
              <c:numCache>
                <c:formatCode>_(* #,##0_);_(* \(#,##0\);_(* "-"_);_(@_)</c:formatCode>
                <c:ptCount val="11"/>
                <c:pt idx="0">
                  <c:v>44329642.600000001</c:v>
                </c:pt>
                <c:pt idx="1">
                  <c:v>47384531.600000001</c:v>
                </c:pt>
                <c:pt idx="2">
                  <c:v>50318838.200000003</c:v>
                </c:pt>
                <c:pt idx="3">
                  <c:v>54587182.300000004</c:v>
                </c:pt>
                <c:pt idx="4">
                  <c:v>57834236.700000003</c:v>
                </c:pt>
                <c:pt idx="5">
                  <c:v>61400311.700000003</c:v>
                </c:pt>
                <c:pt idx="6">
                  <c:v>64954458.700000003</c:v>
                </c:pt>
                <c:pt idx="7">
                  <c:v>68850249.5</c:v>
                </c:pt>
                <c:pt idx="8">
                  <c:v>73091266.700000003</c:v>
                </c:pt>
                <c:pt idx="9">
                  <c:v>78943001.299999997</c:v>
                </c:pt>
                <c:pt idx="10">
                  <c:v>83729313.400000006</c:v>
                </c:pt>
              </c:numCache>
            </c:numRef>
          </c:val>
        </c:ser>
        <c:ser>
          <c:idx val="2"/>
          <c:order val="2"/>
          <c:tx>
            <c:strRef>
              <c:f>Sheet3!$A$4</c:f>
              <c:strCache>
                <c:ptCount val="1"/>
                <c:pt idx="0">
                  <c:v>합계</c:v>
                </c:pt>
              </c:strCache>
            </c:strRef>
          </c:tx>
          <c:cat>
            <c:strRef>
              <c:f>Sheet3!$B$1:$L$1</c:f>
              <c:strCache>
                <c:ptCount val="11"/>
                <c:pt idx="0">
                  <c:v>2001년</c:v>
                </c:pt>
                <c:pt idx="1">
                  <c:v>2002년</c:v>
                </c:pt>
                <c:pt idx="2">
                  <c:v>2003년</c:v>
                </c:pt>
                <c:pt idx="3">
                  <c:v>2004년</c:v>
                </c:pt>
                <c:pt idx="4">
                  <c:v>2005년</c:v>
                </c:pt>
                <c:pt idx="5">
                  <c:v>2006년</c:v>
                </c:pt>
                <c:pt idx="6">
                  <c:v>2007년</c:v>
                </c:pt>
                <c:pt idx="7">
                  <c:v>2008년</c:v>
                </c:pt>
                <c:pt idx="8">
                  <c:v>2009년</c:v>
                </c:pt>
                <c:pt idx="9">
                  <c:v>2010년</c:v>
                </c:pt>
                <c:pt idx="10">
                  <c:v>2011년</c:v>
                </c:pt>
              </c:strCache>
            </c:strRef>
          </c:cat>
          <c:val>
            <c:numRef>
              <c:f>Sheet3!$B$4:$L$4</c:f>
              <c:numCache>
                <c:formatCode>_(* #,##0_);_(* \(#,##0\);_(* "-"_);_(@_)</c:formatCode>
                <c:ptCount val="11"/>
                <c:pt idx="0">
                  <c:v>136279128</c:v>
                </c:pt>
                <c:pt idx="1">
                  <c:v>139643089.09999999</c:v>
                </c:pt>
                <c:pt idx="2">
                  <c:v>139836184.19999999</c:v>
                </c:pt>
                <c:pt idx="3">
                  <c:v>148627768.59999999</c:v>
                </c:pt>
                <c:pt idx="4">
                  <c:v>151524378.40000001</c:v>
                </c:pt>
                <c:pt idx="5">
                  <c:v>152671032.80000001</c:v>
                </c:pt>
                <c:pt idx="6">
                  <c:v>156789508.09999999</c:v>
                </c:pt>
                <c:pt idx="7">
                  <c:v>160140667.19999999</c:v>
                </c:pt>
                <c:pt idx="8">
                  <c:v>164219534.30000001</c:v>
                </c:pt>
                <c:pt idx="9">
                  <c:v>168127257</c:v>
                </c:pt>
                <c:pt idx="10">
                  <c:v>178322992.80000001</c:v>
                </c:pt>
              </c:numCache>
            </c:numRef>
          </c:val>
        </c:ser>
        <c:marker val="1"/>
        <c:axId val="58895360"/>
        <c:axId val="58815616"/>
      </c:lineChart>
      <c:catAx>
        <c:axId val="58895360"/>
        <c:scaling>
          <c:orientation val="minMax"/>
        </c:scaling>
        <c:axPos val="b"/>
        <c:tickLblPos val="nextTo"/>
        <c:txPr>
          <a:bodyPr rot="0"/>
          <a:lstStyle/>
          <a:p>
            <a:pPr>
              <a:defRPr/>
            </a:pPr>
            <a:endParaRPr lang="ko-KR"/>
          </a:p>
        </c:txPr>
        <c:crossAx val="58815616"/>
        <c:crosses val="autoZero"/>
        <c:auto val="1"/>
        <c:lblAlgn val="ctr"/>
        <c:lblOffset val="100"/>
      </c:catAx>
      <c:valAx>
        <c:axId val="58815616"/>
        <c:scaling>
          <c:orientation val="minMax"/>
        </c:scaling>
        <c:axPos val="l"/>
        <c:majorGridlines/>
        <c:numFmt formatCode="_(* #,##0_);_(* \(#,##0\);_(* &quot;-&quot;_);_(@_)" sourceLinked="1"/>
        <c:tickLblPos val="nextTo"/>
        <c:crossAx val="58895360"/>
        <c:crosses val="autoZero"/>
        <c:crossBetween val="between"/>
      </c:valAx>
    </c:plotArea>
    <c:legend>
      <c:legendPos val="b"/>
      <c:layout/>
    </c:legend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hart>
    <c:plotArea>
      <c:layout>
        <c:manualLayout>
          <c:layoutTarget val="inner"/>
          <c:xMode val="edge"/>
          <c:yMode val="edge"/>
          <c:x val="0.11015654208317688"/>
          <c:y val="0.10090510776580384"/>
          <c:w val="0.58671270548156018"/>
          <c:h val="0.7849839601155425"/>
        </c:manualLayout>
      </c:layout>
      <c:lineChart>
        <c:grouping val="standard"/>
        <c:ser>
          <c:idx val="0"/>
          <c:order val="0"/>
          <c:tx>
            <c:strRef>
              <c:f>Sheet1!$B$1</c:f>
              <c:strCache>
                <c:ptCount val="1"/>
                <c:pt idx="0">
                  <c:v>유럽</c:v>
                </c:pt>
              </c:strCache>
            </c:strRef>
          </c:tx>
          <c:cat>
            <c:numRef>
              <c:f>Sheet1!$A$2:$A$7</c:f>
              <c:numCache>
                <c:formatCode>General</c:formatCode>
                <c:ptCount val="6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</c:numCache>
            </c:numRef>
          </c:cat>
          <c:val>
            <c:numRef>
              <c:f>Sheet1!$B$2:$B$7</c:f>
              <c:numCache>
                <c:formatCode>General</c:formatCode>
                <c:ptCount val="6"/>
                <c:pt idx="0">
                  <c:v>2045.3</c:v>
                </c:pt>
                <c:pt idx="1">
                  <c:v>2209.8000000000002</c:v>
                </c:pt>
                <c:pt idx="2">
                  <c:v>2140.1</c:v>
                </c:pt>
                <c:pt idx="3">
                  <c:v>2192.6</c:v>
                </c:pt>
                <c:pt idx="4">
                  <c:v>2248.3000000000002</c:v>
                </c:pt>
                <c:pt idx="5">
                  <c:v>2305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아시아태평양</c:v>
                </c:pt>
              </c:strCache>
            </c:strRef>
          </c:tx>
          <c:cat>
            <c:numRef>
              <c:f>Sheet1!$A$2:$A$7</c:f>
              <c:numCache>
                <c:formatCode>General</c:formatCode>
                <c:ptCount val="6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</c:numCache>
            </c:numRef>
          </c:cat>
          <c:val>
            <c:numRef>
              <c:f>Sheet1!$C$2:$C$7</c:f>
              <c:numCache>
                <c:formatCode>General</c:formatCode>
                <c:ptCount val="6"/>
                <c:pt idx="0">
                  <c:v>1483</c:v>
                </c:pt>
                <c:pt idx="1">
                  <c:v>1567.8</c:v>
                </c:pt>
                <c:pt idx="2">
                  <c:v>1659.9</c:v>
                </c:pt>
                <c:pt idx="3">
                  <c:v>1759.5</c:v>
                </c:pt>
                <c:pt idx="4">
                  <c:v>1866.8</c:v>
                </c:pt>
                <c:pt idx="5">
                  <c:v>1972.6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북미</c:v>
                </c:pt>
              </c:strCache>
            </c:strRef>
          </c:tx>
          <c:cat>
            <c:numRef>
              <c:f>Sheet1!$A$2:$A$7</c:f>
              <c:numCache>
                <c:formatCode>General</c:formatCode>
                <c:ptCount val="6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</c:numCache>
            </c:numRef>
          </c:cat>
          <c:val>
            <c:numRef>
              <c:f>Sheet1!$D$2:$D$7</c:f>
              <c:numCache>
                <c:formatCode>General</c:formatCode>
                <c:ptCount val="6"/>
                <c:pt idx="0">
                  <c:v>895.5</c:v>
                </c:pt>
                <c:pt idx="1">
                  <c:v>918.6</c:v>
                </c:pt>
                <c:pt idx="2">
                  <c:v>943.1</c:v>
                </c:pt>
                <c:pt idx="3">
                  <c:v>969.2</c:v>
                </c:pt>
                <c:pt idx="4">
                  <c:v>996.3</c:v>
                </c:pt>
                <c:pt idx="5">
                  <c:v>1024.3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중남미</c:v>
                </c:pt>
              </c:strCache>
            </c:strRef>
          </c:tx>
          <c:cat>
            <c:numRef>
              <c:f>Sheet1!$A$2:$A$7</c:f>
              <c:numCache>
                <c:formatCode>General</c:formatCode>
                <c:ptCount val="6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</c:numCache>
            </c:numRef>
          </c:cat>
          <c:val>
            <c:numRef>
              <c:f>Sheet1!$E$2:$E$7</c:f>
              <c:numCache>
                <c:formatCode>General</c:formatCode>
                <c:ptCount val="6"/>
                <c:pt idx="0">
                  <c:v>497.9</c:v>
                </c:pt>
                <c:pt idx="1">
                  <c:v>518.20000000000005</c:v>
                </c:pt>
                <c:pt idx="2">
                  <c:v>539.20000000000005</c:v>
                </c:pt>
                <c:pt idx="3">
                  <c:v>561.1</c:v>
                </c:pt>
                <c:pt idx="4">
                  <c:v>583.9</c:v>
                </c:pt>
                <c:pt idx="5">
                  <c:v>607.4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중동아프리카</c:v>
                </c:pt>
              </c:strCache>
            </c:strRef>
          </c:tx>
          <c:cat>
            <c:numRef>
              <c:f>Sheet1!$A$2:$A$7</c:f>
              <c:numCache>
                <c:formatCode>General</c:formatCode>
                <c:ptCount val="6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</c:numCache>
            </c:numRef>
          </c:cat>
          <c:val>
            <c:numRef>
              <c:f>Sheet1!$F$2:$F$7</c:f>
              <c:numCache>
                <c:formatCode>General</c:formatCode>
                <c:ptCount val="6"/>
                <c:pt idx="0">
                  <c:v>135.4</c:v>
                </c:pt>
                <c:pt idx="1">
                  <c:v>141.6</c:v>
                </c:pt>
                <c:pt idx="2">
                  <c:v>147.9</c:v>
                </c:pt>
                <c:pt idx="3">
                  <c:v>154.4</c:v>
                </c:pt>
                <c:pt idx="4">
                  <c:v>161.1</c:v>
                </c:pt>
                <c:pt idx="5">
                  <c:v>167.9</c:v>
                </c:pt>
              </c:numCache>
            </c:numRef>
          </c:val>
        </c:ser>
        <c:marker val="1"/>
        <c:axId val="111890816"/>
        <c:axId val="111892352"/>
      </c:lineChart>
      <c:catAx>
        <c:axId val="11189081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100"/>
            </a:pPr>
            <a:endParaRPr lang="ko-KR"/>
          </a:p>
        </c:txPr>
        <c:crossAx val="111892352"/>
        <c:crosses val="autoZero"/>
        <c:auto val="1"/>
        <c:lblAlgn val="ctr"/>
        <c:lblOffset val="100"/>
      </c:catAx>
      <c:valAx>
        <c:axId val="111892352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200"/>
            </a:pPr>
            <a:endParaRPr lang="ko-KR"/>
          </a:p>
        </c:txPr>
        <c:crossAx val="111890816"/>
        <c:crosses val="autoZero"/>
        <c:crossBetween val="between"/>
      </c:valAx>
    </c:plotArea>
    <c:legend>
      <c:legendPos val="r"/>
      <c:layout/>
      <c:txPr>
        <a:bodyPr/>
        <a:lstStyle/>
        <a:p>
          <a:pPr>
            <a:defRPr sz="1000"/>
          </a:pPr>
          <a:endParaRPr lang="ko-KR"/>
        </a:p>
      </c:txPr>
    </c:legend>
    <c:plotVisOnly val="1"/>
    <c:dispBlanksAs val="gap"/>
  </c:chart>
  <c:txPr>
    <a:bodyPr/>
    <a:lstStyle/>
    <a:p>
      <a:pPr>
        <a:defRPr sz="1800"/>
      </a:pPr>
      <a:endParaRPr lang="ko-KR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hart>
    <c:plotArea>
      <c:layout>
        <c:manualLayout>
          <c:layoutTarget val="inner"/>
          <c:xMode val="edge"/>
          <c:yMode val="edge"/>
          <c:x val="0.13182119422572178"/>
          <c:y val="1.9460875984251974E-2"/>
          <c:w val="0.70692065504854551"/>
          <c:h val="0.87757554133858295"/>
        </c:manualLayout>
      </c:layout>
      <c:lineChart>
        <c:grouping val="standard"/>
        <c:ser>
          <c:idx val="0"/>
          <c:order val="0"/>
          <c:tx>
            <c:strRef>
              <c:f>Sheet1!$B$1</c:f>
              <c:strCache>
                <c:ptCount val="1"/>
                <c:pt idx="0">
                  <c:v>인도네시아</c:v>
                </c:pt>
              </c:strCache>
            </c:strRef>
          </c:tx>
          <c:dLbls>
            <c:txPr>
              <a:bodyPr/>
              <a:lstStyle/>
              <a:p>
                <a:pPr>
                  <a:defRPr sz="1050"/>
                </a:pPr>
                <a:endParaRPr lang="ko-KR"/>
              </a:p>
            </c:txPr>
            <c:showVal val="1"/>
          </c:dLbls>
          <c:cat>
            <c:strRef>
              <c:f>Sheet1!$A$2:$A$6</c:f>
              <c:strCache>
                <c:ptCount val="5"/>
                <c:pt idx="0">
                  <c:v>2007년</c:v>
                </c:pt>
                <c:pt idx="1">
                  <c:v>2008년</c:v>
                </c:pt>
                <c:pt idx="2">
                  <c:v>2009년</c:v>
                </c:pt>
                <c:pt idx="3">
                  <c:v>2010년</c:v>
                </c:pt>
                <c:pt idx="4">
                  <c:v>2011년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8182.1</c:v>
                </c:pt>
                <c:pt idx="1">
                  <c:v>8857.9</c:v>
                </c:pt>
                <c:pt idx="2">
                  <c:v>9820.7999999999956</c:v>
                </c:pt>
                <c:pt idx="3">
                  <c:v>11662.2</c:v>
                </c:pt>
                <c:pt idx="4">
                  <c:v>13651.4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필리핀</c:v>
                </c:pt>
              </c:strCache>
            </c:strRef>
          </c:tx>
          <c:dLbls>
            <c:txPr>
              <a:bodyPr/>
              <a:lstStyle/>
              <a:p>
                <a:pPr>
                  <a:defRPr sz="1000"/>
                </a:pPr>
                <a:endParaRPr lang="ko-KR"/>
              </a:p>
            </c:txPr>
            <c:showVal val="1"/>
          </c:dLbls>
          <c:cat>
            <c:strRef>
              <c:f>Sheet1!$A$2:$A$6</c:f>
              <c:strCache>
                <c:ptCount val="5"/>
                <c:pt idx="0">
                  <c:v>2007년</c:v>
                </c:pt>
                <c:pt idx="1">
                  <c:v>2008년</c:v>
                </c:pt>
                <c:pt idx="2">
                  <c:v>2009년</c:v>
                </c:pt>
                <c:pt idx="3">
                  <c:v>2010년</c:v>
                </c:pt>
                <c:pt idx="4">
                  <c:v>2011년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4717.5</c:v>
                </c:pt>
                <c:pt idx="1">
                  <c:v>4972.5</c:v>
                </c:pt>
                <c:pt idx="2">
                  <c:v>5083.3</c:v>
                </c:pt>
                <c:pt idx="3">
                  <c:v>5161.8</c:v>
                </c:pt>
                <c:pt idx="4">
                  <c:v>4975.3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베트남</c:v>
                </c:pt>
              </c:strCache>
            </c:strRef>
          </c:tx>
          <c:cat>
            <c:strRef>
              <c:f>Sheet1!$A$2:$A$6</c:f>
              <c:strCache>
                <c:ptCount val="5"/>
                <c:pt idx="0">
                  <c:v>2007년</c:v>
                </c:pt>
                <c:pt idx="1">
                  <c:v>2008년</c:v>
                </c:pt>
                <c:pt idx="2">
                  <c:v>2009년</c:v>
                </c:pt>
                <c:pt idx="3">
                  <c:v>2010년</c:v>
                </c:pt>
                <c:pt idx="4">
                  <c:v>2011년</c:v>
                </c:pt>
              </c:strCache>
            </c:strRef>
          </c:cat>
          <c:val>
            <c:numRef>
              <c:f>Sheet1!$D$2:$D$6</c:f>
              <c:numCache>
                <c:formatCode>General</c:formatCode>
                <c:ptCount val="5"/>
                <c:pt idx="0">
                  <c:v>4197.9000000000005</c:v>
                </c:pt>
                <c:pt idx="1">
                  <c:v>4634.6000000000004</c:v>
                </c:pt>
                <c:pt idx="2">
                  <c:v>4870.2</c:v>
                </c:pt>
                <c:pt idx="3">
                  <c:v>5121.2</c:v>
                </c:pt>
                <c:pt idx="4">
                  <c:v>5555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태국</c:v>
                </c:pt>
              </c:strCache>
            </c:strRef>
          </c:tx>
          <c:cat>
            <c:strRef>
              <c:f>Sheet1!$A$2:$A$6</c:f>
              <c:strCache>
                <c:ptCount val="5"/>
                <c:pt idx="0">
                  <c:v>2007년</c:v>
                </c:pt>
                <c:pt idx="1">
                  <c:v>2008년</c:v>
                </c:pt>
                <c:pt idx="2">
                  <c:v>2009년</c:v>
                </c:pt>
                <c:pt idx="3">
                  <c:v>2010년</c:v>
                </c:pt>
                <c:pt idx="4">
                  <c:v>2011년</c:v>
                </c:pt>
              </c:strCache>
            </c:strRef>
          </c:cat>
          <c:val>
            <c:numRef>
              <c:f>Sheet1!$E$2:$E$6</c:f>
              <c:numCache>
                <c:formatCode>General</c:formatCode>
                <c:ptCount val="5"/>
                <c:pt idx="0">
                  <c:v>3675.5</c:v>
                </c:pt>
                <c:pt idx="1">
                  <c:v>3204.3</c:v>
                </c:pt>
                <c:pt idx="2">
                  <c:v>3287.4</c:v>
                </c:pt>
                <c:pt idx="3">
                  <c:v>3096.7</c:v>
                </c:pt>
                <c:pt idx="4">
                  <c:v>2870.2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미얀마</c:v>
                </c:pt>
              </c:strCache>
            </c:strRef>
          </c:tx>
          <c:dLbls>
            <c:txPr>
              <a:bodyPr/>
              <a:lstStyle/>
              <a:p>
                <a:pPr>
                  <a:defRPr sz="1050"/>
                </a:pPr>
                <a:endParaRPr lang="ko-KR"/>
              </a:p>
            </c:txPr>
            <c:showVal val="1"/>
          </c:dLbls>
          <c:cat>
            <c:strRef>
              <c:f>Sheet1!$A$2:$A$6</c:f>
              <c:strCache>
                <c:ptCount val="5"/>
                <c:pt idx="0">
                  <c:v>2007년</c:v>
                </c:pt>
                <c:pt idx="1">
                  <c:v>2008년</c:v>
                </c:pt>
                <c:pt idx="2">
                  <c:v>2009년</c:v>
                </c:pt>
                <c:pt idx="3">
                  <c:v>2010년</c:v>
                </c:pt>
                <c:pt idx="4">
                  <c:v>2011년</c:v>
                </c:pt>
              </c:strCache>
            </c:strRef>
          </c:cat>
          <c:val>
            <c:numRef>
              <c:f>Sheet1!$F$2:$F$6</c:f>
              <c:numCache>
                <c:formatCode>General</c:formatCode>
                <c:ptCount val="5"/>
                <c:pt idx="0">
                  <c:v>2840.3</c:v>
                </c:pt>
                <c:pt idx="1">
                  <c:v>3168.6</c:v>
                </c:pt>
                <c:pt idx="2">
                  <c:v>3545.1</c:v>
                </c:pt>
                <c:pt idx="3">
                  <c:v>3914.2</c:v>
                </c:pt>
                <c:pt idx="4">
                  <c:v>4150.1000000000004</c:v>
                </c:pt>
              </c:numCache>
            </c:numRef>
          </c:val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말레이시아</c:v>
                </c:pt>
              </c:strCache>
            </c:strRef>
          </c:tx>
          <c:dLbls>
            <c:txPr>
              <a:bodyPr/>
              <a:lstStyle/>
              <a:p>
                <a:pPr>
                  <a:defRPr sz="1050"/>
                </a:pPr>
                <a:endParaRPr lang="ko-KR"/>
              </a:p>
            </c:txPr>
            <c:showVal val="1"/>
          </c:dLbls>
          <c:cat>
            <c:strRef>
              <c:f>Sheet1!$A$2:$A$6</c:f>
              <c:strCache>
                <c:ptCount val="5"/>
                <c:pt idx="0">
                  <c:v>2007년</c:v>
                </c:pt>
                <c:pt idx="1">
                  <c:v>2008년</c:v>
                </c:pt>
                <c:pt idx="2">
                  <c:v>2009년</c:v>
                </c:pt>
                <c:pt idx="3">
                  <c:v>2010년</c:v>
                </c:pt>
                <c:pt idx="4">
                  <c:v>2011년</c:v>
                </c:pt>
              </c:strCache>
            </c:strRef>
          </c:cat>
          <c:val>
            <c:numRef>
              <c:f>Sheet1!$G$2:$G$6</c:f>
              <c:numCache>
                <c:formatCode>General</c:formatCode>
                <c:ptCount val="5"/>
                <c:pt idx="0">
                  <c:v>1648</c:v>
                </c:pt>
                <c:pt idx="1">
                  <c:v>1757.4</c:v>
                </c:pt>
                <c:pt idx="2">
                  <c:v>1874.1</c:v>
                </c:pt>
                <c:pt idx="3">
                  <c:v>2018.5</c:v>
                </c:pt>
                <c:pt idx="4">
                  <c:v>1909.4</c:v>
                </c:pt>
              </c:numCache>
            </c:numRef>
          </c:val>
        </c:ser>
        <c:ser>
          <c:idx val="6"/>
          <c:order val="6"/>
          <c:tx>
            <c:strRef>
              <c:f>Sheet1!$H$1</c:f>
              <c:strCache>
                <c:ptCount val="1"/>
                <c:pt idx="0">
                  <c:v>캄보디아</c:v>
                </c:pt>
              </c:strCache>
            </c:strRef>
          </c:tx>
          <c:dLbls>
            <c:txPr>
              <a:bodyPr/>
              <a:lstStyle/>
              <a:p>
                <a:pPr>
                  <a:defRPr sz="1050"/>
                </a:pPr>
                <a:endParaRPr lang="ko-KR"/>
              </a:p>
            </c:txPr>
            <c:showVal val="1"/>
          </c:dLbls>
          <c:cat>
            <c:strRef>
              <c:f>Sheet1!$A$2:$A$6</c:f>
              <c:strCache>
                <c:ptCount val="5"/>
                <c:pt idx="0">
                  <c:v>2007년</c:v>
                </c:pt>
                <c:pt idx="1">
                  <c:v>2008년</c:v>
                </c:pt>
                <c:pt idx="2">
                  <c:v>2009년</c:v>
                </c:pt>
                <c:pt idx="3">
                  <c:v>2010년</c:v>
                </c:pt>
                <c:pt idx="4">
                  <c:v>2011년</c:v>
                </c:pt>
              </c:strCache>
            </c:strRef>
          </c:cat>
          <c:val>
            <c:numRef>
              <c:f>Sheet1!$H$2:$H$6</c:f>
              <c:numCache>
                <c:formatCode>General</c:formatCode>
                <c:ptCount val="5"/>
                <c:pt idx="0">
                  <c:v>493.8</c:v>
                </c:pt>
                <c:pt idx="1">
                  <c:v>471</c:v>
                </c:pt>
                <c:pt idx="2">
                  <c:v>515</c:v>
                </c:pt>
                <c:pt idx="3">
                  <c:v>550.1</c:v>
                </c:pt>
                <c:pt idx="4">
                  <c:v>562</c:v>
                </c:pt>
              </c:numCache>
            </c:numRef>
          </c:val>
        </c:ser>
        <c:ser>
          <c:idx val="7"/>
          <c:order val="7"/>
          <c:tx>
            <c:strRef>
              <c:f>Sheet1!$I$1</c:f>
              <c:strCache>
                <c:ptCount val="1"/>
                <c:pt idx="0">
                  <c:v>라오스</c:v>
                </c:pt>
              </c:strCache>
            </c:strRef>
          </c:tx>
          <c:cat>
            <c:strRef>
              <c:f>Sheet1!$A$2:$A$6</c:f>
              <c:strCache>
                <c:ptCount val="5"/>
                <c:pt idx="0">
                  <c:v>2007년</c:v>
                </c:pt>
                <c:pt idx="1">
                  <c:v>2008년</c:v>
                </c:pt>
                <c:pt idx="2">
                  <c:v>2009년</c:v>
                </c:pt>
                <c:pt idx="3">
                  <c:v>2010년</c:v>
                </c:pt>
                <c:pt idx="4">
                  <c:v>2011년</c:v>
                </c:pt>
              </c:strCache>
            </c:strRef>
          </c:cat>
          <c:val>
            <c:numRef>
              <c:f>Sheet1!$I$2:$I$6</c:f>
              <c:numCache>
                <c:formatCode>General</c:formatCode>
                <c:ptCount val="5"/>
                <c:pt idx="0">
                  <c:v>91.7</c:v>
                </c:pt>
                <c:pt idx="1">
                  <c:v>93.5</c:v>
                </c:pt>
                <c:pt idx="2">
                  <c:v>105</c:v>
                </c:pt>
                <c:pt idx="3">
                  <c:v>113</c:v>
                </c:pt>
                <c:pt idx="4">
                  <c:v>116.9</c:v>
                </c:pt>
              </c:numCache>
            </c:numRef>
          </c:val>
        </c:ser>
        <c:ser>
          <c:idx val="8"/>
          <c:order val="8"/>
          <c:tx>
            <c:strRef>
              <c:f>Sheet1!$J$1</c:f>
              <c:strCache>
                <c:ptCount val="1"/>
                <c:pt idx="0">
                  <c:v>싱가포르</c:v>
                </c:pt>
              </c:strCache>
            </c:strRef>
          </c:tx>
          <c:cat>
            <c:strRef>
              <c:f>Sheet1!$A$2:$A$6</c:f>
              <c:strCache>
                <c:ptCount val="5"/>
                <c:pt idx="0">
                  <c:v>2007년</c:v>
                </c:pt>
                <c:pt idx="1">
                  <c:v>2008년</c:v>
                </c:pt>
                <c:pt idx="2">
                  <c:v>2009년</c:v>
                </c:pt>
                <c:pt idx="3">
                  <c:v>2010년</c:v>
                </c:pt>
                <c:pt idx="4">
                  <c:v>2011년</c:v>
                </c:pt>
              </c:strCache>
            </c:strRef>
          </c:cat>
          <c:val>
            <c:numRef>
              <c:f>Sheet1!$J$2:$J$6</c:f>
              <c:numCache>
                <c:formatCode>General</c:formatCode>
                <c:ptCount val="5"/>
                <c:pt idx="0">
                  <c:v>8</c:v>
                </c:pt>
                <c:pt idx="1">
                  <c:v>5.0999999999999996</c:v>
                </c:pt>
                <c:pt idx="2">
                  <c:v>5.7</c:v>
                </c:pt>
                <c:pt idx="3">
                  <c:v>5.2</c:v>
                </c:pt>
                <c:pt idx="4">
                  <c:v>5.6</c:v>
                </c:pt>
              </c:numCache>
            </c:numRef>
          </c:val>
        </c:ser>
        <c:ser>
          <c:idx val="9"/>
          <c:order val="9"/>
          <c:tx>
            <c:strRef>
              <c:f>Sheet1!$K$1</c:f>
              <c:strCache>
                <c:ptCount val="1"/>
                <c:pt idx="0">
                  <c:v>브루나이</c:v>
                </c:pt>
              </c:strCache>
            </c:strRef>
          </c:tx>
          <c:dLbls>
            <c:txPr>
              <a:bodyPr/>
              <a:lstStyle/>
              <a:p>
                <a:pPr>
                  <a:defRPr sz="1050"/>
                </a:pPr>
                <a:endParaRPr lang="ko-KR"/>
              </a:p>
            </c:txPr>
            <c:showVal val="1"/>
          </c:dLbls>
          <c:cat>
            <c:strRef>
              <c:f>Sheet1!$A$2:$A$6</c:f>
              <c:strCache>
                <c:ptCount val="5"/>
                <c:pt idx="0">
                  <c:v>2007년</c:v>
                </c:pt>
                <c:pt idx="1">
                  <c:v>2008년</c:v>
                </c:pt>
                <c:pt idx="2">
                  <c:v>2009년</c:v>
                </c:pt>
                <c:pt idx="3">
                  <c:v>2010년</c:v>
                </c:pt>
                <c:pt idx="4">
                  <c:v>2011년</c:v>
                </c:pt>
              </c:strCache>
            </c:strRef>
          </c:cat>
          <c:val>
            <c:numRef>
              <c:f>Sheet1!$K$2:$K$6</c:f>
              <c:numCache>
                <c:formatCode>General</c:formatCode>
                <c:ptCount val="5"/>
                <c:pt idx="0">
                  <c:v>3.2</c:v>
                </c:pt>
                <c:pt idx="1">
                  <c:v>2.9</c:v>
                </c:pt>
                <c:pt idx="2">
                  <c:v>2.2000000000000002</c:v>
                </c:pt>
                <c:pt idx="3">
                  <c:v>2.8</c:v>
                </c:pt>
                <c:pt idx="4">
                  <c:v>2.6</c:v>
                </c:pt>
              </c:numCache>
            </c:numRef>
          </c:val>
        </c:ser>
        <c:marker val="1"/>
        <c:axId val="124317056"/>
        <c:axId val="124335232"/>
      </c:lineChart>
      <c:catAx>
        <c:axId val="12431705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/>
            </a:pPr>
            <a:endParaRPr lang="ko-KR"/>
          </a:p>
        </c:txPr>
        <c:crossAx val="124335232"/>
        <c:crosses val="autoZero"/>
        <c:auto val="1"/>
        <c:lblAlgn val="ctr"/>
        <c:lblOffset val="100"/>
      </c:catAx>
      <c:valAx>
        <c:axId val="124335232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100"/>
            </a:pPr>
            <a:endParaRPr lang="ko-KR"/>
          </a:p>
        </c:txPr>
        <c:crossAx val="124317056"/>
        <c:crosses val="autoZero"/>
        <c:crossBetween val="between"/>
      </c:valAx>
    </c:plotArea>
    <c:legend>
      <c:legendPos val="r"/>
      <c:layout/>
      <c:txPr>
        <a:bodyPr/>
        <a:lstStyle/>
        <a:p>
          <a:pPr>
            <a:defRPr sz="900"/>
          </a:pPr>
          <a:endParaRPr lang="ko-KR"/>
        </a:p>
      </c:txPr>
    </c:legend>
    <c:plotVisOnly val="1"/>
    <c:dispBlanksAs val="gap"/>
  </c:chart>
  <c:txPr>
    <a:bodyPr/>
    <a:lstStyle/>
    <a:p>
      <a:pPr>
        <a:defRPr sz="1800"/>
      </a:pPr>
      <a:endParaRPr lang="ko-KR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plotArea>
      <c:layout>
        <c:manualLayout>
          <c:layoutTarget val="inner"/>
          <c:xMode val="edge"/>
          <c:yMode val="edge"/>
          <c:x val="0.15309202755905518"/>
          <c:y val="4.4351624015748076E-2"/>
          <c:w val="0.56565797244094485"/>
          <c:h val="0.66677503004716698"/>
        </c:manualLayout>
      </c:layout>
      <c:lineChart>
        <c:grouping val="standard"/>
        <c:ser>
          <c:idx val="0"/>
          <c:order val="0"/>
          <c:tx>
            <c:strRef>
              <c:f>Sheet1!$B$1</c:f>
              <c:strCache>
                <c:ptCount val="1"/>
                <c:pt idx="0">
                  <c:v>인도네시아</c:v>
                </c:pt>
              </c:strCache>
            </c:strRef>
          </c:tx>
          <c:cat>
            <c:strRef>
              <c:f>Sheet1!$A$2:$A$4</c:f>
              <c:strCache>
                <c:ptCount val="3"/>
                <c:pt idx="0">
                  <c:v>2010년</c:v>
                </c:pt>
                <c:pt idx="1">
                  <c:v>2011년</c:v>
                </c:pt>
                <c:pt idx="2">
                  <c:v>2012년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9280</c:v>
                </c:pt>
                <c:pt idx="1">
                  <c:v>8098</c:v>
                </c:pt>
                <c:pt idx="2">
                  <c:v>11229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베트남</c:v>
                </c:pt>
              </c:strCache>
            </c:strRef>
          </c:tx>
          <c:dLbls>
            <c:txPr>
              <a:bodyPr/>
              <a:lstStyle/>
              <a:p>
                <a:pPr>
                  <a:defRPr sz="1050"/>
                </a:pPr>
                <a:endParaRPr lang="ko-KR"/>
              </a:p>
            </c:txPr>
            <c:showVal val="1"/>
          </c:dLbls>
          <c:cat>
            <c:strRef>
              <c:f>Sheet1!$A$2:$A$4</c:f>
              <c:strCache>
                <c:ptCount val="3"/>
                <c:pt idx="0">
                  <c:v>2010년</c:v>
                </c:pt>
                <c:pt idx="1">
                  <c:v>2011년</c:v>
                </c:pt>
                <c:pt idx="2">
                  <c:v>2012년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32001</c:v>
                </c:pt>
                <c:pt idx="1">
                  <c:v>61322</c:v>
                </c:pt>
                <c:pt idx="2">
                  <c:v>54252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필리핀</c:v>
                </c:pt>
              </c:strCache>
            </c:strRef>
          </c:tx>
          <c:cat>
            <c:strRef>
              <c:f>Sheet1!$A$2:$A$4</c:f>
              <c:strCache>
                <c:ptCount val="3"/>
                <c:pt idx="0">
                  <c:v>2010년</c:v>
                </c:pt>
                <c:pt idx="1">
                  <c:v>2011년</c:v>
                </c:pt>
                <c:pt idx="2">
                  <c:v>2012년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13143</c:v>
                </c:pt>
                <c:pt idx="1">
                  <c:v>5694</c:v>
                </c:pt>
                <c:pt idx="2">
                  <c:v>17003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태국</c:v>
                </c:pt>
              </c:strCache>
            </c:strRef>
          </c:tx>
          <c:dLbls>
            <c:txPr>
              <a:bodyPr/>
              <a:lstStyle/>
              <a:p>
                <a:pPr>
                  <a:defRPr sz="1000"/>
                </a:pPr>
                <a:endParaRPr lang="ko-KR"/>
              </a:p>
            </c:txPr>
            <c:showVal val="1"/>
          </c:dLbls>
          <c:cat>
            <c:strRef>
              <c:f>Sheet1!$A$2:$A$4</c:f>
              <c:strCache>
                <c:ptCount val="3"/>
                <c:pt idx="0">
                  <c:v>2010년</c:v>
                </c:pt>
                <c:pt idx="1">
                  <c:v>2011년</c:v>
                </c:pt>
                <c:pt idx="2">
                  <c:v>2012년</c:v>
                </c:pt>
              </c:strCache>
            </c:strRef>
          </c:cat>
          <c:val>
            <c:numRef>
              <c:f>Sheet1!$E$2:$E$4</c:f>
              <c:numCache>
                <c:formatCode>General</c:formatCode>
                <c:ptCount val="3"/>
                <c:pt idx="0">
                  <c:v>126820</c:v>
                </c:pt>
                <c:pt idx="1">
                  <c:v>173433</c:v>
                </c:pt>
                <c:pt idx="2">
                  <c:v>260782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말레이시아</c:v>
                </c:pt>
              </c:strCache>
            </c:strRef>
          </c:tx>
          <c:cat>
            <c:strRef>
              <c:f>Sheet1!$A$2:$A$4</c:f>
              <c:strCache>
                <c:ptCount val="3"/>
                <c:pt idx="0">
                  <c:v>2010년</c:v>
                </c:pt>
                <c:pt idx="1">
                  <c:v>2011년</c:v>
                </c:pt>
                <c:pt idx="2">
                  <c:v>2012년</c:v>
                </c:pt>
              </c:strCache>
            </c:strRef>
          </c:cat>
          <c:val>
            <c:numRef>
              <c:f>Sheet1!$F$2:$F$4</c:f>
              <c:numCache>
                <c:formatCode>General</c:formatCode>
                <c:ptCount val="3"/>
                <c:pt idx="0">
                  <c:v>7484</c:v>
                </c:pt>
                <c:pt idx="1">
                  <c:v>9109</c:v>
                </c:pt>
                <c:pt idx="2">
                  <c:v>8257</c:v>
                </c:pt>
              </c:numCache>
            </c:numRef>
          </c:val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미얀마</c:v>
                </c:pt>
              </c:strCache>
            </c:strRef>
          </c:tx>
          <c:cat>
            <c:strRef>
              <c:f>Sheet1!$A$2:$A$4</c:f>
              <c:strCache>
                <c:ptCount val="3"/>
                <c:pt idx="0">
                  <c:v>2010년</c:v>
                </c:pt>
                <c:pt idx="1">
                  <c:v>2011년</c:v>
                </c:pt>
                <c:pt idx="2">
                  <c:v>2012년</c:v>
                </c:pt>
              </c:strCache>
            </c:strRef>
          </c:cat>
          <c:val>
            <c:numRef>
              <c:f>Sheet1!$G$2:$G$4</c:f>
              <c:numCache>
                <c:formatCode>General</c:formatCode>
                <c:ptCount val="3"/>
                <c:pt idx="0">
                  <c:v>69</c:v>
                </c:pt>
                <c:pt idx="1">
                  <c:v>165</c:v>
                </c:pt>
                <c:pt idx="2">
                  <c:v>185</c:v>
                </c:pt>
              </c:numCache>
            </c:numRef>
          </c:val>
        </c:ser>
        <c:ser>
          <c:idx val="6"/>
          <c:order val="6"/>
          <c:tx>
            <c:strRef>
              <c:f>Sheet1!$H$1</c:f>
              <c:strCache>
                <c:ptCount val="1"/>
                <c:pt idx="0">
                  <c:v>라오스</c:v>
                </c:pt>
              </c:strCache>
            </c:strRef>
          </c:tx>
          <c:cat>
            <c:strRef>
              <c:f>Sheet1!$A$2:$A$4</c:f>
              <c:strCache>
                <c:ptCount val="3"/>
                <c:pt idx="0">
                  <c:v>2010년</c:v>
                </c:pt>
                <c:pt idx="1">
                  <c:v>2011년</c:v>
                </c:pt>
                <c:pt idx="2">
                  <c:v>2012년</c:v>
                </c:pt>
              </c:strCache>
            </c:strRef>
          </c:cat>
          <c:val>
            <c:numRef>
              <c:f>Sheet1!$H$2:$H$4</c:f>
              <c:numCache>
                <c:formatCode>General</c:formatCode>
                <c:ptCount val="3"/>
                <c:pt idx="0">
                  <c:v>1</c:v>
                </c:pt>
                <c:pt idx="1">
                  <c:v>11</c:v>
                </c:pt>
                <c:pt idx="2">
                  <c:v>2</c:v>
                </c:pt>
              </c:numCache>
            </c:numRef>
          </c:val>
        </c:ser>
        <c:ser>
          <c:idx val="7"/>
          <c:order val="7"/>
          <c:tx>
            <c:strRef>
              <c:f>Sheet1!$I$1</c:f>
              <c:strCache>
                <c:ptCount val="1"/>
                <c:pt idx="0">
                  <c:v>캄보디아</c:v>
                </c:pt>
              </c:strCache>
            </c:strRef>
          </c:tx>
          <c:cat>
            <c:strRef>
              <c:f>Sheet1!$A$2:$A$4</c:f>
              <c:strCache>
                <c:ptCount val="3"/>
                <c:pt idx="0">
                  <c:v>2010년</c:v>
                </c:pt>
                <c:pt idx="1">
                  <c:v>2011년</c:v>
                </c:pt>
                <c:pt idx="2">
                  <c:v>2012년</c:v>
                </c:pt>
              </c:strCache>
            </c:strRef>
          </c:cat>
          <c:val>
            <c:numRef>
              <c:f>Sheet1!$I$2:$I$4</c:f>
              <c:numCache>
                <c:formatCode>General</c:formatCode>
                <c:ptCount val="3"/>
                <c:pt idx="0">
                  <c:v>70</c:v>
                </c:pt>
                <c:pt idx="1">
                  <c:v>73</c:v>
                </c:pt>
                <c:pt idx="2">
                  <c:v>580</c:v>
                </c:pt>
              </c:numCache>
            </c:numRef>
          </c:val>
        </c:ser>
        <c:ser>
          <c:idx val="8"/>
          <c:order val="8"/>
          <c:tx>
            <c:strRef>
              <c:f>Sheet1!$J$1</c:f>
              <c:strCache>
                <c:ptCount val="1"/>
                <c:pt idx="0">
                  <c:v>싱가포르</c:v>
                </c:pt>
              </c:strCache>
            </c:strRef>
          </c:tx>
          <c:cat>
            <c:strRef>
              <c:f>Sheet1!$A$2:$A$4</c:f>
              <c:strCache>
                <c:ptCount val="3"/>
                <c:pt idx="0">
                  <c:v>2010년</c:v>
                </c:pt>
                <c:pt idx="1">
                  <c:v>2011년</c:v>
                </c:pt>
                <c:pt idx="2">
                  <c:v>2012년</c:v>
                </c:pt>
              </c:strCache>
            </c:strRef>
          </c:cat>
          <c:val>
            <c:numRef>
              <c:f>Sheet1!$J$2:$J$4</c:f>
              <c:numCache>
                <c:formatCode>General</c:formatCode>
                <c:ptCount val="3"/>
                <c:pt idx="0">
                  <c:v>9004</c:v>
                </c:pt>
                <c:pt idx="1">
                  <c:v>16907</c:v>
                </c:pt>
                <c:pt idx="2">
                  <c:v>11301</c:v>
                </c:pt>
              </c:numCache>
            </c:numRef>
          </c:val>
        </c:ser>
        <c:ser>
          <c:idx val="9"/>
          <c:order val="9"/>
          <c:tx>
            <c:strRef>
              <c:f>Sheet1!$K$1</c:f>
              <c:strCache>
                <c:ptCount val="1"/>
                <c:pt idx="0">
                  <c:v>브루나이</c:v>
                </c:pt>
              </c:strCache>
            </c:strRef>
          </c:tx>
          <c:cat>
            <c:strRef>
              <c:f>Sheet1!$A$2:$A$4</c:f>
              <c:strCache>
                <c:ptCount val="3"/>
                <c:pt idx="0">
                  <c:v>2010년</c:v>
                </c:pt>
                <c:pt idx="1">
                  <c:v>2011년</c:v>
                </c:pt>
                <c:pt idx="2">
                  <c:v>2012년</c:v>
                </c:pt>
              </c:strCache>
            </c:strRef>
          </c:cat>
          <c:val>
            <c:numRef>
              <c:f>Sheet1!$K$2:$K$4</c:f>
              <c:numCache>
                <c:formatCode>General</c:formatCode>
                <c:ptCount val="3"/>
                <c:pt idx="0">
                  <c:v>4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</c:ser>
        <c:marker val="1"/>
        <c:axId val="132863104"/>
        <c:axId val="132864640"/>
      </c:lineChart>
      <c:catAx>
        <c:axId val="132863104"/>
        <c:scaling>
          <c:orientation val="minMax"/>
        </c:scaling>
        <c:axPos val="b"/>
        <c:tickLblPos val="nextTo"/>
        <c:txPr>
          <a:bodyPr/>
          <a:lstStyle/>
          <a:p>
            <a:pPr>
              <a:defRPr sz="1100"/>
            </a:pPr>
            <a:endParaRPr lang="ko-KR"/>
          </a:p>
        </c:txPr>
        <c:crossAx val="132864640"/>
        <c:crosses val="autoZero"/>
        <c:auto val="1"/>
        <c:lblAlgn val="ctr"/>
        <c:lblOffset val="100"/>
      </c:catAx>
      <c:valAx>
        <c:axId val="132864640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100"/>
            </a:pPr>
            <a:endParaRPr lang="ko-KR"/>
          </a:p>
        </c:txPr>
        <c:crossAx val="132863104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sz="900"/>
          </a:pPr>
          <a:endParaRPr lang="ko-KR"/>
        </a:p>
      </c:txPr>
    </c:legend>
    <c:plotVisOnly val="1"/>
    <c:dispBlanksAs val="gap"/>
  </c:chart>
  <c:txPr>
    <a:bodyPr/>
    <a:lstStyle/>
    <a:p>
      <a:pPr>
        <a:defRPr sz="1800"/>
      </a:pPr>
      <a:endParaRPr lang="ko-KR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plotArea>
      <c:layout>
        <c:manualLayout>
          <c:layoutTarget val="inner"/>
          <c:xMode val="edge"/>
          <c:yMode val="edge"/>
          <c:x val="0.15309202755905518"/>
          <c:y val="4.4351624015748076E-2"/>
          <c:w val="0.56565797244094485"/>
          <c:h val="0.66012679560293552"/>
        </c:manualLayout>
      </c:layout>
      <c:lineChart>
        <c:grouping val="standard"/>
        <c:ser>
          <c:idx val="0"/>
          <c:order val="0"/>
          <c:tx>
            <c:strRef>
              <c:f>Sheet1!$B$1</c:f>
              <c:strCache>
                <c:ptCount val="1"/>
                <c:pt idx="0">
                  <c:v>인도네시아</c:v>
                </c:pt>
              </c:strCache>
            </c:strRef>
          </c:tx>
          <c:dLbls>
            <c:txPr>
              <a:bodyPr/>
              <a:lstStyle/>
              <a:p>
                <a:pPr>
                  <a:defRPr sz="1050"/>
                </a:pPr>
                <a:endParaRPr lang="ko-KR"/>
              </a:p>
            </c:txPr>
            <c:showVal val="1"/>
          </c:dLbls>
          <c:cat>
            <c:strRef>
              <c:f>Sheet1!$A$2:$A$4</c:f>
              <c:strCache>
                <c:ptCount val="3"/>
                <c:pt idx="0">
                  <c:v>2010년</c:v>
                </c:pt>
                <c:pt idx="1">
                  <c:v>2011년</c:v>
                </c:pt>
                <c:pt idx="2">
                  <c:v>2012년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63970</c:v>
                </c:pt>
                <c:pt idx="1">
                  <c:v>69815</c:v>
                </c:pt>
                <c:pt idx="2">
                  <c:v>69877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베트남</c:v>
                </c:pt>
              </c:strCache>
            </c:strRef>
          </c:tx>
          <c:dLbls>
            <c:txPr>
              <a:bodyPr/>
              <a:lstStyle/>
              <a:p>
                <a:pPr>
                  <a:defRPr sz="1000"/>
                </a:pPr>
                <a:endParaRPr lang="ko-KR"/>
              </a:p>
            </c:txPr>
            <c:showVal val="1"/>
          </c:dLbls>
          <c:cat>
            <c:strRef>
              <c:f>Sheet1!$A$2:$A$4</c:f>
              <c:strCache>
                <c:ptCount val="3"/>
                <c:pt idx="0">
                  <c:v>2010년</c:v>
                </c:pt>
                <c:pt idx="1">
                  <c:v>2011년</c:v>
                </c:pt>
                <c:pt idx="2">
                  <c:v>2012년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376115</c:v>
                </c:pt>
                <c:pt idx="1">
                  <c:v>481049</c:v>
                </c:pt>
                <c:pt idx="2">
                  <c:v>505964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필리핀</c:v>
                </c:pt>
              </c:strCache>
            </c:strRef>
          </c:tx>
          <c:cat>
            <c:strRef>
              <c:f>Sheet1!$A$2:$A$4</c:f>
              <c:strCache>
                <c:ptCount val="3"/>
                <c:pt idx="0">
                  <c:v>2010년</c:v>
                </c:pt>
                <c:pt idx="1">
                  <c:v>2011년</c:v>
                </c:pt>
                <c:pt idx="2">
                  <c:v>2012년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17430</c:v>
                </c:pt>
                <c:pt idx="1">
                  <c:v>19561</c:v>
                </c:pt>
                <c:pt idx="2">
                  <c:v>20976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태국</c:v>
                </c:pt>
              </c:strCache>
            </c:strRef>
          </c:tx>
          <c:dLbls>
            <c:txPr>
              <a:bodyPr/>
              <a:lstStyle/>
              <a:p>
                <a:pPr>
                  <a:defRPr sz="1000"/>
                </a:pPr>
                <a:endParaRPr lang="ko-KR"/>
              </a:p>
            </c:txPr>
            <c:showVal val="1"/>
          </c:dLbls>
          <c:cat>
            <c:strRef>
              <c:f>Sheet1!$A$2:$A$4</c:f>
              <c:strCache>
                <c:ptCount val="3"/>
                <c:pt idx="0">
                  <c:v>2010년</c:v>
                </c:pt>
                <c:pt idx="1">
                  <c:v>2011년</c:v>
                </c:pt>
                <c:pt idx="2">
                  <c:v>2012년</c:v>
                </c:pt>
              </c:strCache>
            </c:strRef>
          </c:cat>
          <c:val>
            <c:numRef>
              <c:f>Sheet1!$E$2:$E$4</c:f>
              <c:numCache>
                <c:formatCode>General</c:formatCode>
                <c:ptCount val="3"/>
                <c:pt idx="0">
                  <c:v>100477</c:v>
                </c:pt>
                <c:pt idx="1">
                  <c:v>134514</c:v>
                </c:pt>
                <c:pt idx="2">
                  <c:v>143341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말레이시아</c:v>
                </c:pt>
              </c:strCache>
            </c:strRef>
          </c:tx>
          <c:cat>
            <c:strRef>
              <c:f>Sheet1!$A$2:$A$4</c:f>
              <c:strCache>
                <c:ptCount val="3"/>
                <c:pt idx="0">
                  <c:v>2010년</c:v>
                </c:pt>
                <c:pt idx="1">
                  <c:v>2011년</c:v>
                </c:pt>
                <c:pt idx="2">
                  <c:v>2012년</c:v>
                </c:pt>
              </c:strCache>
            </c:strRef>
          </c:cat>
          <c:val>
            <c:numRef>
              <c:f>Sheet1!$F$2:$F$4</c:f>
              <c:numCache>
                <c:formatCode>General</c:formatCode>
                <c:ptCount val="3"/>
                <c:pt idx="0">
                  <c:v>46508</c:v>
                </c:pt>
                <c:pt idx="1">
                  <c:v>55774</c:v>
                </c:pt>
                <c:pt idx="2">
                  <c:v>36778</c:v>
                </c:pt>
              </c:numCache>
            </c:numRef>
          </c:val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미얀마</c:v>
                </c:pt>
              </c:strCache>
            </c:strRef>
          </c:tx>
          <c:cat>
            <c:strRef>
              <c:f>Sheet1!$A$2:$A$4</c:f>
              <c:strCache>
                <c:ptCount val="3"/>
                <c:pt idx="0">
                  <c:v>2010년</c:v>
                </c:pt>
                <c:pt idx="1">
                  <c:v>2011년</c:v>
                </c:pt>
                <c:pt idx="2">
                  <c:v>2012년</c:v>
                </c:pt>
              </c:strCache>
            </c:strRef>
          </c:cat>
          <c:val>
            <c:numRef>
              <c:f>Sheet1!$G$2:$G$4</c:f>
              <c:numCache>
                <c:formatCode>General</c:formatCode>
                <c:ptCount val="3"/>
                <c:pt idx="0">
                  <c:v>2024</c:v>
                </c:pt>
                <c:pt idx="1">
                  <c:v>2145</c:v>
                </c:pt>
                <c:pt idx="2">
                  <c:v>2852</c:v>
                </c:pt>
              </c:numCache>
            </c:numRef>
          </c:val>
        </c:ser>
        <c:ser>
          <c:idx val="6"/>
          <c:order val="6"/>
          <c:tx>
            <c:strRef>
              <c:f>Sheet1!$H$1</c:f>
              <c:strCache>
                <c:ptCount val="1"/>
                <c:pt idx="0">
                  <c:v>라오스</c:v>
                </c:pt>
              </c:strCache>
            </c:strRef>
          </c:tx>
          <c:cat>
            <c:strRef>
              <c:f>Sheet1!$A$2:$A$4</c:f>
              <c:strCache>
                <c:ptCount val="3"/>
                <c:pt idx="0">
                  <c:v>2010년</c:v>
                </c:pt>
                <c:pt idx="1">
                  <c:v>2011년</c:v>
                </c:pt>
                <c:pt idx="2">
                  <c:v>2012년</c:v>
                </c:pt>
              </c:strCache>
            </c:strRef>
          </c:cat>
          <c:val>
            <c:numRef>
              <c:f>Sheet1!$H$2:$H$4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</c:ser>
        <c:ser>
          <c:idx val="7"/>
          <c:order val="7"/>
          <c:tx>
            <c:strRef>
              <c:f>Sheet1!$I$1</c:f>
              <c:strCache>
                <c:ptCount val="1"/>
                <c:pt idx="0">
                  <c:v>캄보디아</c:v>
                </c:pt>
              </c:strCache>
            </c:strRef>
          </c:tx>
          <c:cat>
            <c:strRef>
              <c:f>Sheet1!$A$2:$A$4</c:f>
              <c:strCache>
                <c:ptCount val="3"/>
                <c:pt idx="0">
                  <c:v>2010년</c:v>
                </c:pt>
                <c:pt idx="1">
                  <c:v>2011년</c:v>
                </c:pt>
                <c:pt idx="2">
                  <c:v>2012년</c:v>
                </c:pt>
              </c:strCache>
            </c:strRef>
          </c:cat>
          <c:val>
            <c:numRef>
              <c:f>Sheet1!$I$2:$I$4</c:f>
              <c:numCache>
                <c:formatCode>General</c:formatCode>
                <c:ptCount val="3"/>
                <c:pt idx="0">
                  <c:v>345</c:v>
                </c:pt>
                <c:pt idx="1">
                  <c:v>9887</c:v>
                </c:pt>
                <c:pt idx="2">
                  <c:v>6679</c:v>
                </c:pt>
              </c:numCache>
            </c:numRef>
          </c:val>
        </c:ser>
        <c:ser>
          <c:idx val="8"/>
          <c:order val="8"/>
          <c:tx>
            <c:strRef>
              <c:f>Sheet1!$J$1</c:f>
              <c:strCache>
                <c:ptCount val="1"/>
                <c:pt idx="0">
                  <c:v>싱가포르</c:v>
                </c:pt>
              </c:strCache>
            </c:strRef>
          </c:tx>
          <c:cat>
            <c:strRef>
              <c:f>Sheet1!$A$2:$A$4</c:f>
              <c:strCache>
                <c:ptCount val="3"/>
                <c:pt idx="0">
                  <c:v>2010년</c:v>
                </c:pt>
                <c:pt idx="1">
                  <c:v>2011년</c:v>
                </c:pt>
                <c:pt idx="2">
                  <c:v>2012년</c:v>
                </c:pt>
              </c:strCache>
            </c:strRef>
          </c:cat>
          <c:val>
            <c:numRef>
              <c:f>Sheet1!$J$2:$J$4</c:f>
              <c:numCache>
                <c:formatCode>General</c:formatCode>
                <c:ptCount val="3"/>
                <c:pt idx="0">
                  <c:v>5781</c:v>
                </c:pt>
                <c:pt idx="1">
                  <c:v>5958</c:v>
                </c:pt>
                <c:pt idx="2">
                  <c:v>2976</c:v>
                </c:pt>
              </c:numCache>
            </c:numRef>
          </c:val>
        </c:ser>
        <c:ser>
          <c:idx val="9"/>
          <c:order val="9"/>
          <c:tx>
            <c:strRef>
              <c:f>Sheet1!$K$1</c:f>
              <c:strCache>
                <c:ptCount val="1"/>
                <c:pt idx="0">
                  <c:v>브루나이</c:v>
                </c:pt>
              </c:strCache>
            </c:strRef>
          </c:tx>
          <c:cat>
            <c:strRef>
              <c:f>Sheet1!$A$2:$A$4</c:f>
              <c:strCache>
                <c:ptCount val="3"/>
                <c:pt idx="0">
                  <c:v>2010년</c:v>
                </c:pt>
                <c:pt idx="1">
                  <c:v>2011년</c:v>
                </c:pt>
                <c:pt idx="2">
                  <c:v>2012년</c:v>
                </c:pt>
              </c:strCache>
            </c:strRef>
          </c:cat>
          <c:val>
            <c:numRef>
              <c:f>Sheet1!$K$2:$K$4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  <c:pt idx="2">
                  <c:v>75</c:v>
                </c:pt>
              </c:numCache>
            </c:numRef>
          </c:val>
        </c:ser>
        <c:marker val="1"/>
        <c:axId val="133504384"/>
        <c:axId val="133514368"/>
      </c:lineChart>
      <c:catAx>
        <c:axId val="133504384"/>
        <c:scaling>
          <c:orientation val="minMax"/>
        </c:scaling>
        <c:axPos val="b"/>
        <c:tickLblPos val="nextTo"/>
        <c:txPr>
          <a:bodyPr/>
          <a:lstStyle/>
          <a:p>
            <a:pPr>
              <a:defRPr sz="1100"/>
            </a:pPr>
            <a:endParaRPr lang="ko-KR"/>
          </a:p>
        </c:txPr>
        <c:crossAx val="133514368"/>
        <c:crosses val="autoZero"/>
        <c:auto val="1"/>
        <c:lblAlgn val="ctr"/>
        <c:lblOffset val="100"/>
      </c:catAx>
      <c:valAx>
        <c:axId val="133514368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100"/>
            </a:pPr>
            <a:endParaRPr lang="ko-KR"/>
          </a:p>
        </c:txPr>
        <c:crossAx val="133504384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sz="1000"/>
          </a:pPr>
          <a:endParaRPr lang="ko-KR"/>
        </a:p>
      </c:txPr>
    </c:legend>
    <c:plotVisOnly val="1"/>
    <c:dispBlanksAs val="gap"/>
  </c:chart>
  <c:txPr>
    <a:bodyPr/>
    <a:lstStyle/>
    <a:p>
      <a:pPr>
        <a:defRPr sz="1800"/>
      </a:pPr>
      <a:endParaRPr lang="ko-KR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hart>
    <c:title>
      <c:tx>
        <c:rich>
          <a:bodyPr/>
          <a:lstStyle/>
          <a:p>
            <a:pPr>
              <a:defRPr sz="1400"/>
            </a:pPr>
            <a:r>
              <a:rPr lang="ko-KR" altLang="en-US" sz="1400" dirty="0"/>
              <a:t>양식 생산량</a:t>
            </a:r>
          </a:p>
        </c:rich>
      </c:tx>
      <c:layout/>
    </c:title>
    <c:plotArea>
      <c:layout>
        <c:manualLayout>
          <c:layoutTarget val="inner"/>
          <c:xMode val="edge"/>
          <c:yMode val="edge"/>
          <c:x val="0.15839870886057061"/>
          <c:y val="0.24009904364825441"/>
          <c:w val="0.78097432100333153"/>
          <c:h val="0.57700973504064879"/>
        </c:manualLayout>
      </c:layout>
      <c:lineChart>
        <c:grouping val="standard"/>
        <c:ser>
          <c:idx val="0"/>
          <c:order val="0"/>
          <c:tx>
            <c:strRef>
              <c:f>Sheet1!$O$13</c:f>
              <c:strCache>
                <c:ptCount val="1"/>
                <c:pt idx="0">
                  <c:v>아르헨티나</c:v>
                </c:pt>
              </c:strCache>
            </c:strRef>
          </c:tx>
          <c:marker>
            <c:symbol val="none"/>
          </c:marker>
          <c:cat>
            <c:numRef>
              <c:f>Sheet1!$P$12:$Y$12</c:f>
              <c:numCache>
                <c:formatCode>General</c:formatCode>
                <c:ptCount val="10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</c:numCache>
            </c:numRef>
          </c:cat>
          <c:val>
            <c:numRef>
              <c:f>Sheet1!$P$13:$Y$13</c:f>
              <c:numCache>
                <c:formatCode>#,##0</c:formatCode>
                <c:ptCount val="10"/>
                <c:pt idx="0">
                  <c:v>1457</c:v>
                </c:pt>
                <c:pt idx="1">
                  <c:v>1647</c:v>
                </c:pt>
                <c:pt idx="2">
                  <c:v>1848</c:v>
                </c:pt>
                <c:pt idx="3">
                  <c:v>2430</c:v>
                </c:pt>
                <c:pt idx="4">
                  <c:v>2528</c:v>
                </c:pt>
                <c:pt idx="5">
                  <c:v>2957</c:v>
                </c:pt>
                <c:pt idx="6">
                  <c:v>2700</c:v>
                </c:pt>
                <c:pt idx="7">
                  <c:v>2610</c:v>
                </c:pt>
                <c:pt idx="8">
                  <c:v>2665</c:v>
                </c:pt>
                <c:pt idx="9" formatCode="General">
                  <c:v>2665</c:v>
                </c:pt>
              </c:numCache>
            </c:numRef>
          </c:val>
        </c:ser>
        <c:ser>
          <c:idx val="1"/>
          <c:order val="1"/>
          <c:tx>
            <c:strRef>
              <c:f>Sheet1!$O$14</c:f>
              <c:strCache>
                <c:ptCount val="1"/>
                <c:pt idx="0">
                  <c:v>브라질</c:v>
                </c:pt>
              </c:strCache>
            </c:strRef>
          </c:tx>
          <c:spPr>
            <a:ln>
              <a:prstDash val="sysDash"/>
            </a:ln>
          </c:spPr>
          <c:marker>
            <c:symbol val="none"/>
          </c:marker>
          <c:cat>
            <c:numRef>
              <c:f>Sheet1!$P$12:$Y$12</c:f>
              <c:numCache>
                <c:formatCode>General</c:formatCode>
                <c:ptCount val="10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</c:numCache>
            </c:numRef>
          </c:cat>
          <c:val>
            <c:numRef>
              <c:f>Sheet1!$P$14:$Y$14</c:f>
              <c:numCache>
                <c:formatCode>#,##0</c:formatCode>
                <c:ptCount val="10"/>
                <c:pt idx="0">
                  <c:v>247678</c:v>
                </c:pt>
                <c:pt idx="1">
                  <c:v>273268</c:v>
                </c:pt>
                <c:pt idx="2">
                  <c:v>269699</c:v>
                </c:pt>
                <c:pt idx="3">
                  <c:v>257783</c:v>
                </c:pt>
                <c:pt idx="4">
                  <c:v>271696</c:v>
                </c:pt>
                <c:pt idx="5">
                  <c:v>289048</c:v>
                </c:pt>
                <c:pt idx="6">
                  <c:v>365357</c:v>
                </c:pt>
                <c:pt idx="7">
                  <c:v>415636</c:v>
                </c:pt>
                <c:pt idx="8">
                  <c:v>479399</c:v>
                </c:pt>
                <c:pt idx="9">
                  <c:v>628704</c:v>
                </c:pt>
              </c:numCache>
            </c:numRef>
          </c:val>
        </c:ser>
        <c:ser>
          <c:idx val="2"/>
          <c:order val="2"/>
          <c:tx>
            <c:strRef>
              <c:f>Sheet1!$O$15</c:f>
              <c:strCache>
                <c:ptCount val="1"/>
                <c:pt idx="0">
                  <c:v>우루과이</c:v>
                </c:pt>
              </c:strCache>
            </c:strRef>
          </c:tx>
          <c:marker>
            <c:symbol val="none"/>
          </c:marker>
          <c:cat>
            <c:numRef>
              <c:f>Sheet1!$P$12:$Y$12</c:f>
              <c:numCache>
                <c:formatCode>General</c:formatCode>
                <c:ptCount val="10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</c:numCache>
            </c:numRef>
          </c:cat>
          <c:val>
            <c:numRef>
              <c:f>Sheet1!$P$15:$Y$15</c:f>
              <c:numCache>
                <c:formatCode>General</c:formatCode>
                <c:ptCount val="10"/>
                <c:pt idx="0">
                  <c:v>17</c:v>
                </c:pt>
                <c:pt idx="1">
                  <c:v>24</c:v>
                </c:pt>
                <c:pt idx="2">
                  <c:v>22</c:v>
                </c:pt>
                <c:pt idx="3">
                  <c:v>49</c:v>
                </c:pt>
                <c:pt idx="4">
                  <c:v>37</c:v>
                </c:pt>
                <c:pt idx="5">
                  <c:v>31</c:v>
                </c:pt>
                <c:pt idx="6">
                  <c:v>36</c:v>
                </c:pt>
                <c:pt idx="7">
                  <c:v>41</c:v>
                </c:pt>
                <c:pt idx="8">
                  <c:v>85</c:v>
                </c:pt>
                <c:pt idx="9">
                  <c:v>85</c:v>
                </c:pt>
              </c:numCache>
            </c:numRef>
          </c:val>
        </c:ser>
        <c:marker val="1"/>
        <c:axId val="61913344"/>
        <c:axId val="61923328"/>
      </c:lineChart>
      <c:catAx>
        <c:axId val="61913344"/>
        <c:scaling>
          <c:orientation val="minMax"/>
        </c:scaling>
        <c:axPos val="b"/>
        <c:numFmt formatCode="General" sourceLinked="1"/>
        <c:majorTickMark val="none"/>
        <c:tickLblPos val="nextTo"/>
        <c:crossAx val="61923328"/>
        <c:crosses val="autoZero"/>
        <c:auto val="1"/>
        <c:lblAlgn val="ctr"/>
        <c:lblOffset val="100"/>
      </c:catAx>
      <c:valAx>
        <c:axId val="61923328"/>
        <c:scaling>
          <c:orientation val="minMax"/>
        </c:scaling>
        <c:axPos val="l"/>
        <c:majorGridlines/>
        <c:numFmt formatCode="#,##0" sourceLinked="1"/>
        <c:majorTickMark val="none"/>
        <c:tickLblPos val="nextTo"/>
        <c:crossAx val="61913344"/>
        <c:crosses val="autoZero"/>
        <c:crossBetween val="between"/>
      </c:valAx>
    </c:plotArea>
    <c:plotVisOnly val="1"/>
    <c:dispBlanksAs val="gap"/>
  </c:chart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hart>
    <c:title>
      <c:tx>
        <c:rich>
          <a:bodyPr/>
          <a:lstStyle/>
          <a:p>
            <a:pPr>
              <a:defRPr sz="1400"/>
            </a:pPr>
            <a:r>
              <a:rPr lang="ko-KR" altLang="en-US" sz="1400"/>
              <a:t>수산물 총생산량</a:t>
            </a:r>
            <a:r>
              <a:rPr lang="en-US" altLang="ko-KR" sz="1400"/>
              <a:t>(</a:t>
            </a:r>
            <a:r>
              <a:rPr lang="ko-KR" altLang="en-US" sz="1400"/>
              <a:t>어획</a:t>
            </a:r>
            <a:r>
              <a:rPr lang="en-US" altLang="ko-KR" sz="1400"/>
              <a:t>+</a:t>
            </a:r>
            <a:r>
              <a:rPr lang="ko-KR" altLang="en-US" sz="1400"/>
              <a:t>양식</a:t>
            </a:r>
            <a:r>
              <a:rPr lang="en-US" altLang="ko-KR" sz="1400"/>
              <a:t>)</a:t>
            </a:r>
            <a:endParaRPr lang="ko-KR" altLang="en-US" sz="1400"/>
          </a:p>
        </c:rich>
      </c:tx>
      <c:layout/>
    </c:title>
    <c:plotArea>
      <c:layout/>
      <c:lineChart>
        <c:grouping val="standard"/>
        <c:ser>
          <c:idx val="0"/>
          <c:order val="0"/>
          <c:tx>
            <c:strRef>
              <c:f>Sheet1!$O$29</c:f>
              <c:strCache>
                <c:ptCount val="1"/>
                <c:pt idx="0">
                  <c:v>아르헨티나</c:v>
                </c:pt>
              </c:strCache>
            </c:strRef>
          </c:tx>
          <c:spPr>
            <a:ln>
              <a:prstDash val="sysDot"/>
            </a:ln>
          </c:spPr>
          <c:marker>
            <c:symbol val="none"/>
          </c:marker>
          <c:cat>
            <c:numRef>
              <c:f>Sheet1!$P$28:$Y$28</c:f>
              <c:numCache>
                <c:formatCode>General</c:formatCode>
                <c:ptCount val="10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</c:numCache>
            </c:numRef>
          </c:cat>
          <c:val>
            <c:numRef>
              <c:f>Sheet1!$P$29:$Y$29</c:f>
              <c:numCache>
                <c:formatCode>#,##0</c:formatCode>
                <c:ptCount val="10"/>
                <c:pt idx="0">
                  <c:v>947642</c:v>
                </c:pt>
                <c:pt idx="1">
                  <c:v>911847</c:v>
                </c:pt>
                <c:pt idx="2">
                  <c:v>946694</c:v>
                </c:pt>
                <c:pt idx="3">
                  <c:v>932367</c:v>
                </c:pt>
                <c:pt idx="4">
                  <c:v>1174508</c:v>
                </c:pt>
                <c:pt idx="5">
                  <c:v>988366</c:v>
                </c:pt>
                <c:pt idx="6">
                  <c:v>997783</c:v>
                </c:pt>
                <c:pt idx="7">
                  <c:v>864584</c:v>
                </c:pt>
                <c:pt idx="8">
                  <c:v>814414</c:v>
                </c:pt>
                <c:pt idx="9">
                  <c:v>792505</c:v>
                </c:pt>
              </c:numCache>
            </c:numRef>
          </c:val>
        </c:ser>
        <c:ser>
          <c:idx val="1"/>
          <c:order val="1"/>
          <c:tx>
            <c:strRef>
              <c:f>Sheet1!$O$30</c:f>
              <c:strCache>
                <c:ptCount val="1"/>
                <c:pt idx="0">
                  <c:v>브라질</c:v>
                </c:pt>
              </c:strCache>
            </c:strRef>
          </c:tx>
          <c:spPr>
            <a:ln>
              <a:prstDash val="sysDash"/>
            </a:ln>
          </c:spPr>
          <c:marker>
            <c:symbol val="none"/>
          </c:marker>
          <c:cat>
            <c:numRef>
              <c:f>Sheet1!$P$28:$Y$28</c:f>
              <c:numCache>
                <c:formatCode>General</c:formatCode>
                <c:ptCount val="10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</c:numCache>
            </c:numRef>
          </c:cat>
          <c:val>
            <c:numRef>
              <c:f>Sheet1!$P$30:$Y$30</c:f>
              <c:numCache>
                <c:formatCode>#,##0</c:formatCode>
                <c:ptCount val="10"/>
                <c:pt idx="0">
                  <c:v>1003260</c:v>
                </c:pt>
                <c:pt idx="1">
                  <c:v>985412</c:v>
                </c:pt>
                <c:pt idx="2">
                  <c:v>1015916</c:v>
                </c:pt>
                <c:pt idx="3">
                  <c:v>1008044</c:v>
                </c:pt>
                <c:pt idx="4">
                  <c:v>1050809</c:v>
                </c:pt>
                <c:pt idx="5">
                  <c:v>1072225</c:v>
                </c:pt>
                <c:pt idx="6">
                  <c:v>1157249</c:v>
                </c:pt>
                <c:pt idx="7">
                  <c:v>1241048</c:v>
                </c:pt>
                <c:pt idx="8">
                  <c:v>1264768</c:v>
                </c:pt>
                <c:pt idx="9">
                  <c:v>1431971</c:v>
                </c:pt>
              </c:numCache>
            </c:numRef>
          </c:val>
        </c:ser>
        <c:ser>
          <c:idx val="2"/>
          <c:order val="2"/>
          <c:tx>
            <c:strRef>
              <c:f>Sheet1!$O$31</c:f>
              <c:strCache>
                <c:ptCount val="1"/>
                <c:pt idx="0">
                  <c:v>우루과이</c:v>
                </c:pt>
              </c:strCache>
            </c:strRef>
          </c:tx>
          <c:marker>
            <c:symbol val="none"/>
          </c:marker>
          <c:cat>
            <c:numRef>
              <c:f>Sheet1!$P$28:$Y$28</c:f>
              <c:numCache>
                <c:formatCode>General</c:formatCode>
                <c:ptCount val="10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</c:numCache>
            </c:numRef>
          </c:cat>
          <c:val>
            <c:numRef>
              <c:f>Sheet1!$P$31:$Y$31</c:f>
              <c:numCache>
                <c:formatCode>#,##0</c:formatCode>
                <c:ptCount val="10"/>
                <c:pt idx="0">
                  <c:v>108119</c:v>
                </c:pt>
                <c:pt idx="1">
                  <c:v>117293</c:v>
                </c:pt>
                <c:pt idx="2">
                  <c:v>123011</c:v>
                </c:pt>
                <c:pt idx="3">
                  <c:v>125867</c:v>
                </c:pt>
                <c:pt idx="4">
                  <c:v>134024</c:v>
                </c:pt>
                <c:pt idx="5">
                  <c:v>108753</c:v>
                </c:pt>
                <c:pt idx="6">
                  <c:v>108833</c:v>
                </c:pt>
                <c:pt idx="7">
                  <c:v>81501</c:v>
                </c:pt>
                <c:pt idx="8">
                  <c:v>74238</c:v>
                </c:pt>
                <c:pt idx="9">
                  <c:v>89003</c:v>
                </c:pt>
              </c:numCache>
            </c:numRef>
          </c:val>
        </c:ser>
        <c:marker val="1"/>
        <c:axId val="63924096"/>
        <c:axId val="63925632"/>
      </c:lineChart>
      <c:catAx>
        <c:axId val="63924096"/>
        <c:scaling>
          <c:orientation val="minMax"/>
        </c:scaling>
        <c:axPos val="b"/>
        <c:numFmt formatCode="General" sourceLinked="1"/>
        <c:majorTickMark val="none"/>
        <c:tickLblPos val="nextTo"/>
        <c:crossAx val="63925632"/>
        <c:crosses val="autoZero"/>
        <c:auto val="1"/>
        <c:lblAlgn val="ctr"/>
        <c:lblOffset val="100"/>
      </c:catAx>
      <c:valAx>
        <c:axId val="63925632"/>
        <c:scaling>
          <c:orientation val="minMax"/>
        </c:scaling>
        <c:axPos val="l"/>
        <c:majorGridlines/>
        <c:numFmt formatCode="#,##0" sourceLinked="1"/>
        <c:majorTickMark val="none"/>
        <c:tickLblPos val="nextTo"/>
        <c:crossAx val="63924096"/>
        <c:crosses val="autoZero"/>
        <c:crossBetween val="between"/>
      </c:valAx>
    </c:plotArea>
    <c:legend>
      <c:legendPos val="r"/>
      <c:layout/>
    </c:legend>
    <c:plotVisOnly val="1"/>
    <c:dispBlanksAs val="gap"/>
  </c:chart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hart>
    <c:title>
      <c:tx>
        <c:rich>
          <a:bodyPr/>
          <a:lstStyle/>
          <a:p>
            <a:pPr>
              <a:defRPr sz="1400"/>
            </a:pPr>
            <a:r>
              <a:rPr lang="ko-KR" altLang="en-US" sz="1400"/>
              <a:t>어획 생산량</a:t>
            </a:r>
          </a:p>
        </c:rich>
      </c:tx>
      <c:layout/>
    </c:title>
    <c:plotArea>
      <c:layout/>
      <c:lineChart>
        <c:grouping val="standard"/>
        <c:ser>
          <c:idx val="0"/>
          <c:order val="0"/>
          <c:tx>
            <c:strRef>
              <c:f>Sheet1!$O$21</c:f>
              <c:strCache>
                <c:ptCount val="1"/>
                <c:pt idx="0">
                  <c:v>아르헨티나</c:v>
                </c:pt>
              </c:strCache>
            </c:strRef>
          </c:tx>
          <c:spPr>
            <a:ln>
              <a:prstDash val="sysDot"/>
            </a:ln>
          </c:spPr>
          <c:marker>
            <c:symbol val="none"/>
          </c:marker>
          <c:cat>
            <c:numRef>
              <c:f>Sheet1!$P$20:$Y$20</c:f>
              <c:numCache>
                <c:formatCode>General</c:formatCode>
                <c:ptCount val="10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</c:numCache>
            </c:numRef>
          </c:cat>
          <c:val>
            <c:numRef>
              <c:f>Sheet1!$P$21:$Y$21</c:f>
              <c:numCache>
                <c:formatCode>#,##0</c:formatCode>
                <c:ptCount val="10"/>
                <c:pt idx="0">
                  <c:v>946185</c:v>
                </c:pt>
                <c:pt idx="1">
                  <c:v>910200</c:v>
                </c:pt>
                <c:pt idx="2">
                  <c:v>944846</c:v>
                </c:pt>
                <c:pt idx="3">
                  <c:v>929937</c:v>
                </c:pt>
                <c:pt idx="4">
                  <c:v>1171980</c:v>
                </c:pt>
                <c:pt idx="5">
                  <c:v>985409</c:v>
                </c:pt>
                <c:pt idx="6">
                  <c:v>995083</c:v>
                </c:pt>
                <c:pt idx="7">
                  <c:v>861974</c:v>
                </c:pt>
                <c:pt idx="8">
                  <c:v>811749</c:v>
                </c:pt>
                <c:pt idx="9">
                  <c:v>792505</c:v>
                </c:pt>
              </c:numCache>
            </c:numRef>
          </c:val>
        </c:ser>
        <c:ser>
          <c:idx val="1"/>
          <c:order val="1"/>
          <c:tx>
            <c:strRef>
              <c:f>Sheet1!$O$22</c:f>
              <c:strCache>
                <c:ptCount val="1"/>
                <c:pt idx="0">
                  <c:v>브라질</c:v>
                </c:pt>
              </c:strCache>
            </c:strRef>
          </c:tx>
          <c:spPr>
            <a:ln>
              <a:prstDash val="sysDash"/>
            </a:ln>
          </c:spPr>
          <c:marker>
            <c:symbol val="none"/>
          </c:marker>
          <c:cat>
            <c:numRef>
              <c:f>Sheet1!$P$20:$Y$20</c:f>
              <c:numCache>
                <c:formatCode>General</c:formatCode>
                <c:ptCount val="10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</c:numCache>
            </c:numRef>
          </c:cat>
          <c:val>
            <c:numRef>
              <c:f>Sheet1!$P$22:$Y$22</c:f>
              <c:numCache>
                <c:formatCode>#,##0</c:formatCode>
                <c:ptCount val="10"/>
                <c:pt idx="0">
                  <c:v>755582</c:v>
                </c:pt>
                <c:pt idx="1">
                  <c:v>712144</c:v>
                </c:pt>
                <c:pt idx="2">
                  <c:v>746217</c:v>
                </c:pt>
                <c:pt idx="3">
                  <c:v>750261</c:v>
                </c:pt>
                <c:pt idx="4">
                  <c:v>779113</c:v>
                </c:pt>
                <c:pt idx="5">
                  <c:v>783177</c:v>
                </c:pt>
                <c:pt idx="6">
                  <c:v>791892</c:v>
                </c:pt>
                <c:pt idx="7">
                  <c:v>825412</c:v>
                </c:pt>
                <c:pt idx="8">
                  <c:v>785369</c:v>
                </c:pt>
                <c:pt idx="9">
                  <c:v>803267</c:v>
                </c:pt>
              </c:numCache>
            </c:numRef>
          </c:val>
        </c:ser>
        <c:ser>
          <c:idx val="2"/>
          <c:order val="2"/>
          <c:tx>
            <c:strRef>
              <c:f>Sheet1!$O$23</c:f>
              <c:strCache>
                <c:ptCount val="1"/>
                <c:pt idx="0">
                  <c:v>우루과이</c:v>
                </c:pt>
              </c:strCache>
            </c:strRef>
          </c:tx>
          <c:marker>
            <c:symbol val="none"/>
          </c:marker>
          <c:cat>
            <c:numRef>
              <c:f>Sheet1!$P$20:$Y$20</c:f>
              <c:numCache>
                <c:formatCode>General</c:formatCode>
                <c:ptCount val="10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</c:numCache>
            </c:numRef>
          </c:cat>
          <c:val>
            <c:numRef>
              <c:f>Sheet1!$P$23:$Y$23</c:f>
              <c:numCache>
                <c:formatCode>#,##0</c:formatCode>
                <c:ptCount val="10"/>
                <c:pt idx="0">
                  <c:v>108102</c:v>
                </c:pt>
                <c:pt idx="1">
                  <c:v>117269</c:v>
                </c:pt>
                <c:pt idx="2">
                  <c:v>122989</c:v>
                </c:pt>
                <c:pt idx="3">
                  <c:v>125818</c:v>
                </c:pt>
                <c:pt idx="4">
                  <c:v>133987</c:v>
                </c:pt>
                <c:pt idx="5">
                  <c:v>108722</c:v>
                </c:pt>
                <c:pt idx="6">
                  <c:v>108797</c:v>
                </c:pt>
                <c:pt idx="7">
                  <c:v>81460</c:v>
                </c:pt>
                <c:pt idx="8">
                  <c:v>74153</c:v>
                </c:pt>
                <c:pt idx="9">
                  <c:v>89003</c:v>
                </c:pt>
              </c:numCache>
            </c:numRef>
          </c:val>
        </c:ser>
        <c:marker val="1"/>
        <c:axId val="64837504"/>
        <c:axId val="64839040"/>
      </c:lineChart>
      <c:catAx>
        <c:axId val="64837504"/>
        <c:scaling>
          <c:orientation val="minMax"/>
        </c:scaling>
        <c:axPos val="b"/>
        <c:numFmt formatCode="General" sourceLinked="1"/>
        <c:majorTickMark val="none"/>
        <c:tickLblPos val="nextTo"/>
        <c:crossAx val="64839040"/>
        <c:crosses val="autoZero"/>
        <c:auto val="1"/>
        <c:lblAlgn val="ctr"/>
        <c:lblOffset val="100"/>
      </c:catAx>
      <c:valAx>
        <c:axId val="64839040"/>
        <c:scaling>
          <c:orientation val="minMax"/>
        </c:scaling>
        <c:axPos val="l"/>
        <c:majorGridlines/>
        <c:numFmt formatCode="#,##0" sourceLinked="1"/>
        <c:majorTickMark val="none"/>
        <c:tickLblPos val="nextTo"/>
        <c:crossAx val="64837504"/>
        <c:crosses val="autoZero"/>
        <c:crossBetween val="between"/>
      </c:valAx>
    </c:plotArea>
    <c:plotVisOnly val="1"/>
    <c:dispBlanksAs val="gap"/>
  </c:chart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hart>
    <c:title>
      <c:tx>
        <c:rich>
          <a:bodyPr/>
          <a:lstStyle/>
          <a:p>
            <a:pPr>
              <a:defRPr sz="1400"/>
            </a:pPr>
            <a:r>
              <a:rPr lang="ko-KR" altLang="en-US" sz="1400"/>
              <a:t>브라질 양식 생산량</a:t>
            </a:r>
            <a:r>
              <a:rPr lang="en-US" altLang="ko-KR" sz="1400"/>
              <a:t>(2011)</a:t>
            </a:r>
          </a:p>
        </c:rich>
      </c:tx>
      <c:layout/>
    </c:title>
    <c:plotArea>
      <c:layout/>
      <c:barChart>
        <c:barDir val="col"/>
        <c:grouping val="clustered"/>
        <c:varyColors val="1"/>
        <c:ser>
          <c:idx val="0"/>
          <c:order val="0"/>
          <c:tx>
            <c:strRef>
              <c:f>Sheet2!$C$2</c:f>
              <c:strCache>
                <c:ptCount val="1"/>
                <c:pt idx="0">
                  <c:v>2011</c:v>
                </c:pt>
              </c:strCache>
            </c:strRef>
          </c:tx>
          <c:cat>
            <c:strRef>
              <c:f>Sheet2!$B$3:$B$5</c:f>
              <c:strCache>
                <c:ptCount val="3"/>
                <c:pt idx="0">
                  <c:v>총 생산</c:v>
                </c:pt>
                <c:pt idx="1">
                  <c:v>담수/내륙</c:v>
                </c:pt>
                <c:pt idx="2">
                  <c:v>해수</c:v>
                </c:pt>
              </c:strCache>
            </c:strRef>
          </c:cat>
          <c:val>
            <c:numRef>
              <c:f>Sheet2!$C$3:$C$5</c:f>
              <c:numCache>
                <c:formatCode>#,##0</c:formatCode>
                <c:ptCount val="3"/>
                <c:pt idx="0">
                  <c:v>628704</c:v>
                </c:pt>
                <c:pt idx="1">
                  <c:v>544490</c:v>
                </c:pt>
                <c:pt idx="2">
                  <c:v>84214</c:v>
                </c:pt>
              </c:numCache>
            </c:numRef>
          </c:val>
        </c:ser>
        <c:axId val="64880640"/>
        <c:axId val="64882176"/>
      </c:barChart>
      <c:catAx>
        <c:axId val="64880640"/>
        <c:scaling>
          <c:orientation val="minMax"/>
        </c:scaling>
        <c:axPos val="b"/>
        <c:tickLblPos val="nextTo"/>
        <c:crossAx val="64882176"/>
        <c:crosses val="autoZero"/>
        <c:auto val="1"/>
        <c:lblAlgn val="ctr"/>
        <c:lblOffset val="100"/>
      </c:catAx>
      <c:valAx>
        <c:axId val="64882176"/>
        <c:scaling>
          <c:orientation val="minMax"/>
        </c:scaling>
        <c:axPos val="l"/>
        <c:majorGridlines/>
        <c:numFmt formatCode="#,##0" sourceLinked="1"/>
        <c:tickLblPos val="nextTo"/>
        <c:crossAx val="64880640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hart>
    <c:plotArea>
      <c:layout/>
      <c:barChart>
        <c:barDir val="col"/>
        <c:grouping val="clustered"/>
        <c:ser>
          <c:idx val="0"/>
          <c:order val="0"/>
          <c:tx>
            <c:strRef>
              <c:f>Sheet3!$B$17</c:f>
              <c:strCache>
                <c:ptCount val="1"/>
                <c:pt idx="0">
                  <c:v>스페인</c:v>
                </c:pt>
              </c:strCache>
            </c:strRef>
          </c:tx>
          <c:cat>
            <c:numRef>
              <c:f>Sheet3!$C$16:$O$16</c:f>
              <c:numCache>
                <c:formatCode>General</c:formatCode>
                <c:ptCount val="13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</c:numCache>
            </c:numRef>
          </c:cat>
          <c:val>
            <c:numRef>
              <c:f>Sheet3!$C$17:$O$17</c:f>
              <c:numCache>
                <c:formatCode>General</c:formatCode>
                <c:ptCount val="13"/>
                <c:pt idx="0">
                  <c:v>41</c:v>
                </c:pt>
                <c:pt idx="1">
                  <c:v>45</c:v>
                </c:pt>
                <c:pt idx="2">
                  <c:v>49</c:v>
                </c:pt>
                <c:pt idx="3">
                  <c:v>46</c:v>
                </c:pt>
                <c:pt idx="4">
                  <c:v>47</c:v>
                </c:pt>
                <c:pt idx="5">
                  <c:v>36</c:v>
                </c:pt>
                <c:pt idx="6">
                  <c:v>59</c:v>
                </c:pt>
                <c:pt idx="7">
                  <c:v>65</c:v>
                </c:pt>
                <c:pt idx="8">
                  <c:v>59</c:v>
                </c:pt>
                <c:pt idx="9">
                  <c:v>61</c:v>
                </c:pt>
                <c:pt idx="10">
                  <c:v>55</c:v>
                </c:pt>
                <c:pt idx="11">
                  <c:v>61</c:v>
                </c:pt>
                <c:pt idx="12">
                  <c:v>63</c:v>
                </c:pt>
              </c:numCache>
            </c:numRef>
          </c:val>
        </c:ser>
        <c:ser>
          <c:idx val="1"/>
          <c:order val="1"/>
          <c:tx>
            <c:strRef>
              <c:f>Sheet3!$B$18</c:f>
              <c:strCache>
                <c:ptCount val="1"/>
                <c:pt idx="0">
                  <c:v>포클랜드 제도</c:v>
                </c:pt>
              </c:strCache>
            </c:strRef>
          </c:tx>
          <c:cat>
            <c:numRef>
              <c:f>Sheet3!$C$16:$O$16</c:f>
              <c:numCache>
                <c:formatCode>General</c:formatCode>
                <c:ptCount val="13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</c:numCache>
            </c:numRef>
          </c:cat>
          <c:val>
            <c:numRef>
              <c:f>Sheet3!$C$18:$O$18</c:f>
              <c:numCache>
                <c:formatCode>General</c:formatCode>
                <c:ptCount val="13"/>
                <c:pt idx="0">
                  <c:v>47</c:v>
                </c:pt>
                <c:pt idx="1">
                  <c:v>55</c:v>
                </c:pt>
                <c:pt idx="2">
                  <c:v>49</c:v>
                </c:pt>
                <c:pt idx="3">
                  <c:v>80</c:v>
                </c:pt>
                <c:pt idx="4">
                  <c:v>71</c:v>
                </c:pt>
                <c:pt idx="5">
                  <c:v>76</c:v>
                </c:pt>
                <c:pt idx="6">
                  <c:v>69</c:v>
                </c:pt>
                <c:pt idx="7">
                  <c:v>61</c:v>
                </c:pt>
                <c:pt idx="8">
                  <c:v>55</c:v>
                </c:pt>
                <c:pt idx="9">
                  <c:v>55</c:v>
                </c:pt>
                <c:pt idx="10">
                  <c:v>58</c:v>
                </c:pt>
                <c:pt idx="11">
                  <c:v>58</c:v>
                </c:pt>
                <c:pt idx="12">
                  <c:v>57</c:v>
                </c:pt>
              </c:numCache>
            </c:numRef>
          </c:val>
        </c:ser>
        <c:ser>
          <c:idx val="2"/>
          <c:order val="2"/>
          <c:tx>
            <c:strRef>
              <c:f>Sheet3!$B$19</c:f>
              <c:strCache>
                <c:ptCount val="1"/>
                <c:pt idx="0">
                  <c:v>한국</c:v>
                </c:pt>
              </c:strCache>
            </c:strRef>
          </c:tx>
          <c:cat>
            <c:numRef>
              <c:f>Sheet3!$C$16:$O$16</c:f>
              <c:numCache>
                <c:formatCode>General</c:formatCode>
                <c:ptCount val="13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</c:numCache>
            </c:numRef>
          </c:cat>
          <c:val>
            <c:numRef>
              <c:f>Sheet3!$C$19:$O$19</c:f>
              <c:numCache>
                <c:formatCode>General</c:formatCode>
                <c:ptCount val="13"/>
                <c:pt idx="0">
                  <c:v>84</c:v>
                </c:pt>
                <c:pt idx="1">
                  <c:v>67</c:v>
                </c:pt>
                <c:pt idx="2">
                  <c:v>71</c:v>
                </c:pt>
                <c:pt idx="3">
                  <c:v>64</c:v>
                </c:pt>
                <c:pt idx="4">
                  <c:v>61</c:v>
                </c:pt>
                <c:pt idx="5">
                  <c:v>43</c:v>
                </c:pt>
                <c:pt idx="6">
                  <c:v>42</c:v>
                </c:pt>
                <c:pt idx="7">
                  <c:v>42</c:v>
                </c:pt>
                <c:pt idx="8">
                  <c:v>38</c:v>
                </c:pt>
                <c:pt idx="9">
                  <c:v>39</c:v>
                </c:pt>
                <c:pt idx="10">
                  <c:v>34</c:v>
                </c:pt>
                <c:pt idx="11">
                  <c:v>35</c:v>
                </c:pt>
                <c:pt idx="12">
                  <c:v>34</c:v>
                </c:pt>
              </c:numCache>
            </c:numRef>
          </c:val>
        </c:ser>
        <c:ser>
          <c:idx val="3"/>
          <c:order val="3"/>
          <c:tx>
            <c:strRef>
              <c:f>Sheet3!$B$20</c:f>
              <c:strCache>
                <c:ptCount val="1"/>
                <c:pt idx="0">
                  <c:v>대만</c:v>
                </c:pt>
              </c:strCache>
            </c:strRef>
          </c:tx>
          <c:cat>
            <c:numRef>
              <c:f>Sheet3!$C$16:$O$16</c:f>
              <c:numCache>
                <c:formatCode>General</c:formatCode>
                <c:ptCount val="13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</c:numCache>
            </c:numRef>
          </c:cat>
          <c:val>
            <c:numRef>
              <c:f>Sheet3!$C$20:$O$20</c:f>
              <c:numCache>
                <c:formatCode>General</c:formatCode>
                <c:ptCount val="13"/>
                <c:pt idx="0">
                  <c:v>16</c:v>
                </c:pt>
                <c:pt idx="1">
                  <c:v>22</c:v>
                </c:pt>
                <c:pt idx="2">
                  <c:v>26</c:v>
                </c:pt>
                <c:pt idx="3">
                  <c:v>29</c:v>
                </c:pt>
                <c:pt idx="4">
                  <c:v>33</c:v>
                </c:pt>
                <c:pt idx="5">
                  <c:v>10</c:v>
                </c:pt>
                <c:pt idx="6">
                  <c:v>19</c:v>
                </c:pt>
                <c:pt idx="7">
                  <c:v>13</c:v>
                </c:pt>
                <c:pt idx="8">
                  <c:v>15</c:v>
                </c:pt>
                <c:pt idx="9">
                  <c:v>15</c:v>
                </c:pt>
                <c:pt idx="10">
                  <c:v>45</c:v>
                </c:pt>
                <c:pt idx="11">
                  <c:v>61</c:v>
                </c:pt>
                <c:pt idx="12">
                  <c:v>67</c:v>
                </c:pt>
              </c:numCache>
            </c:numRef>
          </c:val>
        </c:ser>
        <c:ser>
          <c:idx val="4"/>
          <c:order val="4"/>
          <c:tx>
            <c:strRef>
              <c:f>Sheet3!$B$21</c:f>
              <c:strCache>
                <c:ptCount val="1"/>
                <c:pt idx="0">
                  <c:v>중국</c:v>
                </c:pt>
              </c:strCache>
            </c:strRef>
          </c:tx>
          <c:cat>
            <c:numRef>
              <c:f>Sheet3!$C$16:$O$16</c:f>
              <c:numCache>
                <c:formatCode>General</c:formatCode>
                <c:ptCount val="13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</c:numCache>
            </c:numRef>
          </c:cat>
          <c:val>
            <c:numRef>
              <c:f>Sheet3!$C$21:$O$21</c:f>
              <c:numCache>
                <c:formatCode>General</c:formatCode>
                <c:ptCount val="13"/>
                <c:pt idx="0">
                  <c:v>9</c:v>
                </c:pt>
                <c:pt idx="1">
                  <c:v>20</c:v>
                </c:pt>
                <c:pt idx="2">
                  <c:v>25</c:v>
                </c:pt>
                <c:pt idx="3">
                  <c:v>22</c:v>
                </c:pt>
                <c:pt idx="4">
                  <c:v>7</c:v>
                </c:pt>
                <c:pt idx="5">
                  <c:v>3</c:v>
                </c:pt>
                <c:pt idx="6">
                  <c:v>2</c:v>
                </c:pt>
                <c:pt idx="7">
                  <c:v>5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</c:numCache>
            </c:numRef>
          </c:val>
        </c:ser>
        <c:axId val="65087744"/>
        <c:axId val="65110016"/>
      </c:barChart>
      <c:lineChart>
        <c:grouping val="standard"/>
        <c:ser>
          <c:idx val="7"/>
          <c:order val="5"/>
          <c:tx>
            <c:strRef>
              <c:f>Sheet3!$B$24</c:f>
              <c:strCache>
                <c:ptCount val="1"/>
                <c:pt idx="0">
                  <c:v>합계</c:v>
                </c:pt>
              </c:strCache>
            </c:strRef>
          </c:tx>
          <c:marker>
            <c:symbol val="none"/>
          </c:marker>
          <c:cat>
            <c:numRef>
              <c:f>Sheet3!$C$16:$O$16</c:f>
              <c:numCache>
                <c:formatCode>General</c:formatCode>
                <c:ptCount val="13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</c:numCache>
            </c:numRef>
          </c:cat>
          <c:val>
            <c:numRef>
              <c:f>Sheet3!$C$24:$O$24</c:f>
              <c:numCache>
                <c:formatCode>General</c:formatCode>
                <c:ptCount val="13"/>
                <c:pt idx="0">
                  <c:v>231</c:v>
                </c:pt>
                <c:pt idx="1">
                  <c:v>235</c:v>
                </c:pt>
                <c:pt idx="2">
                  <c:v>250</c:v>
                </c:pt>
                <c:pt idx="3">
                  <c:v>276</c:v>
                </c:pt>
                <c:pt idx="4">
                  <c:v>240</c:v>
                </c:pt>
                <c:pt idx="5">
                  <c:v>205</c:v>
                </c:pt>
                <c:pt idx="6">
                  <c:v>194</c:v>
                </c:pt>
                <c:pt idx="7">
                  <c:v>200</c:v>
                </c:pt>
                <c:pt idx="8">
                  <c:v>171</c:v>
                </c:pt>
                <c:pt idx="9">
                  <c:v>179</c:v>
                </c:pt>
                <c:pt idx="10">
                  <c:v>203</c:v>
                </c:pt>
                <c:pt idx="11">
                  <c:v>224</c:v>
                </c:pt>
                <c:pt idx="12">
                  <c:v>231</c:v>
                </c:pt>
              </c:numCache>
            </c:numRef>
          </c:val>
        </c:ser>
        <c:marker val="1"/>
        <c:axId val="65113088"/>
        <c:axId val="65111552"/>
      </c:lineChart>
      <c:catAx>
        <c:axId val="65087744"/>
        <c:scaling>
          <c:orientation val="minMax"/>
        </c:scaling>
        <c:axPos val="b"/>
        <c:numFmt formatCode="General" sourceLinked="1"/>
        <c:tickLblPos val="nextTo"/>
        <c:crossAx val="65110016"/>
        <c:crosses val="autoZero"/>
        <c:auto val="1"/>
        <c:lblAlgn val="ctr"/>
        <c:lblOffset val="100"/>
      </c:catAx>
      <c:valAx>
        <c:axId val="65110016"/>
        <c:scaling>
          <c:orientation val="minMax"/>
          <c:min val="0"/>
        </c:scaling>
        <c:axPos val="l"/>
        <c:majorGridlines/>
        <c:numFmt formatCode="General" sourceLinked="1"/>
        <c:tickLblPos val="nextTo"/>
        <c:crossAx val="65087744"/>
        <c:crosses val="autoZero"/>
        <c:crossBetween val="between"/>
      </c:valAx>
      <c:valAx>
        <c:axId val="65111552"/>
        <c:scaling>
          <c:orientation val="minMax"/>
        </c:scaling>
        <c:axPos val="r"/>
        <c:numFmt formatCode="General" sourceLinked="1"/>
        <c:tickLblPos val="nextTo"/>
        <c:crossAx val="65113088"/>
        <c:crosses val="max"/>
        <c:crossBetween val="between"/>
      </c:valAx>
      <c:catAx>
        <c:axId val="65113088"/>
        <c:scaling>
          <c:orientation val="minMax"/>
        </c:scaling>
        <c:delete val="1"/>
        <c:axPos val="b"/>
        <c:numFmt formatCode="General" sourceLinked="1"/>
        <c:tickLblPos val="none"/>
        <c:crossAx val="65111552"/>
        <c:crosses val="autoZero"/>
        <c:auto val="1"/>
        <c:lblAlgn val="ctr"/>
        <c:lblOffset val="100"/>
      </c:catAx>
    </c:plotArea>
    <c:legend>
      <c:legendPos val="r"/>
      <c:layout>
        <c:manualLayout>
          <c:xMode val="edge"/>
          <c:yMode val="edge"/>
          <c:x val="0.79567503434300935"/>
          <c:y val="0.22778130978155034"/>
          <c:w val="0.18952328486980774"/>
          <c:h val="0.54443738043689927"/>
        </c:manualLayout>
      </c:layout>
      <c:txPr>
        <a:bodyPr/>
        <a:lstStyle/>
        <a:p>
          <a:pPr>
            <a:defRPr sz="700"/>
          </a:pPr>
          <a:endParaRPr lang="ko-KR"/>
        </a:p>
      </c:txPr>
    </c:legend>
    <c:plotVisOnly val="1"/>
    <c:dispBlanksAs val="gap"/>
  </c:chart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hart>
    <c:plotArea>
      <c:layout/>
      <c:barChart>
        <c:barDir val="col"/>
        <c:grouping val="clustered"/>
        <c:ser>
          <c:idx val="0"/>
          <c:order val="0"/>
          <c:tx>
            <c:strRef>
              <c:f>Sheet3!$B$34</c:f>
              <c:strCache>
                <c:ptCount val="1"/>
                <c:pt idx="0">
                  <c:v>스페인</c:v>
                </c:pt>
              </c:strCache>
            </c:strRef>
          </c:tx>
          <c:cat>
            <c:numRef>
              <c:f>Sheet3!$C$33:$O$33</c:f>
              <c:numCache>
                <c:formatCode>General</c:formatCode>
                <c:ptCount val="13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</c:numCache>
            </c:numRef>
          </c:cat>
          <c:val>
            <c:numRef>
              <c:f>Sheet3!$C$34:$O$34</c:f>
              <c:numCache>
                <c:formatCode>#,##0</c:formatCode>
                <c:ptCount val="13"/>
                <c:pt idx="0">
                  <c:v>30732</c:v>
                </c:pt>
                <c:pt idx="1">
                  <c:v>29170</c:v>
                </c:pt>
                <c:pt idx="2">
                  <c:v>23972</c:v>
                </c:pt>
                <c:pt idx="3">
                  <c:v>20169</c:v>
                </c:pt>
                <c:pt idx="4">
                  <c:v>22488</c:v>
                </c:pt>
                <c:pt idx="5">
                  <c:v>24546</c:v>
                </c:pt>
                <c:pt idx="6">
                  <c:v>42024</c:v>
                </c:pt>
                <c:pt idx="7">
                  <c:v>56165</c:v>
                </c:pt>
                <c:pt idx="8">
                  <c:v>72570</c:v>
                </c:pt>
                <c:pt idx="9">
                  <c:v>80245</c:v>
                </c:pt>
                <c:pt idx="10">
                  <c:v>88060</c:v>
                </c:pt>
                <c:pt idx="11">
                  <c:v>77796</c:v>
                </c:pt>
                <c:pt idx="12">
                  <c:v>84891</c:v>
                </c:pt>
              </c:numCache>
            </c:numRef>
          </c:val>
        </c:ser>
        <c:ser>
          <c:idx val="1"/>
          <c:order val="1"/>
          <c:tx>
            <c:strRef>
              <c:f>Sheet3!$B$35</c:f>
              <c:strCache>
                <c:ptCount val="1"/>
                <c:pt idx="0">
                  <c:v>포클랜드 군도</c:v>
                </c:pt>
              </c:strCache>
            </c:strRef>
          </c:tx>
          <c:cat>
            <c:numRef>
              <c:f>Sheet3!$C$33:$O$33</c:f>
              <c:numCache>
                <c:formatCode>General</c:formatCode>
                <c:ptCount val="13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</c:numCache>
            </c:numRef>
          </c:cat>
          <c:val>
            <c:numRef>
              <c:f>Sheet3!$C$35:$O$35</c:f>
              <c:numCache>
                <c:formatCode>#,##0</c:formatCode>
                <c:ptCount val="13"/>
                <c:pt idx="0">
                  <c:v>62947</c:v>
                </c:pt>
                <c:pt idx="1">
                  <c:v>59820</c:v>
                </c:pt>
                <c:pt idx="2">
                  <c:v>35732</c:v>
                </c:pt>
                <c:pt idx="3">
                  <c:v>60596</c:v>
                </c:pt>
                <c:pt idx="4">
                  <c:v>43320</c:v>
                </c:pt>
                <c:pt idx="5">
                  <c:v>71205</c:v>
                </c:pt>
                <c:pt idx="6">
                  <c:v>65229</c:v>
                </c:pt>
                <c:pt idx="7">
                  <c:v>65812</c:v>
                </c:pt>
                <c:pt idx="8">
                  <c:v>76949</c:v>
                </c:pt>
                <c:pt idx="9">
                  <c:v>58540</c:v>
                </c:pt>
                <c:pt idx="10">
                  <c:v>93182</c:v>
                </c:pt>
                <c:pt idx="11">
                  <c:v>62184</c:v>
                </c:pt>
                <c:pt idx="12">
                  <c:v>85809</c:v>
                </c:pt>
              </c:numCache>
            </c:numRef>
          </c:val>
        </c:ser>
        <c:ser>
          <c:idx val="2"/>
          <c:order val="2"/>
          <c:tx>
            <c:strRef>
              <c:f>Sheet3!$B$36</c:f>
              <c:strCache>
                <c:ptCount val="1"/>
                <c:pt idx="0">
                  <c:v>한국</c:v>
                </c:pt>
              </c:strCache>
            </c:strRef>
          </c:tx>
          <c:cat>
            <c:numRef>
              <c:f>Sheet3!$C$33:$O$33</c:f>
              <c:numCache>
                <c:formatCode>General</c:formatCode>
                <c:ptCount val="13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</c:numCache>
            </c:numRef>
          </c:cat>
          <c:val>
            <c:numRef>
              <c:f>Sheet3!$C$36:$O$36</c:f>
              <c:numCache>
                <c:formatCode>#,##0</c:formatCode>
                <c:ptCount val="13"/>
                <c:pt idx="0">
                  <c:v>128940</c:v>
                </c:pt>
                <c:pt idx="1">
                  <c:v>86587</c:v>
                </c:pt>
                <c:pt idx="2">
                  <c:v>12637</c:v>
                </c:pt>
                <c:pt idx="3">
                  <c:v>53677</c:v>
                </c:pt>
                <c:pt idx="4">
                  <c:v>6008</c:v>
                </c:pt>
                <c:pt idx="5">
                  <c:v>10074</c:v>
                </c:pt>
                <c:pt idx="6">
                  <c:v>60943</c:v>
                </c:pt>
                <c:pt idx="7">
                  <c:v>99171</c:v>
                </c:pt>
                <c:pt idx="8">
                  <c:v>81224</c:v>
                </c:pt>
                <c:pt idx="9">
                  <c:v>3317</c:v>
                </c:pt>
                <c:pt idx="10">
                  <c:v>9502</c:v>
                </c:pt>
                <c:pt idx="11">
                  <c:v>26307</c:v>
                </c:pt>
                <c:pt idx="12">
                  <c:v>32807</c:v>
                </c:pt>
              </c:numCache>
            </c:numRef>
          </c:val>
        </c:ser>
        <c:ser>
          <c:idx val="3"/>
          <c:order val="3"/>
          <c:tx>
            <c:strRef>
              <c:f>Sheet3!$B$37</c:f>
              <c:strCache>
                <c:ptCount val="1"/>
                <c:pt idx="0">
                  <c:v>대만</c:v>
                </c:pt>
              </c:strCache>
            </c:strRef>
          </c:tx>
          <c:cat>
            <c:numRef>
              <c:f>Sheet3!$C$33:$O$33</c:f>
              <c:numCache>
                <c:formatCode>General</c:formatCode>
                <c:ptCount val="13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</c:numCache>
            </c:numRef>
          </c:cat>
          <c:val>
            <c:numRef>
              <c:f>Sheet3!$C$37:$O$37</c:f>
              <c:numCache>
                <c:formatCode>#,##0</c:formatCode>
                <c:ptCount val="13"/>
                <c:pt idx="0">
                  <c:v>23243</c:v>
                </c:pt>
                <c:pt idx="1">
                  <c:v>25380</c:v>
                </c:pt>
                <c:pt idx="2">
                  <c:v>1190</c:v>
                </c:pt>
                <c:pt idx="3">
                  <c:v>22059</c:v>
                </c:pt>
                <c:pt idx="4" formatCode="General">
                  <c:v>866</c:v>
                </c:pt>
                <c:pt idx="5">
                  <c:v>3106</c:v>
                </c:pt>
                <c:pt idx="6">
                  <c:v>18554</c:v>
                </c:pt>
                <c:pt idx="7">
                  <c:v>49970</c:v>
                </c:pt>
                <c:pt idx="8">
                  <c:v>24353</c:v>
                </c:pt>
                <c:pt idx="9" formatCode="General">
                  <c:v>0</c:v>
                </c:pt>
                <c:pt idx="10">
                  <c:v>5808</c:v>
                </c:pt>
                <c:pt idx="11">
                  <c:v>48667</c:v>
                </c:pt>
                <c:pt idx="12">
                  <c:v>55327</c:v>
                </c:pt>
              </c:numCache>
            </c:numRef>
          </c:val>
        </c:ser>
        <c:ser>
          <c:idx val="4"/>
          <c:order val="4"/>
          <c:tx>
            <c:strRef>
              <c:f>Sheet3!$B$38</c:f>
              <c:strCache>
                <c:ptCount val="1"/>
                <c:pt idx="0">
                  <c:v>중국</c:v>
                </c:pt>
              </c:strCache>
            </c:strRef>
          </c:tx>
          <c:cat>
            <c:numRef>
              <c:f>Sheet3!$C$33:$O$33</c:f>
              <c:numCache>
                <c:formatCode>General</c:formatCode>
                <c:ptCount val="13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</c:numCache>
            </c:numRef>
          </c:cat>
          <c:val>
            <c:numRef>
              <c:f>Sheet3!$C$38:$O$38</c:f>
              <c:numCache>
                <c:formatCode>#,##0</c:formatCode>
                <c:ptCount val="13"/>
                <c:pt idx="0">
                  <c:v>11641</c:v>
                </c:pt>
                <c:pt idx="1">
                  <c:v>18838</c:v>
                </c:pt>
                <c:pt idx="2">
                  <c:v>1203</c:v>
                </c:pt>
                <c:pt idx="3">
                  <c:v>6490</c:v>
                </c:pt>
                <c:pt idx="4" formatCode="General">
                  <c:v>99</c:v>
                </c:pt>
                <c:pt idx="5" formatCode="General">
                  <c:v>99</c:v>
                </c:pt>
                <c:pt idx="6">
                  <c:v>2131</c:v>
                </c:pt>
                <c:pt idx="7">
                  <c:v>3948</c:v>
                </c:pt>
                <c:pt idx="8" formatCode="General">
                  <c:v>0</c:v>
                </c:pt>
                <c:pt idx="9" formatCode="General">
                  <c:v>0</c:v>
                </c:pt>
                <c:pt idx="10" formatCode="General">
                  <c:v>0</c:v>
                </c:pt>
                <c:pt idx="11" formatCode="General">
                  <c:v>0</c:v>
                </c:pt>
                <c:pt idx="12" formatCode="General">
                  <c:v>0</c:v>
                </c:pt>
              </c:numCache>
            </c:numRef>
          </c:val>
        </c:ser>
        <c:ser>
          <c:idx val="5"/>
          <c:order val="5"/>
          <c:tx>
            <c:strRef>
              <c:f>Sheet3!$B$39</c:f>
              <c:strCache>
                <c:ptCount val="1"/>
                <c:pt idx="0">
                  <c:v>영국</c:v>
                </c:pt>
              </c:strCache>
            </c:strRef>
          </c:tx>
          <c:cat>
            <c:numRef>
              <c:f>Sheet3!$C$33:$O$33</c:f>
              <c:numCache>
                <c:formatCode>General</c:formatCode>
                <c:ptCount val="13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</c:numCache>
            </c:numRef>
          </c:cat>
          <c:val>
            <c:numRef>
              <c:f>Sheet3!$C$39:$O$39</c:f>
              <c:numCache>
                <c:formatCode>#,##0</c:formatCode>
                <c:ptCount val="13"/>
                <c:pt idx="0">
                  <c:v>5501</c:v>
                </c:pt>
                <c:pt idx="1">
                  <c:v>3564</c:v>
                </c:pt>
                <c:pt idx="2">
                  <c:v>2279</c:v>
                </c:pt>
                <c:pt idx="3">
                  <c:v>3238</c:v>
                </c:pt>
                <c:pt idx="4">
                  <c:v>2703</c:v>
                </c:pt>
                <c:pt idx="5">
                  <c:v>5100</c:v>
                </c:pt>
                <c:pt idx="6">
                  <c:v>3734</c:v>
                </c:pt>
                <c:pt idx="7">
                  <c:v>3928</c:v>
                </c:pt>
                <c:pt idx="8">
                  <c:v>4850</c:v>
                </c:pt>
                <c:pt idx="9">
                  <c:v>4067</c:v>
                </c:pt>
                <c:pt idx="10">
                  <c:v>6271</c:v>
                </c:pt>
                <c:pt idx="11">
                  <c:v>2864</c:v>
                </c:pt>
                <c:pt idx="12">
                  <c:v>5033</c:v>
                </c:pt>
              </c:numCache>
            </c:numRef>
          </c:val>
        </c:ser>
        <c:ser>
          <c:idx val="6"/>
          <c:order val="6"/>
          <c:tx>
            <c:strRef>
              <c:f>Sheet3!$B$40</c:f>
              <c:strCache>
                <c:ptCount val="1"/>
                <c:pt idx="0">
                  <c:v>기타</c:v>
                </c:pt>
              </c:strCache>
            </c:strRef>
          </c:tx>
          <c:cat>
            <c:numRef>
              <c:f>Sheet3!$C$33:$O$33</c:f>
              <c:numCache>
                <c:formatCode>General</c:formatCode>
                <c:ptCount val="13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</c:numCache>
            </c:numRef>
          </c:cat>
          <c:val>
            <c:numRef>
              <c:f>Sheet3!$C$40:$O$40</c:f>
              <c:numCache>
                <c:formatCode>#,##0</c:formatCode>
                <c:ptCount val="13"/>
                <c:pt idx="0">
                  <c:v>56103</c:v>
                </c:pt>
                <c:pt idx="1">
                  <c:v>41839</c:v>
                </c:pt>
                <c:pt idx="2">
                  <c:v>23966</c:v>
                </c:pt>
                <c:pt idx="3">
                  <c:v>42868</c:v>
                </c:pt>
                <c:pt idx="4">
                  <c:v>27614</c:v>
                </c:pt>
                <c:pt idx="5">
                  <c:v>12974</c:v>
                </c:pt>
                <c:pt idx="6">
                  <c:v>20641</c:v>
                </c:pt>
                <c:pt idx="7">
                  <c:v>23052</c:v>
                </c:pt>
                <c:pt idx="8">
                  <c:v>10461</c:v>
                </c:pt>
                <c:pt idx="9">
                  <c:v>7443</c:v>
                </c:pt>
                <c:pt idx="10">
                  <c:v>6336</c:v>
                </c:pt>
                <c:pt idx="11">
                  <c:v>7707</c:v>
                </c:pt>
                <c:pt idx="12">
                  <c:v>2144</c:v>
                </c:pt>
              </c:numCache>
            </c:numRef>
          </c:val>
        </c:ser>
        <c:axId val="65314176"/>
        <c:axId val="65209472"/>
      </c:barChart>
      <c:lineChart>
        <c:grouping val="standard"/>
        <c:ser>
          <c:idx val="7"/>
          <c:order val="7"/>
          <c:tx>
            <c:strRef>
              <c:f>Sheet3!$B$41</c:f>
              <c:strCache>
                <c:ptCount val="1"/>
                <c:pt idx="0">
                  <c:v>합계</c:v>
                </c:pt>
              </c:strCache>
            </c:strRef>
          </c:tx>
          <c:marker>
            <c:symbol val="none"/>
          </c:marker>
          <c:cat>
            <c:numRef>
              <c:f>Sheet3!$C$33:$O$33</c:f>
              <c:numCache>
                <c:formatCode>General</c:formatCode>
                <c:ptCount val="13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</c:numCache>
            </c:numRef>
          </c:cat>
          <c:val>
            <c:numRef>
              <c:f>Sheet3!$C$41:$O$41</c:f>
              <c:numCache>
                <c:formatCode>#,##0</c:formatCode>
                <c:ptCount val="13"/>
                <c:pt idx="0">
                  <c:v>319107</c:v>
                </c:pt>
                <c:pt idx="1">
                  <c:v>265198</c:v>
                </c:pt>
                <c:pt idx="2">
                  <c:v>100979</c:v>
                </c:pt>
                <c:pt idx="3">
                  <c:v>209097</c:v>
                </c:pt>
                <c:pt idx="4">
                  <c:v>103098</c:v>
                </c:pt>
                <c:pt idx="5">
                  <c:v>127104</c:v>
                </c:pt>
                <c:pt idx="6">
                  <c:v>213256</c:v>
                </c:pt>
                <c:pt idx="7">
                  <c:v>302046</c:v>
                </c:pt>
                <c:pt idx="8">
                  <c:v>270407</c:v>
                </c:pt>
                <c:pt idx="9">
                  <c:v>153612</c:v>
                </c:pt>
                <c:pt idx="10">
                  <c:v>209159</c:v>
                </c:pt>
                <c:pt idx="11">
                  <c:v>225525</c:v>
                </c:pt>
                <c:pt idx="12">
                  <c:v>266011</c:v>
                </c:pt>
              </c:numCache>
            </c:numRef>
          </c:val>
        </c:ser>
        <c:marker val="1"/>
        <c:axId val="65212800"/>
        <c:axId val="65211008"/>
      </c:lineChart>
      <c:catAx>
        <c:axId val="65314176"/>
        <c:scaling>
          <c:orientation val="minMax"/>
        </c:scaling>
        <c:axPos val="b"/>
        <c:numFmt formatCode="General" sourceLinked="1"/>
        <c:tickLblPos val="nextTo"/>
        <c:crossAx val="65209472"/>
        <c:crosses val="autoZero"/>
        <c:auto val="1"/>
        <c:lblAlgn val="ctr"/>
        <c:lblOffset val="100"/>
      </c:catAx>
      <c:valAx>
        <c:axId val="65209472"/>
        <c:scaling>
          <c:orientation val="minMax"/>
        </c:scaling>
        <c:axPos val="l"/>
        <c:majorGridlines/>
        <c:numFmt formatCode="#,##0" sourceLinked="1"/>
        <c:tickLblPos val="nextTo"/>
        <c:crossAx val="65314176"/>
        <c:crosses val="autoZero"/>
        <c:crossBetween val="between"/>
      </c:valAx>
      <c:valAx>
        <c:axId val="65211008"/>
        <c:scaling>
          <c:orientation val="minMax"/>
        </c:scaling>
        <c:axPos val="r"/>
        <c:numFmt formatCode="#,##0" sourceLinked="1"/>
        <c:tickLblPos val="nextTo"/>
        <c:crossAx val="65212800"/>
        <c:crosses val="max"/>
        <c:crossBetween val="between"/>
      </c:valAx>
      <c:catAx>
        <c:axId val="65212800"/>
        <c:scaling>
          <c:orientation val="minMax"/>
        </c:scaling>
        <c:delete val="1"/>
        <c:axPos val="b"/>
        <c:numFmt formatCode="General" sourceLinked="1"/>
        <c:tickLblPos val="none"/>
        <c:crossAx val="65211008"/>
        <c:crosses val="autoZero"/>
        <c:auto val="1"/>
        <c:lblAlgn val="ctr"/>
        <c:lblOffset val="100"/>
      </c:catAx>
    </c:plotArea>
    <c:legend>
      <c:legendPos val="r"/>
      <c:layout/>
    </c:legend>
    <c:plotVisOnly val="1"/>
    <c:dispBlanksAs val="gap"/>
  </c:chart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hart>
    <c:plotArea>
      <c:layout/>
      <c:lineChart>
        <c:grouping val="standard"/>
        <c:ser>
          <c:idx val="1"/>
          <c:order val="1"/>
          <c:tx>
            <c:strRef>
              <c:f>Sheet1!$D$1</c:f>
              <c:strCache>
                <c:ptCount val="1"/>
                <c:pt idx="0">
                  <c:v>톤수(M/T)</c:v>
                </c:pt>
              </c:strCache>
            </c:strRef>
          </c:tx>
          <c:marker>
            <c:symbol val="none"/>
          </c:marker>
          <c:cat>
            <c:strRef>
              <c:f>Sheet1!$B$2:$B$13</c:f>
              <c:strCache>
                <c:ptCount val="12"/>
                <c:pt idx="0">
                  <c:v>2002년</c:v>
                </c:pt>
                <c:pt idx="1">
                  <c:v>2003년</c:v>
                </c:pt>
                <c:pt idx="2">
                  <c:v>2004년</c:v>
                </c:pt>
                <c:pt idx="3">
                  <c:v>2005년</c:v>
                </c:pt>
                <c:pt idx="4">
                  <c:v>2006년</c:v>
                </c:pt>
                <c:pt idx="5">
                  <c:v>2007년</c:v>
                </c:pt>
                <c:pt idx="6">
                  <c:v>2008년</c:v>
                </c:pt>
                <c:pt idx="7">
                  <c:v>2009년</c:v>
                </c:pt>
                <c:pt idx="8">
                  <c:v>2010년</c:v>
                </c:pt>
                <c:pt idx="9">
                  <c:v>2011년</c:v>
                </c:pt>
                <c:pt idx="10">
                  <c:v>2012년</c:v>
                </c:pt>
                <c:pt idx="11">
                  <c:v>2013년</c:v>
                </c:pt>
              </c:strCache>
            </c:strRef>
          </c:cat>
          <c:val>
            <c:numRef>
              <c:f>Sheet1!$D$2:$D$13</c:f>
              <c:numCache>
                <c:formatCode>#,##0</c:formatCode>
                <c:ptCount val="12"/>
                <c:pt idx="0">
                  <c:v>4293</c:v>
                </c:pt>
                <c:pt idx="1">
                  <c:v>4835</c:v>
                </c:pt>
                <c:pt idx="2">
                  <c:v>5827</c:v>
                </c:pt>
                <c:pt idx="3">
                  <c:v>4088</c:v>
                </c:pt>
                <c:pt idx="4">
                  <c:v>5254</c:v>
                </c:pt>
                <c:pt idx="5">
                  <c:v>4001</c:v>
                </c:pt>
                <c:pt idx="6">
                  <c:v>4673</c:v>
                </c:pt>
                <c:pt idx="7">
                  <c:v>4162</c:v>
                </c:pt>
                <c:pt idx="8">
                  <c:v>4991</c:v>
                </c:pt>
                <c:pt idx="9">
                  <c:v>5437</c:v>
                </c:pt>
                <c:pt idx="10">
                  <c:v>5202</c:v>
                </c:pt>
                <c:pt idx="11">
                  <c:v>6900</c:v>
                </c:pt>
              </c:numCache>
            </c:numRef>
          </c:val>
        </c:ser>
        <c:marker val="1"/>
        <c:axId val="65225088"/>
        <c:axId val="65226624"/>
      </c:lineChart>
      <c:lineChart>
        <c:grouping val="standard"/>
        <c:ser>
          <c:idx val="0"/>
          <c:order val="0"/>
          <c:tx>
            <c:strRef>
              <c:f>Sheet1!$C$1</c:f>
              <c:strCache>
                <c:ptCount val="1"/>
                <c:pt idx="0">
                  <c:v>금액(백만불)</c:v>
                </c:pt>
              </c:strCache>
            </c:strRef>
          </c:tx>
          <c:spPr>
            <a:ln>
              <a:prstDash val="sysDash"/>
            </a:ln>
          </c:spPr>
          <c:marker>
            <c:symbol val="none"/>
          </c:marker>
          <c:cat>
            <c:strRef>
              <c:f>Sheet1!$B$2:$B$13</c:f>
              <c:strCache>
                <c:ptCount val="12"/>
                <c:pt idx="0">
                  <c:v>2002년</c:v>
                </c:pt>
                <c:pt idx="1">
                  <c:v>2003년</c:v>
                </c:pt>
                <c:pt idx="2">
                  <c:v>2004년</c:v>
                </c:pt>
                <c:pt idx="3">
                  <c:v>2005년</c:v>
                </c:pt>
                <c:pt idx="4">
                  <c:v>2006년</c:v>
                </c:pt>
                <c:pt idx="5">
                  <c:v>2007년</c:v>
                </c:pt>
                <c:pt idx="6">
                  <c:v>2008년</c:v>
                </c:pt>
                <c:pt idx="7">
                  <c:v>2009년</c:v>
                </c:pt>
                <c:pt idx="8">
                  <c:v>2010년</c:v>
                </c:pt>
                <c:pt idx="9">
                  <c:v>2011년</c:v>
                </c:pt>
                <c:pt idx="10">
                  <c:v>2012년</c:v>
                </c:pt>
                <c:pt idx="11">
                  <c:v>2013년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6</c:v>
                </c:pt>
                <c:pt idx="1">
                  <c:v>6</c:v>
                </c:pt>
                <c:pt idx="2">
                  <c:v>7</c:v>
                </c:pt>
                <c:pt idx="3">
                  <c:v>5</c:v>
                </c:pt>
                <c:pt idx="4">
                  <c:v>6</c:v>
                </c:pt>
                <c:pt idx="5">
                  <c:v>6</c:v>
                </c:pt>
                <c:pt idx="6">
                  <c:v>7</c:v>
                </c:pt>
                <c:pt idx="7">
                  <c:v>6</c:v>
                </c:pt>
                <c:pt idx="8">
                  <c:v>8</c:v>
                </c:pt>
                <c:pt idx="9">
                  <c:v>10</c:v>
                </c:pt>
                <c:pt idx="10">
                  <c:v>9</c:v>
                </c:pt>
                <c:pt idx="11">
                  <c:v>13</c:v>
                </c:pt>
              </c:numCache>
            </c:numRef>
          </c:val>
        </c:ser>
        <c:marker val="1"/>
        <c:axId val="65246336"/>
        <c:axId val="65228160"/>
      </c:lineChart>
      <c:catAx>
        <c:axId val="65225088"/>
        <c:scaling>
          <c:orientation val="minMax"/>
        </c:scaling>
        <c:axPos val="b"/>
        <c:tickLblPos val="nextTo"/>
        <c:txPr>
          <a:bodyPr rot="0"/>
          <a:lstStyle/>
          <a:p>
            <a:pPr>
              <a:defRPr/>
            </a:pPr>
            <a:endParaRPr lang="ko-KR"/>
          </a:p>
        </c:txPr>
        <c:crossAx val="65226624"/>
        <c:crosses val="autoZero"/>
        <c:auto val="1"/>
        <c:lblAlgn val="ctr"/>
        <c:lblOffset val="100"/>
      </c:catAx>
      <c:valAx>
        <c:axId val="65226624"/>
        <c:scaling>
          <c:orientation val="minMax"/>
        </c:scaling>
        <c:axPos val="l"/>
        <c:majorGridlines/>
        <c:numFmt formatCode="#,##0" sourceLinked="1"/>
        <c:tickLblPos val="nextTo"/>
        <c:crossAx val="65225088"/>
        <c:crosses val="autoZero"/>
        <c:crossBetween val="between"/>
      </c:valAx>
      <c:valAx>
        <c:axId val="65228160"/>
        <c:scaling>
          <c:orientation val="minMax"/>
        </c:scaling>
        <c:axPos val="r"/>
        <c:numFmt formatCode="General" sourceLinked="1"/>
        <c:tickLblPos val="nextTo"/>
        <c:crossAx val="65246336"/>
        <c:crosses val="max"/>
        <c:crossBetween val="between"/>
      </c:valAx>
      <c:catAx>
        <c:axId val="65246336"/>
        <c:scaling>
          <c:orientation val="minMax"/>
        </c:scaling>
        <c:delete val="1"/>
        <c:axPos val="b"/>
        <c:tickLblPos val="none"/>
        <c:crossAx val="65228160"/>
        <c:crosses val="autoZero"/>
        <c:auto val="1"/>
        <c:lblAlgn val="ctr"/>
        <c:lblOffset val="100"/>
      </c:catAx>
    </c:plotArea>
    <c:legend>
      <c:legendPos val="b"/>
      <c:layout/>
    </c:legend>
    <c:plotVisOnly val="1"/>
    <c:dispBlanksAs val="gap"/>
  </c:chart>
  <c:externalData r:id="rId1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plotArea>
      <c:layout/>
      <c:lineChart>
        <c:grouping val="standard"/>
        <c:ser>
          <c:idx val="1"/>
          <c:order val="1"/>
          <c:tx>
            <c:strRef>
              <c:f>Sheet1!$D$15</c:f>
              <c:strCache>
                <c:ptCount val="1"/>
                <c:pt idx="0">
                  <c:v>톤수(M/T)</c:v>
                </c:pt>
              </c:strCache>
            </c:strRef>
          </c:tx>
          <c:marker>
            <c:symbol val="none"/>
          </c:marker>
          <c:cat>
            <c:strRef>
              <c:f>Sheet1!$B$16:$B$26</c:f>
              <c:strCache>
                <c:ptCount val="11"/>
                <c:pt idx="0">
                  <c:v>2002년</c:v>
                </c:pt>
                <c:pt idx="1">
                  <c:v>2004년</c:v>
                </c:pt>
                <c:pt idx="2">
                  <c:v>2005년</c:v>
                </c:pt>
                <c:pt idx="3">
                  <c:v>2006년</c:v>
                </c:pt>
                <c:pt idx="4">
                  <c:v>2007년</c:v>
                </c:pt>
                <c:pt idx="5">
                  <c:v>2008년</c:v>
                </c:pt>
                <c:pt idx="6">
                  <c:v>2009년</c:v>
                </c:pt>
                <c:pt idx="7">
                  <c:v>2010년</c:v>
                </c:pt>
                <c:pt idx="8">
                  <c:v>2011년</c:v>
                </c:pt>
                <c:pt idx="9">
                  <c:v>2012년</c:v>
                </c:pt>
                <c:pt idx="10">
                  <c:v>2013년</c:v>
                </c:pt>
              </c:strCache>
            </c:strRef>
          </c:cat>
          <c:val>
            <c:numRef>
              <c:f>Sheet1!$D$16:$D$26</c:f>
              <c:numCache>
                <c:formatCode>General</c:formatCode>
                <c:ptCount val="11"/>
                <c:pt idx="0">
                  <c:v>62</c:v>
                </c:pt>
                <c:pt idx="1">
                  <c:v>45</c:v>
                </c:pt>
                <c:pt idx="2">
                  <c:v>337</c:v>
                </c:pt>
                <c:pt idx="3">
                  <c:v>490</c:v>
                </c:pt>
                <c:pt idx="4">
                  <c:v>553</c:v>
                </c:pt>
                <c:pt idx="5">
                  <c:v>346</c:v>
                </c:pt>
                <c:pt idx="6">
                  <c:v>361</c:v>
                </c:pt>
                <c:pt idx="7">
                  <c:v>439</c:v>
                </c:pt>
                <c:pt idx="8">
                  <c:v>469</c:v>
                </c:pt>
                <c:pt idx="9">
                  <c:v>574</c:v>
                </c:pt>
                <c:pt idx="10" formatCode="#,##0">
                  <c:v>1508</c:v>
                </c:pt>
              </c:numCache>
            </c:numRef>
          </c:val>
        </c:ser>
        <c:marker val="1"/>
        <c:axId val="65494016"/>
        <c:axId val="65508096"/>
      </c:lineChart>
      <c:lineChart>
        <c:grouping val="standard"/>
        <c:ser>
          <c:idx val="0"/>
          <c:order val="0"/>
          <c:tx>
            <c:strRef>
              <c:f>Sheet1!$C$15</c:f>
              <c:strCache>
                <c:ptCount val="1"/>
                <c:pt idx="0">
                  <c:v>금액(백만불)</c:v>
                </c:pt>
              </c:strCache>
            </c:strRef>
          </c:tx>
          <c:spPr>
            <a:ln>
              <a:prstDash val="sysDash"/>
            </a:ln>
          </c:spPr>
          <c:marker>
            <c:symbol val="none"/>
          </c:marker>
          <c:cat>
            <c:strRef>
              <c:f>Sheet1!$B$16:$B$26</c:f>
              <c:strCache>
                <c:ptCount val="11"/>
                <c:pt idx="0">
                  <c:v>2002년</c:v>
                </c:pt>
                <c:pt idx="1">
                  <c:v>2004년</c:v>
                </c:pt>
                <c:pt idx="2">
                  <c:v>2005년</c:v>
                </c:pt>
                <c:pt idx="3">
                  <c:v>2006년</c:v>
                </c:pt>
                <c:pt idx="4">
                  <c:v>2007년</c:v>
                </c:pt>
                <c:pt idx="5">
                  <c:v>2008년</c:v>
                </c:pt>
                <c:pt idx="6">
                  <c:v>2009년</c:v>
                </c:pt>
                <c:pt idx="7">
                  <c:v>2010년</c:v>
                </c:pt>
                <c:pt idx="8">
                  <c:v>2011년</c:v>
                </c:pt>
                <c:pt idx="9">
                  <c:v>2012년</c:v>
                </c:pt>
                <c:pt idx="10">
                  <c:v>2013년</c:v>
                </c:pt>
              </c:strCache>
            </c:strRef>
          </c:cat>
          <c:val>
            <c:numRef>
              <c:f>Sheet1!$C$16:$C$26</c:f>
              <c:numCache>
                <c:formatCode>General</c:formatCode>
                <c:ptCount val="11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1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1</c:v>
                </c:pt>
                <c:pt idx="9">
                  <c:v>3</c:v>
                </c:pt>
                <c:pt idx="10">
                  <c:v>3</c:v>
                </c:pt>
              </c:numCache>
            </c:numRef>
          </c:val>
        </c:ser>
        <c:marker val="1"/>
        <c:axId val="65515520"/>
        <c:axId val="65509632"/>
      </c:lineChart>
      <c:catAx>
        <c:axId val="65494016"/>
        <c:scaling>
          <c:orientation val="minMax"/>
        </c:scaling>
        <c:axPos val="b"/>
        <c:tickLblPos val="nextTo"/>
        <c:txPr>
          <a:bodyPr rot="0"/>
          <a:lstStyle/>
          <a:p>
            <a:pPr>
              <a:defRPr/>
            </a:pPr>
            <a:endParaRPr lang="ko-KR"/>
          </a:p>
        </c:txPr>
        <c:crossAx val="65508096"/>
        <c:crosses val="autoZero"/>
        <c:auto val="1"/>
        <c:lblAlgn val="ctr"/>
        <c:lblOffset val="100"/>
      </c:catAx>
      <c:valAx>
        <c:axId val="65508096"/>
        <c:scaling>
          <c:orientation val="minMax"/>
        </c:scaling>
        <c:axPos val="l"/>
        <c:majorGridlines/>
        <c:numFmt formatCode="General" sourceLinked="1"/>
        <c:tickLblPos val="nextTo"/>
        <c:crossAx val="65494016"/>
        <c:crosses val="autoZero"/>
        <c:crossBetween val="between"/>
      </c:valAx>
      <c:valAx>
        <c:axId val="65509632"/>
        <c:scaling>
          <c:orientation val="minMax"/>
        </c:scaling>
        <c:axPos val="r"/>
        <c:numFmt formatCode="General" sourceLinked="1"/>
        <c:tickLblPos val="nextTo"/>
        <c:crossAx val="65515520"/>
        <c:crosses val="max"/>
        <c:crossBetween val="between"/>
      </c:valAx>
      <c:catAx>
        <c:axId val="65515520"/>
        <c:scaling>
          <c:orientation val="minMax"/>
        </c:scaling>
        <c:delete val="1"/>
        <c:axPos val="b"/>
        <c:tickLblPos val="none"/>
        <c:crossAx val="65509632"/>
        <c:crosses val="autoZero"/>
        <c:auto val="1"/>
        <c:lblAlgn val="ctr"/>
        <c:lblOffset val="100"/>
      </c:catAx>
    </c:plotArea>
    <c:legend>
      <c:legendPos val="b"/>
      <c:layout/>
    </c:legend>
    <c:plotVisOnly val="1"/>
    <c:dispBlanksAs val="gap"/>
  </c:chart>
  <c:externalData r:id="rId1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hart>
    <c:plotArea>
      <c:layout/>
      <c:lineChart>
        <c:grouping val="standard"/>
        <c:ser>
          <c:idx val="1"/>
          <c:order val="1"/>
          <c:tx>
            <c:strRef>
              <c:f>Sheet1!$D$28</c:f>
              <c:strCache>
                <c:ptCount val="1"/>
                <c:pt idx="0">
                  <c:v>톤수(M/T)</c:v>
                </c:pt>
              </c:strCache>
            </c:strRef>
          </c:tx>
          <c:marker>
            <c:symbol val="none"/>
          </c:marker>
          <c:cat>
            <c:strRef>
              <c:f>Sheet1!$B$29:$B$40</c:f>
              <c:strCache>
                <c:ptCount val="12"/>
                <c:pt idx="0">
                  <c:v>2002년</c:v>
                </c:pt>
                <c:pt idx="1">
                  <c:v>2003년</c:v>
                </c:pt>
                <c:pt idx="2">
                  <c:v>2004년</c:v>
                </c:pt>
                <c:pt idx="3">
                  <c:v>2005년</c:v>
                </c:pt>
                <c:pt idx="4">
                  <c:v>2006년</c:v>
                </c:pt>
                <c:pt idx="5">
                  <c:v>2007년</c:v>
                </c:pt>
                <c:pt idx="6">
                  <c:v>2008년</c:v>
                </c:pt>
                <c:pt idx="7">
                  <c:v>2009년</c:v>
                </c:pt>
                <c:pt idx="8">
                  <c:v>2010년</c:v>
                </c:pt>
                <c:pt idx="9">
                  <c:v>2011년</c:v>
                </c:pt>
                <c:pt idx="10">
                  <c:v>2012년</c:v>
                </c:pt>
                <c:pt idx="11">
                  <c:v>2013년</c:v>
                </c:pt>
              </c:strCache>
            </c:strRef>
          </c:cat>
          <c:val>
            <c:numRef>
              <c:f>Sheet1!$D$29:$D$40</c:f>
              <c:numCache>
                <c:formatCode>#,##0</c:formatCode>
                <c:ptCount val="12"/>
                <c:pt idx="0">
                  <c:v>1383</c:v>
                </c:pt>
                <c:pt idx="1">
                  <c:v>1558</c:v>
                </c:pt>
                <c:pt idx="2">
                  <c:v>1703</c:v>
                </c:pt>
                <c:pt idx="3">
                  <c:v>1700</c:v>
                </c:pt>
                <c:pt idx="4">
                  <c:v>1606</c:v>
                </c:pt>
                <c:pt idx="5">
                  <c:v>1959</c:v>
                </c:pt>
                <c:pt idx="6">
                  <c:v>1254</c:v>
                </c:pt>
                <c:pt idx="7">
                  <c:v>1914</c:v>
                </c:pt>
                <c:pt idx="8">
                  <c:v>4614</c:v>
                </c:pt>
                <c:pt idx="9">
                  <c:v>5194</c:v>
                </c:pt>
                <c:pt idx="10">
                  <c:v>10287</c:v>
                </c:pt>
                <c:pt idx="11">
                  <c:v>16902</c:v>
                </c:pt>
              </c:numCache>
            </c:numRef>
          </c:val>
        </c:ser>
        <c:marker val="1"/>
        <c:axId val="65611648"/>
        <c:axId val="65613184"/>
      </c:lineChart>
      <c:lineChart>
        <c:grouping val="standard"/>
        <c:ser>
          <c:idx val="0"/>
          <c:order val="0"/>
          <c:tx>
            <c:strRef>
              <c:f>Sheet1!$C$28</c:f>
              <c:strCache>
                <c:ptCount val="1"/>
                <c:pt idx="0">
                  <c:v>금액(백만불)</c:v>
                </c:pt>
              </c:strCache>
            </c:strRef>
          </c:tx>
          <c:spPr>
            <a:ln>
              <a:prstDash val="sysDash"/>
            </a:ln>
          </c:spPr>
          <c:marker>
            <c:symbol val="none"/>
          </c:marker>
          <c:cat>
            <c:strRef>
              <c:f>Sheet1!$B$29:$B$40</c:f>
              <c:strCache>
                <c:ptCount val="12"/>
                <c:pt idx="0">
                  <c:v>2002년</c:v>
                </c:pt>
                <c:pt idx="1">
                  <c:v>2003년</c:v>
                </c:pt>
                <c:pt idx="2">
                  <c:v>2004년</c:v>
                </c:pt>
                <c:pt idx="3">
                  <c:v>2005년</c:v>
                </c:pt>
                <c:pt idx="4">
                  <c:v>2006년</c:v>
                </c:pt>
                <c:pt idx="5">
                  <c:v>2007년</c:v>
                </c:pt>
                <c:pt idx="6">
                  <c:v>2008년</c:v>
                </c:pt>
                <c:pt idx="7">
                  <c:v>2009년</c:v>
                </c:pt>
                <c:pt idx="8">
                  <c:v>2010년</c:v>
                </c:pt>
                <c:pt idx="9">
                  <c:v>2011년</c:v>
                </c:pt>
                <c:pt idx="10">
                  <c:v>2012년</c:v>
                </c:pt>
                <c:pt idx="11">
                  <c:v>2013년</c:v>
                </c:pt>
              </c:strCache>
            </c:strRef>
          </c:cat>
          <c:val>
            <c:numRef>
              <c:f>Sheet1!$C$29:$C$40</c:f>
              <c:numCache>
                <c:formatCode>General</c:formatCode>
                <c:ptCount val="12"/>
                <c:pt idx="0">
                  <c:v>2</c:v>
                </c:pt>
                <c:pt idx="1">
                  <c:v>2</c:v>
                </c:pt>
                <c:pt idx="2">
                  <c:v>2</c:v>
                </c:pt>
                <c:pt idx="3">
                  <c:v>2</c:v>
                </c:pt>
                <c:pt idx="4">
                  <c:v>3</c:v>
                </c:pt>
                <c:pt idx="5">
                  <c:v>5</c:v>
                </c:pt>
                <c:pt idx="6">
                  <c:v>3</c:v>
                </c:pt>
                <c:pt idx="7">
                  <c:v>3</c:v>
                </c:pt>
                <c:pt idx="8">
                  <c:v>9</c:v>
                </c:pt>
                <c:pt idx="9">
                  <c:v>14</c:v>
                </c:pt>
                <c:pt idx="10">
                  <c:v>29</c:v>
                </c:pt>
                <c:pt idx="11">
                  <c:v>51</c:v>
                </c:pt>
              </c:numCache>
            </c:numRef>
          </c:val>
        </c:ser>
        <c:marker val="1"/>
        <c:axId val="65628800"/>
        <c:axId val="65627264"/>
      </c:lineChart>
      <c:catAx>
        <c:axId val="65611648"/>
        <c:scaling>
          <c:orientation val="minMax"/>
        </c:scaling>
        <c:axPos val="b"/>
        <c:tickLblPos val="nextTo"/>
        <c:txPr>
          <a:bodyPr rot="0"/>
          <a:lstStyle/>
          <a:p>
            <a:pPr>
              <a:defRPr/>
            </a:pPr>
            <a:endParaRPr lang="ko-KR"/>
          </a:p>
        </c:txPr>
        <c:crossAx val="65613184"/>
        <c:crosses val="autoZero"/>
        <c:auto val="1"/>
        <c:lblAlgn val="ctr"/>
        <c:lblOffset val="100"/>
      </c:catAx>
      <c:valAx>
        <c:axId val="65613184"/>
        <c:scaling>
          <c:orientation val="minMax"/>
        </c:scaling>
        <c:axPos val="l"/>
        <c:majorGridlines/>
        <c:numFmt formatCode="#,##0" sourceLinked="1"/>
        <c:tickLblPos val="nextTo"/>
        <c:crossAx val="65611648"/>
        <c:crosses val="autoZero"/>
        <c:crossBetween val="between"/>
      </c:valAx>
      <c:valAx>
        <c:axId val="65627264"/>
        <c:scaling>
          <c:orientation val="minMax"/>
        </c:scaling>
        <c:axPos val="r"/>
        <c:numFmt formatCode="General" sourceLinked="1"/>
        <c:tickLblPos val="nextTo"/>
        <c:crossAx val="65628800"/>
        <c:crosses val="max"/>
        <c:crossBetween val="between"/>
      </c:valAx>
      <c:catAx>
        <c:axId val="65628800"/>
        <c:scaling>
          <c:orientation val="minMax"/>
        </c:scaling>
        <c:delete val="1"/>
        <c:axPos val="b"/>
        <c:tickLblPos val="none"/>
        <c:crossAx val="65627264"/>
        <c:crosses val="autoZero"/>
        <c:auto val="1"/>
        <c:lblAlgn val="ctr"/>
        <c:lblOffset val="100"/>
      </c:catAx>
    </c:plotArea>
    <c:legend>
      <c:legendPos val="b"/>
      <c:layout/>
    </c:legend>
    <c:plotVisOnly val="1"/>
    <c:dispBlanksAs val="gap"/>
  </c:chart>
  <c:externalData r:id="rId1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hart>
    <c:plotArea>
      <c:layout/>
      <c:lineChart>
        <c:grouping val="standard"/>
        <c:ser>
          <c:idx val="1"/>
          <c:order val="1"/>
          <c:tx>
            <c:strRef>
              <c:f>Sheet1!$D$42</c:f>
              <c:strCache>
                <c:ptCount val="1"/>
                <c:pt idx="0">
                  <c:v>톤수(M/T)</c:v>
                </c:pt>
              </c:strCache>
            </c:strRef>
          </c:tx>
          <c:marker>
            <c:symbol val="none"/>
          </c:marker>
          <c:cat>
            <c:strRef>
              <c:f>Sheet1!$B$43:$B$52</c:f>
              <c:strCache>
                <c:ptCount val="10"/>
                <c:pt idx="0">
                  <c:v>2002년</c:v>
                </c:pt>
                <c:pt idx="1">
                  <c:v>2003년</c:v>
                </c:pt>
                <c:pt idx="2">
                  <c:v>2005년</c:v>
                </c:pt>
                <c:pt idx="3">
                  <c:v>2006년</c:v>
                </c:pt>
                <c:pt idx="4">
                  <c:v>2008년</c:v>
                </c:pt>
                <c:pt idx="5">
                  <c:v>2009년</c:v>
                </c:pt>
                <c:pt idx="6">
                  <c:v>2010년</c:v>
                </c:pt>
                <c:pt idx="7">
                  <c:v>2011년</c:v>
                </c:pt>
                <c:pt idx="8">
                  <c:v>2012년</c:v>
                </c:pt>
                <c:pt idx="9">
                  <c:v>2013년</c:v>
                </c:pt>
              </c:strCache>
            </c:strRef>
          </c:cat>
          <c:val>
            <c:numRef>
              <c:f>Sheet1!$D$43:$D$52</c:f>
              <c:numCache>
                <c:formatCode>General</c:formatCode>
                <c:ptCount val="10"/>
                <c:pt idx="0">
                  <c:v>21</c:v>
                </c:pt>
                <c:pt idx="1">
                  <c:v>81</c:v>
                </c:pt>
                <c:pt idx="2">
                  <c:v>176</c:v>
                </c:pt>
                <c:pt idx="3">
                  <c:v>298</c:v>
                </c:pt>
                <c:pt idx="4" formatCode="#,##0">
                  <c:v>5225</c:v>
                </c:pt>
                <c:pt idx="5" formatCode="#,##0">
                  <c:v>3103</c:v>
                </c:pt>
                <c:pt idx="6" formatCode="#,##0">
                  <c:v>2994</c:v>
                </c:pt>
                <c:pt idx="7" formatCode="#,##0">
                  <c:v>4973</c:v>
                </c:pt>
                <c:pt idx="8" formatCode="#,##0">
                  <c:v>2450</c:v>
                </c:pt>
                <c:pt idx="9" formatCode="#,##0">
                  <c:v>5018</c:v>
                </c:pt>
              </c:numCache>
            </c:numRef>
          </c:val>
        </c:ser>
        <c:marker val="1"/>
        <c:axId val="65651456"/>
        <c:axId val="65652992"/>
      </c:lineChart>
      <c:lineChart>
        <c:grouping val="standard"/>
        <c:ser>
          <c:idx val="0"/>
          <c:order val="0"/>
          <c:tx>
            <c:strRef>
              <c:f>Sheet1!$C$42</c:f>
              <c:strCache>
                <c:ptCount val="1"/>
                <c:pt idx="0">
                  <c:v>금액(백만불)</c:v>
                </c:pt>
              </c:strCache>
            </c:strRef>
          </c:tx>
          <c:spPr>
            <a:ln>
              <a:prstDash val="sysDash"/>
            </a:ln>
          </c:spPr>
          <c:marker>
            <c:symbol val="none"/>
          </c:marker>
          <c:cat>
            <c:strRef>
              <c:f>Sheet1!$B$43:$B$52</c:f>
              <c:strCache>
                <c:ptCount val="10"/>
                <c:pt idx="0">
                  <c:v>2002년</c:v>
                </c:pt>
                <c:pt idx="1">
                  <c:v>2003년</c:v>
                </c:pt>
                <c:pt idx="2">
                  <c:v>2005년</c:v>
                </c:pt>
                <c:pt idx="3">
                  <c:v>2006년</c:v>
                </c:pt>
                <c:pt idx="4">
                  <c:v>2008년</c:v>
                </c:pt>
                <c:pt idx="5">
                  <c:v>2009년</c:v>
                </c:pt>
                <c:pt idx="6">
                  <c:v>2010년</c:v>
                </c:pt>
                <c:pt idx="7">
                  <c:v>2011년</c:v>
                </c:pt>
                <c:pt idx="8">
                  <c:v>2012년</c:v>
                </c:pt>
                <c:pt idx="9">
                  <c:v>2013년</c:v>
                </c:pt>
              </c:strCache>
            </c:strRef>
          </c:cat>
          <c:val>
            <c:numRef>
              <c:f>Sheet1!$C$43:$C$52</c:f>
              <c:numCache>
                <c:formatCode>General</c:formatCode>
                <c:ptCount val="10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4</c:v>
                </c:pt>
                <c:pt idx="5">
                  <c:v>2</c:v>
                </c:pt>
                <c:pt idx="6">
                  <c:v>3</c:v>
                </c:pt>
                <c:pt idx="7">
                  <c:v>5</c:v>
                </c:pt>
                <c:pt idx="8">
                  <c:v>2</c:v>
                </c:pt>
                <c:pt idx="9">
                  <c:v>5</c:v>
                </c:pt>
              </c:numCache>
            </c:numRef>
          </c:val>
        </c:ser>
        <c:marker val="1"/>
        <c:axId val="65537536"/>
        <c:axId val="65536000"/>
      </c:lineChart>
      <c:catAx>
        <c:axId val="65651456"/>
        <c:scaling>
          <c:orientation val="minMax"/>
        </c:scaling>
        <c:axPos val="b"/>
        <c:tickLblPos val="nextTo"/>
        <c:txPr>
          <a:bodyPr rot="0"/>
          <a:lstStyle/>
          <a:p>
            <a:pPr>
              <a:defRPr/>
            </a:pPr>
            <a:endParaRPr lang="ko-KR"/>
          </a:p>
        </c:txPr>
        <c:crossAx val="65652992"/>
        <c:crosses val="autoZero"/>
        <c:auto val="1"/>
        <c:lblAlgn val="ctr"/>
        <c:lblOffset val="100"/>
      </c:catAx>
      <c:valAx>
        <c:axId val="65652992"/>
        <c:scaling>
          <c:orientation val="minMax"/>
        </c:scaling>
        <c:axPos val="l"/>
        <c:majorGridlines/>
        <c:numFmt formatCode="General" sourceLinked="1"/>
        <c:tickLblPos val="nextTo"/>
        <c:crossAx val="65651456"/>
        <c:crosses val="autoZero"/>
        <c:crossBetween val="between"/>
      </c:valAx>
      <c:valAx>
        <c:axId val="65536000"/>
        <c:scaling>
          <c:orientation val="minMax"/>
        </c:scaling>
        <c:axPos val="r"/>
        <c:numFmt formatCode="General" sourceLinked="1"/>
        <c:tickLblPos val="nextTo"/>
        <c:crossAx val="65537536"/>
        <c:crosses val="max"/>
        <c:crossBetween val="between"/>
      </c:valAx>
      <c:catAx>
        <c:axId val="65537536"/>
        <c:scaling>
          <c:orientation val="minMax"/>
        </c:scaling>
        <c:delete val="1"/>
        <c:axPos val="b"/>
        <c:tickLblPos val="none"/>
        <c:crossAx val="65536000"/>
        <c:crosses val="autoZero"/>
        <c:auto val="1"/>
        <c:lblAlgn val="ctr"/>
        <c:lblOffset val="100"/>
      </c:catAx>
    </c:plotArea>
    <c:legend>
      <c:legendPos val="b"/>
      <c:layout/>
    </c:legend>
    <c:plotVisOnly val="1"/>
    <c:dispBlanksAs val="gap"/>
  </c:chart>
  <c:externalData r:id="rId1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0.20475</cdr:x>
      <cdr:y>0.18375</cdr:y>
    </cdr:from>
    <cdr:to>
      <cdr:x>0.3465</cdr:x>
      <cdr:y>0.2735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36104" y="504056"/>
          <a:ext cx="648072" cy="24622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vertOverflow="clip" wrap="square" rtlCol="0">
          <a:spAutoFit/>
        </a:bodyPr>
        <a:lstStyle xmlns:a="http://schemas.openxmlformats.org/drawingml/2006/main"/>
        <a:p xmlns:a="http://schemas.openxmlformats.org/drawingml/2006/main">
          <a:pPr algn="ctr" fontAlgn="auto">
            <a:spcBef>
              <a:spcPts val="0"/>
            </a:spcBef>
            <a:spcAft>
              <a:spcPts val="1200"/>
            </a:spcAft>
          </a:pPr>
          <a:r>
            <a:rPr lang="en-US" altLang="ko-KR" sz="1000" b="1" dirty="0" smtClean="0">
              <a:latin typeface="맑은 고딕" pitchFamily="50" charset="-127"/>
              <a:ea typeface="맑은 고딕" pitchFamily="50" charset="-127"/>
            </a:rPr>
            <a:t>100%</a:t>
          </a:r>
          <a:endParaRPr kumimoji="0" lang="ko-KR" altLang="en-US" sz="1000" b="1" dirty="0" smtClean="0">
            <a:latin typeface="맑은 고딕" pitchFamily="50" charset="-127"/>
            <a:ea typeface="맑은 고딕" pitchFamily="50" charset="-127"/>
            <a:cs typeface="+mn-cs"/>
          </a:endParaRPr>
        </a:p>
      </cdr:txBody>
    </cdr:sp>
  </cdr:relSizeAnchor>
  <cdr:relSizeAnchor xmlns:cdr="http://schemas.openxmlformats.org/drawingml/2006/chartDrawing">
    <cdr:from>
      <cdr:x>0.47249</cdr:x>
      <cdr:y>0.2625</cdr:y>
    </cdr:from>
    <cdr:to>
      <cdr:x>0.61424</cdr:x>
      <cdr:y>0.35225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2160240" y="720080"/>
          <a:ext cx="648072" cy="24622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 fontAlgn="auto">
            <a:spcBef>
              <a:spcPts val="0"/>
            </a:spcBef>
            <a:spcAft>
              <a:spcPts val="1200"/>
            </a:spcAft>
          </a:pPr>
          <a:r>
            <a:rPr lang="en-US" altLang="ko-KR" sz="1000" b="1" dirty="0" smtClean="0">
              <a:latin typeface="맑은 고딕" pitchFamily="50" charset="-127"/>
              <a:ea typeface="맑은 고딕" pitchFamily="50" charset="-127"/>
            </a:rPr>
            <a:t>86.6%</a:t>
          </a:r>
          <a:endParaRPr kumimoji="0" lang="ko-KR" altLang="en-US" sz="1000" b="1" dirty="0" smtClean="0">
            <a:latin typeface="맑은 고딕" pitchFamily="50" charset="-127"/>
            <a:ea typeface="맑은 고딕" pitchFamily="50" charset="-127"/>
            <a:cs typeface="+mn-cs"/>
          </a:endParaRPr>
        </a:p>
      </cdr:txBody>
    </cdr:sp>
  </cdr:relSizeAnchor>
  <cdr:relSizeAnchor xmlns:cdr="http://schemas.openxmlformats.org/drawingml/2006/chartDrawing">
    <cdr:from>
      <cdr:x>0.75599</cdr:x>
      <cdr:y>0.68249</cdr:y>
    </cdr:from>
    <cdr:to>
      <cdr:x>0.89774</cdr:x>
      <cdr:y>0.77225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3456384" y="1872208"/>
          <a:ext cx="648072" cy="24622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 fontAlgn="auto">
            <a:spcBef>
              <a:spcPts val="0"/>
            </a:spcBef>
            <a:spcAft>
              <a:spcPts val="1200"/>
            </a:spcAft>
          </a:pPr>
          <a:r>
            <a:rPr lang="en-US" altLang="ko-KR" sz="1000" b="1" dirty="0" smtClean="0">
              <a:latin typeface="맑은 고딕" pitchFamily="50" charset="-127"/>
              <a:ea typeface="맑은 고딕" pitchFamily="50" charset="-127"/>
            </a:rPr>
            <a:t>13.4%</a:t>
          </a:r>
          <a:endParaRPr kumimoji="0" lang="ko-KR" altLang="en-US" sz="1000" b="1" dirty="0" smtClean="0">
            <a:latin typeface="맑은 고딕" pitchFamily="50" charset="-127"/>
            <a:ea typeface="맑은 고딕" pitchFamily="50" charset="-127"/>
            <a:cs typeface="+mn-cs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6400" cy="493713"/>
          </a:xfrm>
          <a:prstGeom prst="rect">
            <a:avLst/>
          </a:prstGeom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Rix고딕 EB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8" y="2"/>
            <a:ext cx="2946400" cy="493713"/>
          </a:xfrm>
          <a:prstGeom prst="rect">
            <a:avLst/>
          </a:prstGeom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Rix고딕 EB"/>
                <a:ea typeface="굴림" pitchFamily="50" charset="-127"/>
              </a:defRPr>
            </a:lvl1pPr>
          </a:lstStyle>
          <a:p>
            <a:pPr>
              <a:defRPr/>
            </a:pPr>
            <a:fld id="{6B74A6FC-3337-4918-B276-E1892C1E3E51}" type="datetimeFigureOut">
              <a:rPr lang="ko-KR" altLang="en-US"/>
              <a:pPr>
                <a:defRPr/>
              </a:pPr>
              <a:t>2014-02-14</a:t>
            </a:fld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8" y="9378952"/>
            <a:ext cx="2946400" cy="493713"/>
          </a:xfrm>
          <a:prstGeom prst="rect">
            <a:avLst/>
          </a:prstGeom>
        </p:spPr>
        <p:txBody>
          <a:bodyPr vert="horz" wrap="square" lIns="91431" tIns="45715" rIns="91431" bIns="45715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Rix고딕 EB"/>
                <a:ea typeface="굴림" pitchFamily="50" charset="-127"/>
              </a:defRPr>
            </a:lvl1pPr>
          </a:lstStyle>
          <a:p>
            <a:pPr>
              <a:defRPr/>
            </a:pPr>
            <a:fld id="{E73C1D04-4AA8-47AB-A881-A45BA5370CD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2"/>
          </p:nvPr>
        </p:nvSpPr>
        <p:spPr>
          <a:xfrm>
            <a:off x="0" y="9378952"/>
            <a:ext cx="2946400" cy="493713"/>
          </a:xfrm>
          <a:prstGeom prst="rect">
            <a:avLst/>
          </a:prstGeom>
        </p:spPr>
        <p:txBody>
          <a:bodyPr vert="horz" wrap="square" lIns="91431" tIns="45715" rIns="91431" bIns="45715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Rix고딕 EB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74890704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6400" cy="493713"/>
          </a:xfrm>
          <a:prstGeom prst="rect">
            <a:avLst/>
          </a:prstGeom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Rix고딕 EB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2"/>
            <a:ext cx="2946400" cy="493713"/>
          </a:xfrm>
          <a:prstGeom prst="rect">
            <a:avLst/>
          </a:prstGeom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Rix고딕 EB"/>
                <a:ea typeface="굴림" pitchFamily="50" charset="-127"/>
              </a:defRPr>
            </a:lvl1pPr>
          </a:lstStyle>
          <a:p>
            <a:pPr>
              <a:defRPr/>
            </a:pPr>
            <a:fld id="{ED00DAD4-B8EF-43F9-8BAA-19AFB1B7B301}" type="datetimeFigureOut">
              <a:rPr lang="ko-KR" altLang="en-US"/>
              <a:pPr>
                <a:defRPr/>
              </a:pPr>
              <a:t>2014-02-14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41363"/>
            <a:ext cx="4937125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1" tIns="45715" rIns="91431" bIns="45715" rtlCol="0" anchor="ctr"/>
          <a:lstStyle/>
          <a:p>
            <a:pPr lvl="0"/>
            <a:endParaRPr lang="ko-KR" altLang="en-US" noProof="0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691063"/>
            <a:ext cx="5438775" cy="4443412"/>
          </a:xfrm>
          <a:prstGeom prst="rect">
            <a:avLst/>
          </a:prstGeom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8952"/>
            <a:ext cx="2946400" cy="493713"/>
          </a:xfrm>
          <a:prstGeom prst="rect">
            <a:avLst/>
          </a:prstGeom>
        </p:spPr>
        <p:txBody>
          <a:bodyPr vert="horz" wrap="square" lIns="91431" tIns="45715" rIns="91431" bIns="45715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Rix고딕 EB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378952"/>
            <a:ext cx="2946400" cy="493713"/>
          </a:xfrm>
          <a:prstGeom prst="rect">
            <a:avLst/>
          </a:prstGeom>
        </p:spPr>
        <p:txBody>
          <a:bodyPr vert="horz" wrap="square" lIns="91431" tIns="45715" rIns="91431" bIns="45715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Rix고딕 EB"/>
                <a:ea typeface="굴림" pitchFamily="50" charset="-127"/>
              </a:defRPr>
            </a:lvl1pPr>
          </a:lstStyle>
          <a:p>
            <a:pPr>
              <a:defRPr/>
            </a:pPr>
            <a:fld id="{E1ADF7E1-30E5-4399-9538-5E144A8A3CF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81366798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Rix고딕 EB" pitchFamily="18" charset="-127"/>
        <a:ea typeface="Rix고딕 EB" pitchFamily="18" charset="-127"/>
        <a:cs typeface="Rix고딕 EB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Rix고딕 EB" pitchFamily="18" charset="-127"/>
        <a:ea typeface="Rix고딕 EB" pitchFamily="18" charset="-127"/>
        <a:cs typeface="Rix고딕 EB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Rix고딕 EB" pitchFamily="18" charset="-127"/>
        <a:ea typeface="Rix고딕 EB" pitchFamily="18" charset="-127"/>
        <a:cs typeface="Rix고딕 EB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Rix고딕 EB" pitchFamily="18" charset="-127"/>
        <a:ea typeface="Rix고딕 EB" pitchFamily="18" charset="-127"/>
        <a:cs typeface="Rix고딕 EB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Rix고딕 EB" pitchFamily="18" charset="-127"/>
        <a:ea typeface="Rix고딕 EB" pitchFamily="18" charset="-127"/>
        <a:cs typeface="Rix고딕 EB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슬라이드 이미지 개체 틀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930275" y="741363"/>
            <a:ext cx="4937125" cy="37020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0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ko-KR" altLang="en-US" smtClean="0">
              <a:latin typeface="Rix고딕 EB"/>
              <a:ea typeface="Rix고딕 EB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슬라이드 이미지 개체 틀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930275" y="741363"/>
            <a:ext cx="4937125" cy="37020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8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r>
              <a:rPr lang="ko-KR" altLang="en-US" dirty="0" smtClean="0">
                <a:latin typeface="Rix고딕 EB"/>
                <a:ea typeface="Rix고딕 EB"/>
              </a:rPr>
              <a:t>제가 오늘 발표드릴 내용은</a:t>
            </a:r>
            <a:r>
              <a:rPr lang="en-US" altLang="ko-KR" dirty="0" smtClean="0">
                <a:latin typeface="Rix고딕 EB"/>
                <a:ea typeface="Rix고딕 EB"/>
              </a:rPr>
              <a:t>, </a:t>
            </a:r>
            <a:r>
              <a:rPr lang="ko-KR" altLang="en-US" dirty="0" smtClean="0">
                <a:latin typeface="Rix고딕 EB"/>
                <a:ea typeface="Rix고딕 EB"/>
              </a:rPr>
              <a:t>국내외 해양플랜트 산업 동향</a:t>
            </a:r>
            <a:r>
              <a:rPr lang="en-US" altLang="ko-KR" dirty="0" smtClean="0">
                <a:latin typeface="Rix고딕 EB"/>
                <a:ea typeface="Rix고딕 EB"/>
              </a:rPr>
              <a:t>, </a:t>
            </a:r>
            <a:r>
              <a:rPr lang="ko-KR" altLang="en-US" dirty="0" smtClean="0">
                <a:latin typeface="Rix고딕 EB"/>
                <a:ea typeface="Rix고딕 EB"/>
              </a:rPr>
              <a:t>부산의 현황 및 전략에 대해 먼저 </a:t>
            </a:r>
            <a:r>
              <a:rPr lang="ko-KR" altLang="en-US" dirty="0" err="1" smtClean="0">
                <a:latin typeface="Rix고딕 EB"/>
                <a:ea typeface="Rix고딕 EB"/>
              </a:rPr>
              <a:t>소개드리고</a:t>
            </a:r>
            <a:r>
              <a:rPr lang="en-US" altLang="ko-KR" dirty="0" smtClean="0">
                <a:latin typeface="Rix고딕 EB"/>
                <a:ea typeface="Rix고딕 EB"/>
              </a:rPr>
              <a:t>, </a:t>
            </a:r>
          </a:p>
          <a:p>
            <a:r>
              <a:rPr lang="ko-KR" altLang="en-US" dirty="0" smtClean="0">
                <a:latin typeface="Rix고딕 EB"/>
                <a:ea typeface="Rix고딕 EB"/>
              </a:rPr>
              <a:t>이어서 </a:t>
            </a:r>
            <a:r>
              <a:rPr lang="en-US" altLang="ko-KR" dirty="0" smtClean="0">
                <a:latin typeface="Rix고딕 EB"/>
                <a:ea typeface="Rix고딕 EB"/>
              </a:rPr>
              <a:t>OSB</a:t>
            </a:r>
            <a:r>
              <a:rPr lang="ko-KR" altLang="en-US" dirty="0" smtClean="0">
                <a:latin typeface="Rix고딕 EB"/>
                <a:ea typeface="Rix고딕 EB"/>
              </a:rPr>
              <a:t>에 대한 소개와 사례를 보여드린 후 부산의 </a:t>
            </a:r>
            <a:r>
              <a:rPr lang="en-US" altLang="ko-KR" dirty="0" smtClean="0">
                <a:latin typeface="Rix고딕 EB"/>
                <a:ea typeface="Rix고딕 EB"/>
              </a:rPr>
              <a:t>OSB </a:t>
            </a:r>
            <a:r>
              <a:rPr lang="ko-KR" altLang="en-US" dirty="0" smtClean="0">
                <a:latin typeface="Rix고딕 EB"/>
                <a:ea typeface="Rix고딕 EB"/>
              </a:rPr>
              <a:t>조성전략에 대해 </a:t>
            </a:r>
            <a:r>
              <a:rPr lang="ko-KR" altLang="en-US" dirty="0" err="1" smtClean="0">
                <a:latin typeface="Rix고딕 EB"/>
                <a:ea typeface="Rix고딕 EB"/>
              </a:rPr>
              <a:t>말씀드리겠습니다</a:t>
            </a:r>
            <a:r>
              <a:rPr lang="en-US" altLang="ko-KR" dirty="0" smtClean="0">
                <a:latin typeface="Rix고딕 EB"/>
                <a:ea typeface="Rix고딕 EB"/>
              </a:rPr>
              <a:t>.</a:t>
            </a:r>
          </a:p>
          <a:p>
            <a:endParaRPr lang="ko-KR" altLang="en-US" dirty="0" smtClean="0">
              <a:latin typeface="Rix고딕 EB"/>
              <a:ea typeface="Rix고딕 EB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슬라이드 이미지 개체 틀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930275" y="741363"/>
            <a:ext cx="4937125" cy="37020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6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ko-KR" altLang="en-US" smtClean="0">
              <a:latin typeface="Rix고딕 EB"/>
              <a:ea typeface="Rix고딕 EB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슬라이드 이미지 개체 틀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930275" y="741363"/>
            <a:ext cx="4937125" cy="37020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6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ko-KR" altLang="en-US" smtClean="0">
              <a:latin typeface="Rix고딕 EB"/>
              <a:ea typeface="Rix고딕 EB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슬라이드 이미지 개체 틀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930275" y="741363"/>
            <a:ext cx="4937125" cy="37020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6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ko-KR" altLang="en-US" smtClean="0">
              <a:latin typeface="Rix고딕 EB"/>
              <a:ea typeface="Rix고딕 EB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슬라이드 이미지 개체 틀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930275" y="741363"/>
            <a:ext cx="4937125" cy="37020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6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ko-KR" altLang="en-US" smtClean="0">
              <a:latin typeface="Rix고딕 EB"/>
              <a:ea typeface="Rix고딕 EB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슬라이드 이미지 개체 틀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930275" y="741363"/>
            <a:ext cx="4937125" cy="37020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6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ko-KR" altLang="en-US" smtClean="0">
              <a:latin typeface="Rix고딕 EB"/>
              <a:ea typeface="Rix고딕 EB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슬라이드 이미지 개체 틀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930275" y="741363"/>
            <a:ext cx="4937125" cy="37020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6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ko-KR" altLang="en-US" smtClean="0">
              <a:latin typeface="Rix고딕 EB"/>
              <a:ea typeface="Rix고딕 EB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슬라이드 이미지 개체 틀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930275" y="741363"/>
            <a:ext cx="4937125" cy="37020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6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ko-KR" altLang="en-US" smtClean="0">
              <a:latin typeface="Rix고딕 EB"/>
              <a:ea typeface="Rix고딕 EB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슬라이드 이미지 개체 틀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930275" y="741363"/>
            <a:ext cx="4937125" cy="37020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6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ko-KR" altLang="en-US" smtClean="0">
              <a:latin typeface="Rix고딕 EB"/>
              <a:ea typeface="Rix고딕 EB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슬라이드 이미지 개체 틀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930275" y="741363"/>
            <a:ext cx="4937125" cy="37020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6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ko-KR" altLang="en-US" smtClean="0">
              <a:latin typeface="Rix고딕 EB"/>
              <a:ea typeface="Rix고딕 EB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565677-D8F0-4E61-8C53-562F7E3AD7F0}" type="slidenum">
              <a:rPr lang="ko-KR" altLang="en-US" smtClean="0"/>
              <a:pPr/>
              <a:t>40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4757644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565677-D8F0-4E61-8C53-562F7E3AD7F0}" type="slidenum">
              <a:rPr lang="ko-KR" altLang="en-US" smtClean="0"/>
              <a:pPr/>
              <a:t>41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4757644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565677-D8F0-4E61-8C53-562F7E3AD7F0}" type="slidenum">
              <a:rPr lang="ko-KR" altLang="en-US" smtClean="0"/>
              <a:pPr/>
              <a:t>42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4757644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565677-D8F0-4E61-8C53-562F7E3AD7F0}" type="slidenum">
              <a:rPr lang="ko-KR" altLang="en-US" smtClean="0"/>
              <a:pPr/>
              <a:t>43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4757644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565677-D8F0-4E61-8C53-562F7E3AD7F0}" type="slidenum">
              <a:rPr lang="ko-KR" altLang="en-US" smtClean="0"/>
              <a:pPr/>
              <a:t>44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4757644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565677-D8F0-4E61-8C53-562F7E3AD7F0}" type="slidenum">
              <a:rPr lang="ko-KR" altLang="en-US" smtClean="0"/>
              <a:pPr/>
              <a:t>45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4757644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565677-D8F0-4E61-8C53-562F7E3AD7F0}" type="slidenum">
              <a:rPr lang="ko-KR" altLang="en-US" smtClean="0"/>
              <a:pPr/>
              <a:t>46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47576443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565677-D8F0-4E61-8C53-562F7E3AD7F0}" type="slidenum">
              <a:rPr lang="ko-KR" altLang="en-US" smtClean="0"/>
              <a:pPr/>
              <a:t>47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47576443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슬라이드 이미지 개체 틀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930275" y="741363"/>
            <a:ext cx="4937125" cy="37020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6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ko-KR" altLang="en-US" smtClean="0">
              <a:latin typeface="Rix고딕 EB"/>
              <a:ea typeface="Rix고딕 EB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565677-D8F0-4E61-8C53-562F7E3AD7F0}" type="slidenum">
              <a:rPr lang="ko-KR" altLang="en-US" smtClean="0"/>
              <a:pPr/>
              <a:t>49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47576443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565677-D8F0-4E61-8C53-562F7E3AD7F0}" type="slidenum">
              <a:rPr lang="ko-KR" altLang="en-US" smtClean="0"/>
              <a:pPr/>
              <a:t>50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47576443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565677-D8F0-4E61-8C53-562F7E3AD7F0}" type="slidenum">
              <a:rPr lang="ko-KR" altLang="en-US" smtClean="0"/>
              <a:pPr/>
              <a:t>51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47576443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565677-D8F0-4E61-8C53-562F7E3AD7F0}" type="slidenum">
              <a:rPr lang="ko-KR" altLang="en-US" smtClean="0"/>
              <a:pPr/>
              <a:t>52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47576443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565677-D8F0-4E61-8C53-562F7E3AD7F0}" type="slidenum">
              <a:rPr lang="ko-KR" altLang="en-US" smtClean="0"/>
              <a:pPr/>
              <a:t>53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47576443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565677-D8F0-4E61-8C53-562F7E3AD7F0}" type="slidenum">
              <a:rPr lang="ko-KR" altLang="en-US" smtClean="0"/>
              <a:pPr/>
              <a:t>54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47576443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565677-D8F0-4E61-8C53-562F7E3AD7F0}" type="slidenum">
              <a:rPr lang="ko-KR" altLang="en-US" smtClean="0"/>
              <a:pPr/>
              <a:t>55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47576443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슬라이드 이미지 개체 틀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930275" y="741363"/>
            <a:ext cx="4937125" cy="37020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6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ko-KR" altLang="en-US" smtClean="0">
              <a:latin typeface="Rix고딕 EB"/>
              <a:ea typeface="Rix고딕 EB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슬라이드 이미지 개체 틀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930275" y="741363"/>
            <a:ext cx="4937125" cy="37020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6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ko-KR" altLang="en-US" smtClean="0">
              <a:latin typeface="Rix고딕 EB"/>
              <a:ea typeface="Rix고딕 EB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565677-D8F0-4E61-8C53-562F7E3AD7F0}" type="slidenum">
              <a:rPr lang="ko-KR" altLang="en-US" smtClean="0"/>
              <a:pPr/>
              <a:t>58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47576443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565677-D8F0-4E61-8C53-562F7E3AD7F0}" type="slidenum">
              <a:rPr lang="ko-KR" altLang="en-US" smtClean="0"/>
              <a:pPr/>
              <a:t>59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47576443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565677-D8F0-4E61-8C53-562F7E3AD7F0}" type="slidenum">
              <a:rPr lang="ko-KR" altLang="en-US" smtClean="0"/>
              <a:pPr/>
              <a:t>60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47576443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슬라이드 이미지 개체 틀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930275" y="741363"/>
            <a:ext cx="4937125" cy="37020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6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ko-KR" altLang="en-US" smtClean="0">
              <a:latin typeface="Rix고딕 EB"/>
              <a:ea typeface="Rix고딕 EB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슬라이드 이미지 개체 틀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930275" y="741363"/>
            <a:ext cx="4937125" cy="37020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6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ko-KR" altLang="en-US" smtClean="0">
              <a:latin typeface="Rix고딕 EB"/>
              <a:ea typeface="Rix고딕 EB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슬라이드 이미지 개체 틀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930275" y="741363"/>
            <a:ext cx="4937125" cy="37020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6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ko-KR" altLang="en-US" smtClean="0">
              <a:latin typeface="Rix고딕 EB"/>
              <a:ea typeface="Rix고딕 EB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슬라이드 이미지 개체 틀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930275" y="741363"/>
            <a:ext cx="4937125" cy="37020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6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ko-KR" altLang="en-US" smtClean="0">
              <a:latin typeface="Rix고딕 EB"/>
              <a:ea typeface="Rix고딕 EB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슬라이드 이미지 개체 틀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930275" y="741363"/>
            <a:ext cx="4937125" cy="37020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6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ko-KR" altLang="en-US" smtClean="0">
              <a:latin typeface="Rix고딕 EB"/>
              <a:ea typeface="Rix고딕 EB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270223" y="2500307"/>
            <a:ext cx="6429420" cy="511156"/>
          </a:xfrm>
        </p:spPr>
        <p:txBody>
          <a:bodyPr>
            <a:noAutofit/>
          </a:bodyPr>
          <a:lstStyle>
            <a:lvl1pPr>
              <a:defRPr sz="2800" i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10"/>
          <p:cNvSpPr>
            <a:spLocks noGrp="1"/>
          </p:cNvSpPr>
          <p:nvPr>
            <p:ph type="body" sz="quarter" idx="10"/>
          </p:nvPr>
        </p:nvSpPr>
        <p:spPr>
          <a:xfrm>
            <a:off x="0" y="1000109"/>
            <a:ext cx="9144000" cy="428613"/>
          </a:xfrm>
          <a:noFill/>
        </p:spPr>
        <p:txBody>
          <a:bodyPr anchor="ctr" anchorCtr="0">
            <a:normAutofit/>
          </a:bodyPr>
          <a:lstStyle>
            <a:lvl1pPr>
              <a:defRPr sz="1500">
                <a:solidFill>
                  <a:srgbClr val="00589A"/>
                </a:solidFill>
              </a:defRPr>
            </a:lvl1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cxnSp>
        <p:nvCxnSpPr>
          <p:cNvPr id="5" name="직선 연결선 4"/>
          <p:cNvCxnSpPr/>
          <p:nvPr userDrawn="1"/>
        </p:nvCxnSpPr>
        <p:spPr>
          <a:xfrm>
            <a:off x="0" y="1000108"/>
            <a:ext cx="9144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텍스트 개체 틀 10"/>
          <p:cNvSpPr>
            <a:spLocks noGrp="1"/>
          </p:cNvSpPr>
          <p:nvPr>
            <p:ph type="body" sz="quarter" idx="11"/>
          </p:nvPr>
        </p:nvSpPr>
        <p:spPr>
          <a:xfrm>
            <a:off x="0" y="1428737"/>
            <a:ext cx="9144000" cy="428613"/>
          </a:xfrm>
          <a:solidFill>
            <a:srgbClr val="0070C0"/>
          </a:solidFill>
        </p:spPr>
        <p:txBody>
          <a:bodyPr tIns="72000" anchor="t" anchorCtr="0">
            <a:normAutofit/>
          </a:bodyPr>
          <a:lstStyle>
            <a:lvl1pPr>
              <a:defRPr sz="1500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입체바001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386705"/>
            <a:ext cx="5904656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제목 3"/>
          <p:cNvSpPr>
            <a:spLocks noGrp="1"/>
          </p:cNvSpPr>
          <p:nvPr>
            <p:ph type="title"/>
          </p:nvPr>
        </p:nvSpPr>
        <p:spPr>
          <a:xfrm>
            <a:off x="270223" y="2500307"/>
            <a:ext cx="6429420" cy="511156"/>
          </a:xfrm>
        </p:spPr>
        <p:txBody>
          <a:bodyPr>
            <a:noAutofit/>
          </a:bodyPr>
          <a:lstStyle>
            <a:lvl1pPr>
              <a:defRPr sz="2800" i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81E8B12-6C41-476F-A803-EC691828FA6E}" type="datetimeFigureOut">
              <a:rPr lang="ko-KR" altLang="en-US" smtClean="0"/>
              <a:pPr/>
              <a:t>2014-02-14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5F9E8AF-0DEA-42DC-93FA-61DC3C24E16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69C5463-2121-4B44-A714-EFA6CA3C4AF2}" type="datetimeFigureOut">
              <a:rPr lang="ko-KR" altLang="en-US" smtClean="0"/>
              <a:pPr/>
              <a:t>2014-02-14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7AFCEBE-8533-4B4E-8492-5F23773381A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7256581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14" descr="logo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5219" y="6519908"/>
            <a:ext cx="1643095" cy="357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Rectangle 13"/>
          <p:cNvSpPr>
            <a:spLocks noChangeArrowheads="1"/>
          </p:cNvSpPr>
          <p:nvPr/>
        </p:nvSpPr>
        <p:spPr bwMode="auto">
          <a:xfrm>
            <a:off x="8643967" y="6568941"/>
            <a:ext cx="285752" cy="289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0" rIns="0">
            <a:no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defRPr/>
            </a:pPr>
            <a:fld id="{855E8805-1CB8-4E88-B180-DD832AF5BA9B}" type="slidenum">
              <a:rPr lang="ko-KR" altLang="en-US" sz="1100" b="1" i="1" cap="none" spc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</a:rPr>
              <a:pPr algn="ctr">
                <a:defRPr/>
              </a:pPr>
              <a:t>‹#›</a:t>
            </a:fld>
            <a:endParaRPr lang="en-US" altLang="ko-KR" sz="1100" b="1" i="1" cap="none" spc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5" name="제목 개체 틀 24"/>
          <p:cNvSpPr>
            <a:spLocks noGrp="1"/>
          </p:cNvSpPr>
          <p:nvPr>
            <p:ph type="title"/>
          </p:nvPr>
        </p:nvSpPr>
        <p:spPr>
          <a:xfrm>
            <a:off x="0" y="285729"/>
            <a:ext cx="4400552" cy="5111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27" name="텍스트 개체 틀 26"/>
          <p:cNvSpPr>
            <a:spLocks noGrp="1"/>
          </p:cNvSpPr>
          <p:nvPr>
            <p:ph type="body" idx="1"/>
          </p:nvPr>
        </p:nvSpPr>
        <p:spPr>
          <a:xfrm>
            <a:off x="0" y="1357298"/>
            <a:ext cx="9144000" cy="4286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cxnSp>
        <p:nvCxnSpPr>
          <p:cNvPr id="13" name="직선 연결선 12"/>
          <p:cNvCxnSpPr/>
          <p:nvPr/>
        </p:nvCxnSpPr>
        <p:spPr>
          <a:xfrm>
            <a:off x="1867616" y="6715148"/>
            <a:ext cx="6808840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5" r:id="rId2"/>
    <p:sldLayoutId id="2147483657" r:id="rId3"/>
    <p:sldLayoutId id="2147483653" r:id="rId4"/>
    <p:sldLayoutId id="2147483658" r:id="rId5"/>
    <p:sldLayoutId id="2147483659" r:id="rId6"/>
  </p:sldLayoutIdLst>
  <p:transition>
    <p:fade/>
  </p:transition>
  <p:timing>
    <p:tnLst>
      <p:par>
        <p:cTn id="1" dur="indefinite" restart="never" nodeType="tmRoot"/>
      </p:par>
    </p:tnLst>
  </p:timing>
  <p:hf hdr="0" ftr="0" dt="0"/>
  <p:txStyles>
    <p:titleStyle>
      <a:lvl1pPr marL="85725" indent="0" algn="l" rtl="0" eaLnBrk="0" fontAlgn="base" latinLnBrk="1" hangingPunct="0">
        <a:spcBef>
          <a:spcPct val="0"/>
        </a:spcBef>
        <a:spcAft>
          <a:spcPct val="0"/>
        </a:spcAft>
        <a:defRPr sz="2000" b="1" i="1" kern="1200">
          <a:solidFill>
            <a:schemeClr val="tx1">
              <a:lumMod val="75000"/>
              <a:lumOff val="25000"/>
            </a:schemeClr>
          </a:solidFill>
          <a:latin typeface="맑은 고딕" pitchFamily="50" charset="-127"/>
          <a:ea typeface="맑은 고딕" pitchFamily="50" charset="-127"/>
          <a:cs typeface="맑은 고딕" pitchFamily="50" charset="-127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Rix고딕 EB"/>
          <a:ea typeface="Rix고딕 EB"/>
          <a:cs typeface="Rix고딕 EB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Rix고딕 EB"/>
          <a:ea typeface="Rix고딕 EB"/>
          <a:cs typeface="Rix고딕 EB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Rix고딕 EB"/>
          <a:ea typeface="Rix고딕 EB"/>
          <a:cs typeface="Rix고딕 EB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Rix고딕 EB"/>
          <a:ea typeface="Rix고딕 EB"/>
          <a:cs typeface="Rix고딕 EB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Rix고딕 EB"/>
          <a:ea typeface="Rix고딕 EB"/>
          <a:cs typeface="Rix고딕 EB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Rix고딕 EB"/>
          <a:ea typeface="Rix고딕 EB"/>
          <a:cs typeface="Rix고딕 EB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Rix고딕 EB"/>
          <a:ea typeface="Rix고딕 EB"/>
          <a:cs typeface="Rix고딕 EB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Rix고딕 EB"/>
          <a:ea typeface="Rix고딕 EB"/>
          <a:cs typeface="Rix고딕 EB"/>
        </a:defRPr>
      </a:lvl9pPr>
    </p:titleStyle>
    <p:bodyStyle>
      <a:lvl1pPr marL="342900" indent="-257175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None/>
        <a:defRPr sz="1500" b="1" kern="1200">
          <a:solidFill>
            <a:schemeClr val="tx1"/>
          </a:solidFill>
          <a:latin typeface="맑은 고딕" pitchFamily="50" charset="-127"/>
          <a:ea typeface="맑은 고딕" pitchFamily="50" charset="-127"/>
          <a:cs typeface="맑은 고딕" pitchFamily="50" charset="-127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Rix고딕 M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Rix고딕 M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Rix고딕 M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Rix고딕 M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0" Type="http://schemas.openxmlformats.org/officeDocument/2006/relationships/image" Target="../media/image13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11" Type="http://schemas.openxmlformats.org/officeDocument/2006/relationships/image" Target="../media/image24.png"/><Relationship Id="rId5" Type="http://schemas.openxmlformats.org/officeDocument/2006/relationships/image" Target="../media/image19.png"/><Relationship Id="rId10" Type="http://schemas.openxmlformats.org/officeDocument/2006/relationships/image" Target="../media/image5.png"/><Relationship Id="rId4" Type="http://schemas.openxmlformats.org/officeDocument/2006/relationships/image" Target="../media/image18.jpeg"/><Relationship Id="rId9" Type="http://schemas.openxmlformats.org/officeDocument/2006/relationships/image" Target="../media/image23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8.xml"/><Relationship Id="rId4" Type="http://schemas.openxmlformats.org/officeDocument/2006/relationships/chart" Target="../charts/char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chart" Target="../charts/chart9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0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15.xml"/><Relationship Id="rId5" Type="http://schemas.openxmlformats.org/officeDocument/2006/relationships/chart" Target="../charts/chart14.xml"/><Relationship Id="rId4" Type="http://schemas.openxmlformats.org/officeDocument/2006/relationships/chart" Target="../charts/chart13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1484784"/>
            <a:ext cx="9144000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kumimoji="0" lang="ko-KR" altLang="en-US" sz="28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원양산업계 동반성장을 위한 </a:t>
            </a:r>
            <a:endParaRPr kumimoji="0" lang="en-US" altLang="ko-KR" sz="2800" b="1" dirty="0" smtClean="0"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kumimoji="0" lang="ko-KR" altLang="en-US" sz="2800" b="1" dirty="0" err="1" smtClean="0">
                <a:latin typeface="맑은 고딕" pitchFamily="50" charset="-127"/>
                <a:ea typeface="맑은 고딕" pitchFamily="50" charset="-127"/>
                <a:cs typeface="+mn-cs"/>
              </a:rPr>
              <a:t>권역별</a:t>
            </a:r>
            <a:r>
              <a:rPr kumimoji="0" lang="ko-KR" altLang="en-US" sz="28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 진출방안 연구</a:t>
            </a:r>
            <a:endParaRPr kumimoji="0" lang="en-US" altLang="ko-KR" sz="2800" b="1" dirty="0" smtClean="0"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58564" y="3857273"/>
            <a:ext cx="3857652" cy="6463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spc="-2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2014. 2. 14</a:t>
            </a:r>
            <a:endParaRPr kumimoji="0" lang="en-US" altLang="ko-KR" sz="2400" b="1" spc="-2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pic>
        <p:nvPicPr>
          <p:cNvPr id="10" name="Picture 14" descr="logo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488" y="5739532"/>
            <a:ext cx="3429024" cy="78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467544" y="2807217"/>
            <a:ext cx="8208912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7544519" y="171450"/>
            <a:ext cx="1475656" cy="276999"/>
          </a:xfrm>
          <a:prstGeom prst="rect">
            <a:avLst/>
          </a:prstGeom>
          <a:noFill/>
          <a:ln>
            <a:solidFill>
              <a:schemeClr val="bg1">
                <a:lumMod val="65000"/>
                <a:alpha val="48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산돌고딕 M" pitchFamily="18" charset="-127"/>
                <a:ea typeface="산돌고딕 M" pitchFamily="18" charset="-127"/>
              </a:rPr>
              <a:t>최종보고회</a:t>
            </a:r>
            <a:endParaRPr lang="en-US" altLang="ko-KR" sz="1200" b="1" dirty="0" smtClean="0">
              <a:solidFill>
                <a:schemeClr val="tx1">
                  <a:lumMod val="85000"/>
                  <a:lumOff val="15000"/>
                </a:schemeClr>
              </a:solidFill>
              <a:latin typeface="산돌고딕 M" pitchFamily="18" charset="-127"/>
              <a:ea typeface="산돌고딕 M" pitchFamily="18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TextBox 73"/>
          <p:cNvSpPr txBox="1"/>
          <p:nvPr/>
        </p:nvSpPr>
        <p:spPr>
          <a:xfrm>
            <a:off x="251520" y="116632"/>
            <a:ext cx="3168352" cy="414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600" b="1" i="1" spc="-20" dirty="0" smtClean="0">
                <a:latin typeface="맑은 고딕" pitchFamily="50" charset="-127"/>
                <a:ea typeface="맑은 고딕" pitchFamily="50" charset="-127"/>
                <a:cs typeface="+mn-cs"/>
              </a:rPr>
              <a:t>목  차</a:t>
            </a:r>
            <a:endParaRPr kumimoji="0" lang="en-US" altLang="ko-KR" sz="3600" b="1" i="1" spc="-20" dirty="0"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pic>
        <p:nvPicPr>
          <p:cNvPr id="105" name="Picture 17" descr="입체바001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462647" y="692696"/>
            <a:ext cx="6781761" cy="800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6" name="TextBox 105"/>
          <p:cNvSpPr txBox="1"/>
          <p:nvPr/>
        </p:nvSpPr>
        <p:spPr>
          <a:xfrm>
            <a:off x="1794757" y="842632"/>
            <a:ext cx="58796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i="1" spc="-150" dirty="0" smtClean="0">
                <a:latin typeface="+mn-ea"/>
                <a:ea typeface="+mn-ea"/>
              </a:rPr>
              <a:t>연구 개요</a:t>
            </a:r>
          </a:p>
        </p:txBody>
      </p:sp>
      <p:pic>
        <p:nvPicPr>
          <p:cNvPr id="107" name="Picture 17" descr="입체바001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444023" y="2206176"/>
            <a:ext cx="6800385" cy="800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" name="Picture 17" descr="입체바001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440552" y="1451395"/>
            <a:ext cx="6803856" cy="804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1" name="TextBox 120"/>
          <p:cNvSpPr txBox="1"/>
          <p:nvPr/>
        </p:nvSpPr>
        <p:spPr>
          <a:xfrm>
            <a:off x="1776436" y="1602643"/>
            <a:ext cx="61079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i="1" spc="-400" dirty="0" smtClean="0">
                <a:latin typeface="+mn-ea"/>
                <a:ea typeface="+mn-ea"/>
              </a:rPr>
              <a:t>기본 방향</a:t>
            </a:r>
          </a:p>
        </p:txBody>
      </p:sp>
      <p:sp>
        <p:nvSpPr>
          <p:cNvPr id="122" name="TextBox 121"/>
          <p:cNvSpPr txBox="1"/>
          <p:nvPr/>
        </p:nvSpPr>
        <p:spPr>
          <a:xfrm>
            <a:off x="1800781" y="2394731"/>
            <a:ext cx="5778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i="1" dirty="0" smtClean="0">
                <a:latin typeface="+mn-ea"/>
                <a:ea typeface="+mn-ea"/>
              </a:rPr>
              <a:t>글로벌 수산업 동향 분석</a:t>
            </a:r>
            <a:endParaRPr lang="ko-KR" altLang="en-US" sz="2800" b="1" i="1" dirty="0">
              <a:latin typeface="+mn-ea"/>
              <a:ea typeface="+mn-ea"/>
            </a:endParaRPr>
          </a:p>
        </p:txBody>
      </p:sp>
      <p:grpSp>
        <p:nvGrpSpPr>
          <p:cNvPr id="2" name="Group 25"/>
          <p:cNvGrpSpPr>
            <a:grpSpLocks/>
          </p:cNvGrpSpPr>
          <p:nvPr/>
        </p:nvGrpSpPr>
        <p:grpSpPr bwMode="auto">
          <a:xfrm>
            <a:off x="886583" y="692696"/>
            <a:ext cx="800717" cy="824165"/>
            <a:chOff x="612" y="754"/>
            <a:chExt cx="612" cy="618"/>
          </a:xfrm>
          <a:noFill/>
        </p:grpSpPr>
        <p:pic>
          <p:nvPicPr>
            <p:cNvPr id="136" name="Picture 16" descr="입체원_흑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/>
            </a:blip>
            <a:srcRect/>
            <a:stretch>
              <a:fillRect/>
            </a:stretch>
          </p:blipFill>
          <p:spPr bwMode="auto">
            <a:xfrm>
              <a:off x="612" y="754"/>
              <a:ext cx="612" cy="61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</p:pic>
        <p:sp>
          <p:nvSpPr>
            <p:cNvPr id="137" name="Text Box 24"/>
            <p:cNvSpPr txBox="1">
              <a:spLocks noChangeArrowheads="1"/>
            </p:cNvSpPr>
            <p:nvPr/>
          </p:nvSpPr>
          <p:spPr bwMode="auto">
            <a:xfrm>
              <a:off x="702" y="803"/>
              <a:ext cx="409" cy="43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rgbClr val="808080"/>
              </a:outerShdw>
            </a:effectLst>
          </p:spPr>
          <p:txBody>
            <a:bodyPr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3200" b="1" kern="0" dirty="0" smtClean="0">
                  <a:solidFill>
                    <a:schemeClr val="bg1"/>
                  </a:solidFill>
                  <a:latin typeface="굴림"/>
                  <a:ea typeface="굴림"/>
                  <a:cs typeface="Arial Unicode MS" pitchFamily="50" charset="-127"/>
                </a:rPr>
                <a:t>Ⅰ</a:t>
              </a:r>
              <a:endParaRPr kumimoji="0" lang="en-US" altLang="ko-KR" sz="3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Unicode MS" pitchFamily="50" charset="-127"/>
                <a:ea typeface="Arial Unicode MS" pitchFamily="50" charset="-127"/>
                <a:cs typeface="Arial Unicode MS" pitchFamily="50" charset="-127"/>
              </a:endParaRPr>
            </a:p>
          </p:txBody>
        </p:sp>
      </p:grpSp>
      <p:grpSp>
        <p:nvGrpSpPr>
          <p:cNvPr id="3" name="Group 25"/>
          <p:cNvGrpSpPr>
            <a:grpSpLocks/>
          </p:cNvGrpSpPr>
          <p:nvPr/>
        </p:nvGrpSpPr>
        <p:grpSpPr bwMode="auto">
          <a:xfrm>
            <a:off x="886583" y="1452707"/>
            <a:ext cx="800717" cy="824165"/>
            <a:chOff x="612" y="754"/>
            <a:chExt cx="612" cy="618"/>
          </a:xfrm>
          <a:noFill/>
        </p:grpSpPr>
        <p:pic>
          <p:nvPicPr>
            <p:cNvPr id="139" name="Picture 16" descr="입체원_흑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/>
            </a:blip>
            <a:srcRect/>
            <a:stretch>
              <a:fillRect/>
            </a:stretch>
          </p:blipFill>
          <p:spPr bwMode="auto">
            <a:xfrm>
              <a:off x="612" y="754"/>
              <a:ext cx="612" cy="61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</p:pic>
        <p:sp>
          <p:nvSpPr>
            <p:cNvPr id="140" name="Text Box 24"/>
            <p:cNvSpPr txBox="1">
              <a:spLocks noChangeArrowheads="1"/>
            </p:cNvSpPr>
            <p:nvPr/>
          </p:nvSpPr>
          <p:spPr bwMode="auto">
            <a:xfrm>
              <a:off x="702" y="798"/>
              <a:ext cx="409" cy="43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rgbClr val="808080"/>
              </a:outerShdw>
            </a:effectLst>
          </p:spPr>
          <p:txBody>
            <a:bodyPr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32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굴림"/>
                  <a:ea typeface="굴림"/>
                  <a:cs typeface="Arial Unicode MS" pitchFamily="50" charset="-127"/>
                </a:rPr>
                <a:t>Ⅱ</a:t>
              </a:r>
              <a:endParaRPr kumimoji="0" lang="en-US" altLang="ko-KR" sz="3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Unicode MS" pitchFamily="50" charset="-127"/>
                <a:ea typeface="Arial Unicode MS" pitchFamily="50" charset="-127"/>
                <a:cs typeface="Arial Unicode MS" pitchFamily="50" charset="-127"/>
              </a:endParaRPr>
            </a:p>
          </p:txBody>
        </p:sp>
      </p:grpSp>
      <p:grpSp>
        <p:nvGrpSpPr>
          <p:cNvPr id="4" name="Group 25"/>
          <p:cNvGrpSpPr>
            <a:grpSpLocks/>
          </p:cNvGrpSpPr>
          <p:nvPr/>
        </p:nvGrpSpPr>
        <p:grpSpPr bwMode="auto">
          <a:xfrm>
            <a:off x="886583" y="2244795"/>
            <a:ext cx="800717" cy="824165"/>
            <a:chOff x="612" y="754"/>
            <a:chExt cx="612" cy="618"/>
          </a:xfrm>
          <a:noFill/>
        </p:grpSpPr>
        <p:pic>
          <p:nvPicPr>
            <p:cNvPr id="142" name="Picture 16" descr="입체원_흑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/>
            </a:blip>
            <a:srcRect/>
            <a:stretch>
              <a:fillRect/>
            </a:stretch>
          </p:blipFill>
          <p:spPr bwMode="auto">
            <a:xfrm>
              <a:off x="612" y="754"/>
              <a:ext cx="612" cy="61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</p:pic>
        <p:sp>
          <p:nvSpPr>
            <p:cNvPr id="143" name="Text Box 24"/>
            <p:cNvSpPr txBox="1">
              <a:spLocks noChangeArrowheads="1"/>
            </p:cNvSpPr>
            <p:nvPr/>
          </p:nvSpPr>
          <p:spPr bwMode="auto">
            <a:xfrm>
              <a:off x="702" y="793"/>
              <a:ext cx="409" cy="43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rgbClr val="808080"/>
              </a:outerShdw>
            </a:effectLst>
          </p:spPr>
          <p:txBody>
            <a:bodyPr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3200" b="1" kern="0" noProof="0" dirty="0" smtClean="0">
                  <a:solidFill>
                    <a:schemeClr val="bg1"/>
                  </a:solidFill>
                  <a:latin typeface="굴림"/>
                  <a:ea typeface="굴림"/>
                  <a:cs typeface="Arial Unicode MS" pitchFamily="50" charset="-127"/>
                </a:rPr>
                <a:t>Ⅲ</a:t>
              </a:r>
              <a:endParaRPr kumimoji="0" lang="en-US" altLang="ko-KR" sz="3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Unicode MS" pitchFamily="50" charset="-127"/>
                <a:ea typeface="Arial Unicode MS" pitchFamily="50" charset="-127"/>
                <a:cs typeface="Arial Unicode MS" pitchFamily="50" charset="-127"/>
              </a:endParaRPr>
            </a:p>
          </p:txBody>
        </p:sp>
      </p:grpSp>
      <p:pic>
        <p:nvPicPr>
          <p:cNvPr id="57" name="Picture 17" descr="입체바001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469189" y="2996952"/>
            <a:ext cx="6775219" cy="800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" name="TextBox 57"/>
          <p:cNvSpPr txBox="1"/>
          <p:nvPr/>
        </p:nvSpPr>
        <p:spPr>
          <a:xfrm>
            <a:off x="1788854" y="3146888"/>
            <a:ext cx="64555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i="1" spc="-150" dirty="0" smtClean="0">
                <a:latin typeface="+mn-ea"/>
                <a:ea typeface="+mn-ea"/>
              </a:rPr>
              <a:t>해외진출 사례 분석</a:t>
            </a:r>
          </a:p>
        </p:txBody>
      </p:sp>
      <p:grpSp>
        <p:nvGrpSpPr>
          <p:cNvPr id="5" name="Group 25"/>
          <p:cNvGrpSpPr>
            <a:grpSpLocks/>
          </p:cNvGrpSpPr>
          <p:nvPr/>
        </p:nvGrpSpPr>
        <p:grpSpPr bwMode="auto">
          <a:xfrm>
            <a:off x="893125" y="2996952"/>
            <a:ext cx="800717" cy="824165"/>
            <a:chOff x="612" y="754"/>
            <a:chExt cx="612" cy="618"/>
          </a:xfrm>
          <a:noFill/>
        </p:grpSpPr>
        <p:pic>
          <p:nvPicPr>
            <p:cNvPr id="60" name="Picture 16" descr="입체원_흑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/>
            </a:blip>
            <a:srcRect/>
            <a:stretch>
              <a:fillRect/>
            </a:stretch>
          </p:blipFill>
          <p:spPr bwMode="auto">
            <a:xfrm>
              <a:off x="612" y="754"/>
              <a:ext cx="612" cy="61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</p:pic>
        <p:sp>
          <p:nvSpPr>
            <p:cNvPr id="61" name="Text Box 24"/>
            <p:cNvSpPr txBox="1">
              <a:spLocks noChangeArrowheads="1"/>
            </p:cNvSpPr>
            <p:nvPr/>
          </p:nvSpPr>
          <p:spPr bwMode="auto">
            <a:xfrm>
              <a:off x="702" y="793"/>
              <a:ext cx="409" cy="43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rgbClr val="808080"/>
              </a:outerShdw>
            </a:effectLst>
          </p:spPr>
          <p:txBody>
            <a:bodyPr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3200" b="1" kern="0" noProof="0" dirty="0" smtClean="0">
                  <a:solidFill>
                    <a:schemeClr val="bg1"/>
                  </a:solidFill>
                  <a:latin typeface="굴림"/>
                  <a:ea typeface="굴림"/>
                  <a:cs typeface="Arial Unicode MS" pitchFamily="50" charset="-127"/>
                </a:rPr>
                <a:t>Ⅳ</a:t>
              </a:r>
              <a:endParaRPr kumimoji="0" lang="en-US" altLang="ko-KR" sz="3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Unicode MS" pitchFamily="50" charset="-127"/>
                <a:ea typeface="Arial Unicode MS" pitchFamily="50" charset="-127"/>
                <a:cs typeface="Arial Unicode MS" pitchFamily="50" charset="-127"/>
              </a:endParaRPr>
            </a:p>
          </p:txBody>
        </p:sp>
      </p:grpSp>
      <p:sp>
        <p:nvSpPr>
          <p:cNvPr id="23" name="직사각형 22"/>
          <p:cNvSpPr/>
          <p:nvPr/>
        </p:nvSpPr>
        <p:spPr>
          <a:xfrm>
            <a:off x="0" y="548680"/>
            <a:ext cx="914400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0" name="Picture 17" descr="입체바001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475657" y="3749109"/>
            <a:ext cx="6768752" cy="800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TextBox 30"/>
          <p:cNvSpPr txBox="1"/>
          <p:nvPr/>
        </p:nvSpPr>
        <p:spPr>
          <a:xfrm>
            <a:off x="1795321" y="3899045"/>
            <a:ext cx="6671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i="1" spc="-150" dirty="0" err="1" smtClean="0">
                <a:latin typeface="+mn-ea"/>
                <a:ea typeface="+mn-ea"/>
              </a:rPr>
              <a:t>권역별</a:t>
            </a:r>
            <a:r>
              <a:rPr lang="ko-KR" altLang="en-US" sz="2800" b="1" i="1" spc="-150" dirty="0" smtClean="0">
                <a:latin typeface="+mn-ea"/>
                <a:ea typeface="+mn-ea"/>
              </a:rPr>
              <a:t> 수산업 현황</a:t>
            </a:r>
          </a:p>
        </p:txBody>
      </p:sp>
      <p:grpSp>
        <p:nvGrpSpPr>
          <p:cNvPr id="32" name="Group 25"/>
          <p:cNvGrpSpPr>
            <a:grpSpLocks/>
          </p:cNvGrpSpPr>
          <p:nvPr/>
        </p:nvGrpSpPr>
        <p:grpSpPr bwMode="auto">
          <a:xfrm>
            <a:off x="899592" y="3749109"/>
            <a:ext cx="800717" cy="824165"/>
            <a:chOff x="612" y="754"/>
            <a:chExt cx="612" cy="618"/>
          </a:xfrm>
          <a:noFill/>
        </p:grpSpPr>
        <p:pic>
          <p:nvPicPr>
            <p:cNvPr id="33" name="Picture 16" descr="입체원_흑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/>
            </a:blip>
            <a:srcRect/>
            <a:stretch>
              <a:fillRect/>
            </a:stretch>
          </p:blipFill>
          <p:spPr bwMode="auto">
            <a:xfrm>
              <a:off x="612" y="754"/>
              <a:ext cx="612" cy="61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</p:pic>
        <p:sp>
          <p:nvSpPr>
            <p:cNvPr id="34" name="Text Box 24"/>
            <p:cNvSpPr txBox="1">
              <a:spLocks noChangeArrowheads="1"/>
            </p:cNvSpPr>
            <p:nvPr/>
          </p:nvSpPr>
          <p:spPr bwMode="auto">
            <a:xfrm>
              <a:off x="702" y="793"/>
              <a:ext cx="409" cy="43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rgbClr val="808080"/>
              </a:outerShdw>
            </a:effectLst>
          </p:spPr>
          <p:txBody>
            <a:bodyPr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3200" b="1" kern="0" noProof="0" dirty="0" smtClean="0">
                  <a:solidFill>
                    <a:schemeClr val="bg1"/>
                  </a:solidFill>
                  <a:latin typeface="굴림"/>
                  <a:ea typeface="굴림"/>
                  <a:cs typeface="Arial Unicode MS" pitchFamily="50" charset="-127"/>
                </a:rPr>
                <a:t>Ⅴ</a:t>
              </a:r>
              <a:endParaRPr kumimoji="0" lang="en-US" altLang="ko-KR" sz="3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Unicode MS" pitchFamily="50" charset="-127"/>
                <a:ea typeface="Arial Unicode MS" pitchFamily="50" charset="-127"/>
                <a:cs typeface="Arial Unicode MS" pitchFamily="50" charset="-127"/>
              </a:endParaRPr>
            </a:p>
          </p:txBody>
        </p:sp>
      </p:grpSp>
      <p:pic>
        <p:nvPicPr>
          <p:cNvPr id="29" name="Picture 17" descr="입체바001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444024" y="4541197"/>
            <a:ext cx="6800386" cy="800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TextBox 34"/>
          <p:cNvSpPr txBox="1"/>
          <p:nvPr/>
        </p:nvSpPr>
        <p:spPr>
          <a:xfrm>
            <a:off x="1763688" y="4691133"/>
            <a:ext cx="6671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i="1" spc="-150" dirty="0" err="1" smtClean="0">
                <a:latin typeface="+mn-ea"/>
                <a:ea typeface="+mn-ea"/>
              </a:rPr>
              <a:t>권역별</a:t>
            </a:r>
            <a:r>
              <a:rPr lang="ko-KR" altLang="en-US" sz="2800" b="1" i="1" spc="-150" dirty="0" smtClean="0">
                <a:latin typeface="+mn-ea"/>
                <a:ea typeface="+mn-ea"/>
              </a:rPr>
              <a:t> 수산업 진출 가능성</a:t>
            </a:r>
          </a:p>
        </p:txBody>
      </p:sp>
      <p:grpSp>
        <p:nvGrpSpPr>
          <p:cNvPr id="36" name="Group 25"/>
          <p:cNvGrpSpPr>
            <a:grpSpLocks/>
          </p:cNvGrpSpPr>
          <p:nvPr/>
        </p:nvGrpSpPr>
        <p:grpSpPr bwMode="auto">
          <a:xfrm>
            <a:off x="867959" y="4541197"/>
            <a:ext cx="800717" cy="824165"/>
            <a:chOff x="612" y="754"/>
            <a:chExt cx="612" cy="618"/>
          </a:xfrm>
          <a:noFill/>
        </p:grpSpPr>
        <p:pic>
          <p:nvPicPr>
            <p:cNvPr id="37" name="Picture 16" descr="입체원_흑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/>
            </a:blip>
            <a:srcRect/>
            <a:stretch>
              <a:fillRect/>
            </a:stretch>
          </p:blipFill>
          <p:spPr bwMode="auto">
            <a:xfrm>
              <a:off x="612" y="754"/>
              <a:ext cx="612" cy="61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</p:pic>
        <p:sp>
          <p:nvSpPr>
            <p:cNvPr id="38" name="Text Box 24"/>
            <p:cNvSpPr txBox="1">
              <a:spLocks noChangeArrowheads="1"/>
            </p:cNvSpPr>
            <p:nvPr/>
          </p:nvSpPr>
          <p:spPr bwMode="auto">
            <a:xfrm>
              <a:off x="702" y="793"/>
              <a:ext cx="409" cy="43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rgbClr val="808080"/>
              </a:outerShdw>
            </a:effectLst>
          </p:spPr>
          <p:txBody>
            <a:bodyPr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3200" b="1" kern="0" noProof="0" dirty="0" smtClean="0">
                  <a:solidFill>
                    <a:schemeClr val="bg1"/>
                  </a:solidFill>
                  <a:latin typeface="굴림"/>
                  <a:ea typeface="굴림"/>
                  <a:cs typeface="Arial Unicode MS" pitchFamily="50" charset="-127"/>
                </a:rPr>
                <a:t>Ⅵ</a:t>
              </a:r>
              <a:endParaRPr kumimoji="0" lang="en-US" altLang="ko-KR" sz="3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Unicode MS" pitchFamily="50" charset="-127"/>
                <a:ea typeface="Arial Unicode MS" pitchFamily="50" charset="-127"/>
                <a:cs typeface="Arial Unicode MS" pitchFamily="50" charset="-127"/>
              </a:endParaRPr>
            </a:p>
          </p:txBody>
        </p:sp>
      </p:grpSp>
      <p:pic>
        <p:nvPicPr>
          <p:cNvPr id="39" name="Picture 17" descr="입체바001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444023" y="5293354"/>
            <a:ext cx="6800387" cy="800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TextBox 39"/>
          <p:cNvSpPr txBox="1"/>
          <p:nvPr/>
        </p:nvSpPr>
        <p:spPr>
          <a:xfrm>
            <a:off x="1763688" y="5443290"/>
            <a:ext cx="6671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i="1" spc="-150" dirty="0" smtClean="0">
                <a:latin typeface="+mn-ea"/>
                <a:ea typeface="+mn-ea"/>
              </a:rPr>
              <a:t>한국형 글로벌 링크</a:t>
            </a:r>
          </a:p>
        </p:txBody>
      </p:sp>
      <p:grpSp>
        <p:nvGrpSpPr>
          <p:cNvPr id="41" name="Group 25"/>
          <p:cNvGrpSpPr>
            <a:grpSpLocks/>
          </p:cNvGrpSpPr>
          <p:nvPr/>
        </p:nvGrpSpPr>
        <p:grpSpPr bwMode="auto">
          <a:xfrm>
            <a:off x="867959" y="5293354"/>
            <a:ext cx="800717" cy="824165"/>
            <a:chOff x="612" y="754"/>
            <a:chExt cx="612" cy="618"/>
          </a:xfrm>
          <a:noFill/>
        </p:grpSpPr>
        <p:pic>
          <p:nvPicPr>
            <p:cNvPr id="42" name="Picture 16" descr="입체원_흑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/>
            </a:blip>
            <a:srcRect/>
            <a:stretch>
              <a:fillRect/>
            </a:stretch>
          </p:blipFill>
          <p:spPr bwMode="auto">
            <a:xfrm>
              <a:off x="612" y="754"/>
              <a:ext cx="612" cy="61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</p:pic>
        <p:sp>
          <p:nvSpPr>
            <p:cNvPr id="43" name="Text Box 24"/>
            <p:cNvSpPr txBox="1">
              <a:spLocks noChangeArrowheads="1"/>
            </p:cNvSpPr>
            <p:nvPr/>
          </p:nvSpPr>
          <p:spPr bwMode="auto">
            <a:xfrm>
              <a:off x="702" y="793"/>
              <a:ext cx="409" cy="43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rgbClr val="808080"/>
              </a:outerShdw>
            </a:effectLst>
          </p:spPr>
          <p:txBody>
            <a:bodyPr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3200" b="1" kern="0" noProof="0" dirty="0" smtClean="0">
                  <a:solidFill>
                    <a:schemeClr val="bg1"/>
                  </a:solidFill>
                  <a:latin typeface="굴림"/>
                  <a:ea typeface="굴림"/>
                  <a:cs typeface="Arial Unicode MS" pitchFamily="50" charset="-127"/>
                </a:rPr>
                <a:t>Ⅶ</a:t>
              </a:r>
              <a:endParaRPr kumimoji="0" lang="en-US" altLang="ko-KR" sz="3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Unicode MS" pitchFamily="50" charset="-127"/>
                <a:ea typeface="Arial Unicode MS" pitchFamily="50" charset="-127"/>
                <a:cs typeface="Arial Unicode MS" pitchFamily="50" charset="-127"/>
              </a:endParaRPr>
            </a:p>
          </p:txBody>
        </p:sp>
      </p:grpSp>
      <p:pic>
        <p:nvPicPr>
          <p:cNvPr id="44" name="Picture 17" descr="입체바001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451273" y="6033835"/>
            <a:ext cx="6800387" cy="800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" name="TextBox 44"/>
          <p:cNvSpPr txBox="1"/>
          <p:nvPr/>
        </p:nvSpPr>
        <p:spPr>
          <a:xfrm>
            <a:off x="1770938" y="6183771"/>
            <a:ext cx="6671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i="1" spc="-150" dirty="0" smtClean="0">
                <a:latin typeface="+mn-ea"/>
                <a:ea typeface="+mn-ea"/>
              </a:rPr>
              <a:t>시 사 점</a:t>
            </a:r>
          </a:p>
        </p:txBody>
      </p:sp>
      <p:grpSp>
        <p:nvGrpSpPr>
          <p:cNvPr id="46" name="Group 25"/>
          <p:cNvGrpSpPr>
            <a:grpSpLocks/>
          </p:cNvGrpSpPr>
          <p:nvPr/>
        </p:nvGrpSpPr>
        <p:grpSpPr bwMode="auto">
          <a:xfrm>
            <a:off x="875209" y="6033835"/>
            <a:ext cx="800717" cy="824165"/>
            <a:chOff x="612" y="754"/>
            <a:chExt cx="612" cy="618"/>
          </a:xfrm>
          <a:noFill/>
        </p:grpSpPr>
        <p:pic>
          <p:nvPicPr>
            <p:cNvPr id="47" name="Picture 16" descr="입체원_흑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/>
            </a:blip>
            <a:srcRect/>
            <a:stretch>
              <a:fillRect/>
            </a:stretch>
          </p:blipFill>
          <p:spPr bwMode="auto">
            <a:xfrm>
              <a:off x="612" y="754"/>
              <a:ext cx="612" cy="61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</p:pic>
        <p:sp>
          <p:nvSpPr>
            <p:cNvPr id="48" name="Text Box 24"/>
            <p:cNvSpPr txBox="1">
              <a:spLocks noChangeArrowheads="1"/>
            </p:cNvSpPr>
            <p:nvPr/>
          </p:nvSpPr>
          <p:spPr bwMode="auto">
            <a:xfrm>
              <a:off x="702" y="793"/>
              <a:ext cx="409" cy="43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rgbClr val="808080"/>
              </a:outerShdw>
            </a:effectLst>
          </p:spPr>
          <p:txBody>
            <a:bodyPr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3200" b="1" kern="0" noProof="0" dirty="0" smtClean="0">
                  <a:solidFill>
                    <a:schemeClr val="bg1"/>
                  </a:solidFill>
                  <a:latin typeface="굴림"/>
                  <a:ea typeface="굴림"/>
                  <a:cs typeface="Arial Unicode MS" pitchFamily="50" charset="-127"/>
                </a:rPr>
                <a:t>Ⅷ</a:t>
              </a:r>
              <a:endParaRPr kumimoji="0" lang="en-US" altLang="ko-KR" sz="3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Unicode MS" pitchFamily="50" charset="-127"/>
                <a:ea typeface="Arial Unicode MS" pitchFamily="50" charset="-127"/>
                <a:cs typeface="Arial Unicode MS" pitchFamily="50" charset="-127"/>
              </a:endParaRP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252536" y="3095249"/>
            <a:ext cx="7775848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white"/>
              </a:solidFill>
            </a:endParaRPr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>
          <a:xfrm>
            <a:off x="270222" y="2485796"/>
            <a:ext cx="7974185" cy="511156"/>
          </a:xfrm>
        </p:spPr>
        <p:txBody>
          <a:bodyPr/>
          <a:lstStyle/>
          <a:p>
            <a:r>
              <a:rPr lang="en-US" altLang="ko-KR" i="1" dirty="0" smtClean="0">
                <a:solidFill>
                  <a:srgbClr val="0000CC"/>
                </a:solidFill>
                <a:latin typeface="굴림"/>
                <a:ea typeface="굴림"/>
              </a:rPr>
              <a:t>Ⅰ</a:t>
            </a:r>
            <a:r>
              <a:rPr lang="en-US" altLang="ko-KR" i="1" dirty="0" smtClean="0">
                <a:solidFill>
                  <a:srgbClr val="0000CC"/>
                </a:solidFill>
              </a:rPr>
              <a:t>. </a:t>
            </a:r>
            <a:r>
              <a:rPr lang="ko-KR" altLang="en-US" i="1" dirty="0" smtClean="0">
                <a:solidFill>
                  <a:srgbClr val="0000CC"/>
                </a:solidFill>
              </a:rPr>
              <a:t>연구 개요</a:t>
            </a:r>
            <a:endParaRPr lang="ko-KR" altLang="en-US" sz="1600" i="1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3659556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285729"/>
            <a:ext cx="5004048" cy="511156"/>
          </a:xfrm>
        </p:spPr>
        <p:txBody>
          <a:bodyPr>
            <a:normAutofit/>
          </a:bodyPr>
          <a:lstStyle/>
          <a:p>
            <a:r>
              <a:rPr lang="ko-KR" altLang="en-US" dirty="0"/>
              <a:t>가</a:t>
            </a:r>
            <a:r>
              <a:rPr lang="en-US" altLang="ko-KR" dirty="0" smtClean="0"/>
              <a:t>. </a:t>
            </a:r>
            <a:r>
              <a:rPr lang="ko-KR" altLang="en-US" dirty="0" smtClean="0"/>
              <a:t>연구 추진 배경 및 필요성</a:t>
            </a:r>
            <a:endParaRPr lang="ko-KR" altLang="en-US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251520" y="1124744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ko-KR" altLang="en-US" b="1" dirty="0" smtClean="0"/>
              <a:t> 국제적 환경변화에 대응</a:t>
            </a:r>
            <a:endParaRPr lang="ko-KR" altLang="en-US" b="1" dirty="0"/>
          </a:p>
        </p:txBody>
      </p:sp>
      <p:sp>
        <p:nvSpPr>
          <p:cNvPr id="13" name="직사각형 12"/>
          <p:cNvSpPr/>
          <p:nvPr/>
        </p:nvSpPr>
        <p:spPr>
          <a:xfrm>
            <a:off x="571472" y="1553372"/>
            <a:ext cx="84296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600" b="1" dirty="0" smtClean="0">
                <a:latin typeface="+mn-ea"/>
                <a:ea typeface="+mn-ea"/>
              </a:rPr>
              <a:t> </a:t>
            </a:r>
            <a:r>
              <a:rPr lang="en-US" altLang="ko-KR" sz="1600" b="1" dirty="0" smtClean="0">
                <a:latin typeface="+mn-ea"/>
                <a:ea typeface="+mn-ea"/>
              </a:rPr>
              <a:t>IUU</a:t>
            </a:r>
            <a:r>
              <a:rPr lang="ko-KR" altLang="en-US" sz="1600" b="1" dirty="0" smtClean="0">
                <a:latin typeface="+mn-ea"/>
                <a:ea typeface="+mn-ea"/>
              </a:rPr>
              <a:t>어업에 대한 규제 강화</a:t>
            </a:r>
            <a:endParaRPr lang="en-US" altLang="ko-KR" sz="1600" b="1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600" b="1" dirty="0" smtClean="0">
                <a:latin typeface="+mn-ea"/>
                <a:ea typeface="+mn-ea"/>
              </a:rPr>
              <a:t> </a:t>
            </a:r>
            <a:r>
              <a:rPr lang="ko-KR" altLang="en-US" sz="1600" b="1" dirty="0" smtClean="0">
                <a:latin typeface="+mn-ea"/>
                <a:ea typeface="+mn-ea"/>
              </a:rPr>
              <a:t>연안국의 자원자국화 강화</a:t>
            </a:r>
            <a:endParaRPr lang="en-US" altLang="ko-KR" sz="1600" b="1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600" b="1" dirty="0" smtClean="0">
                <a:latin typeface="+mn-ea"/>
                <a:ea typeface="+mn-ea"/>
              </a:rPr>
              <a:t> </a:t>
            </a:r>
            <a:r>
              <a:rPr lang="ko-KR" altLang="en-US" sz="1600" b="1" dirty="0" smtClean="0">
                <a:latin typeface="+mn-ea"/>
                <a:ea typeface="+mn-ea"/>
              </a:rPr>
              <a:t>국제적 수산업의 환경은 어획 중심에서 양식 또는 부가가치 산업으로 변모</a:t>
            </a:r>
            <a:endParaRPr lang="en-US" altLang="ko-KR" sz="1600" b="1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600" b="1" dirty="0" smtClean="0">
                <a:latin typeface="+mn-ea"/>
                <a:ea typeface="+mn-ea"/>
              </a:rPr>
              <a:t> </a:t>
            </a:r>
            <a:r>
              <a:rPr lang="ko-KR" altLang="en-US" sz="1600" b="1" dirty="0" smtClean="0">
                <a:latin typeface="+mn-ea"/>
                <a:ea typeface="+mn-ea"/>
              </a:rPr>
              <a:t>글로벌 수산기업을 중심으로 글로벌 원료조달을 통한 가공</a:t>
            </a:r>
            <a:r>
              <a:rPr lang="en-US" altLang="ko-KR" sz="1600" b="1" dirty="0" smtClean="0">
                <a:latin typeface="+mn-ea"/>
                <a:ea typeface="+mn-ea"/>
              </a:rPr>
              <a:t>, </a:t>
            </a:r>
            <a:r>
              <a:rPr lang="ko-KR" altLang="en-US" sz="1600" b="1" dirty="0" smtClean="0">
                <a:latin typeface="+mn-ea"/>
                <a:ea typeface="+mn-ea"/>
              </a:rPr>
              <a:t>유통 사업 강화</a:t>
            </a:r>
            <a:endParaRPr lang="en-US" altLang="ko-KR" sz="1600" b="1" dirty="0" smtClean="0">
              <a:latin typeface="+mn-ea"/>
              <a:ea typeface="+mn-ea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251520" y="3284984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ko-KR" altLang="en-US" b="1" dirty="0" smtClean="0"/>
              <a:t> 새로운 원양산업의 진출전략 마련 </a:t>
            </a:r>
            <a:endParaRPr lang="ko-KR" altLang="en-US" b="1" dirty="0"/>
          </a:p>
        </p:txBody>
      </p:sp>
      <p:sp>
        <p:nvSpPr>
          <p:cNvPr id="17" name="직사각형 16"/>
          <p:cNvSpPr/>
          <p:nvPr/>
        </p:nvSpPr>
        <p:spPr>
          <a:xfrm>
            <a:off x="571472" y="3713612"/>
            <a:ext cx="84296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600" b="1" dirty="0" smtClean="0">
                <a:latin typeface="+mn-ea"/>
                <a:ea typeface="+mn-ea"/>
              </a:rPr>
              <a:t> 전 해역에 거친 총체적인 위기에 대응</a:t>
            </a:r>
            <a:endParaRPr lang="en-US" altLang="ko-KR" sz="1600" b="1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600" b="1" dirty="0" smtClean="0">
                <a:latin typeface="+mn-ea"/>
                <a:ea typeface="+mn-ea"/>
              </a:rPr>
              <a:t> </a:t>
            </a:r>
            <a:r>
              <a:rPr lang="ko-KR" altLang="en-US" sz="1600" b="1" dirty="0" smtClean="0">
                <a:latin typeface="+mn-ea"/>
                <a:ea typeface="+mn-ea"/>
              </a:rPr>
              <a:t>다양한 원양산업 영역에서의 연계성 강화를 통한 돌파구 마련 </a:t>
            </a:r>
            <a:endParaRPr lang="en-US" altLang="ko-KR" sz="1600" b="1" dirty="0" smtClean="0">
              <a:latin typeface="+mn-ea"/>
              <a:ea typeface="+mn-ea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51520" y="4797152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ko-KR" altLang="en-US" b="1" dirty="0" smtClean="0"/>
              <a:t> 우리나라 원양어업의 정예화를 통한 글로벌 링크 </a:t>
            </a:r>
            <a:endParaRPr lang="ko-KR" altLang="en-US" b="1" dirty="0"/>
          </a:p>
        </p:txBody>
      </p:sp>
      <p:sp>
        <p:nvSpPr>
          <p:cNvPr id="19" name="직사각형 18"/>
          <p:cNvSpPr/>
          <p:nvPr/>
        </p:nvSpPr>
        <p:spPr>
          <a:xfrm>
            <a:off x="571472" y="5225780"/>
            <a:ext cx="84296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600" b="1" dirty="0" smtClean="0">
                <a:latin typeface="+mn-ea"/>
                <a:ea typeface="+mn-ea"/>
              </a:rPr>
              <a:t> 원양산업에서 가장 중요한 원양어업 정예화 우선적 도모</a:t>
            </a:r>
            <a:endParaRPr lang="en-US" altLang="ko-KR" sz="1600" b="1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600" b="1" dirty="0" smtClean="0">
                <a:latin typeface="+mn-ea"/>
                <a:ea typeface="+mn-ea"/>
              </a:rPr>
              <a:t> </a:t>
            </a:r>
            <a:r>
              <a:rPr lang="ko-KR" altLang="en-US" sz="1600" b="1" dirty="0" smtClean="0">
                <a:latin typeface="+mn-ea"/>
                <a:ea typeface="+mn-ea"/>
              </a:rPr>
              <a:t>원양어업의 기반 위에 타 부분의 역량 강화를 통한 글로벌 링크</a:t>
            </a:r>
            <a:endParaRPr lang="en-US" altLang="ko-KR" sz="1600" b="1" dirty="0" smtClean="0">
              <a:latin typeface="+mn-ea"/>
              <a:ea typeface="+mn-ea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285729"/>
            <a:ext cx="4400552" cy="511156"/>
          </a:xfrm>
        </p:spPr>
        <p:txBody>
          <a:bodyPr>
            <a:normAutofit/>
          </a:bodyPr>
          <a:lstStyle/>
          <a:p>
            <a:r>
              <a:rPr lang="ko-KR" altLang="en-US" dirty="0">
                <a:solidFill>
                  <a:schemeClr val="tx1"/>
                </a:solidFill>
              </a:rPr>
              <a:t>나</a:t>
            </a:r>
            <a:r>
              <a:rPr lang="en-US" altLang="ko-KR" dirty="0" smtClean="0">
                <a:solidFill>
                  <a:schemeClr val="tx1"/>
                </a:solidFill>
              </a:rPr>
              <a:t>. </a:t>
            </a:r>
            <a:r>
              <a:rPr lang="ko-KR" altLang="en-US" dirty="0" smtClean="0">
                <a:solidFill>
                  <a:schemeClr val="tx1"/>
                </a:solidFill>
              </a:rPr>
              <a:t>연구의 주요 내용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174764" y="1196752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ko-KR" altLang="en-US" b="1" dirty="0" smtClean="0">
                <a:solidFill>
                  <a:schemeClr val="tx1"/>
                </a:solidFill>
              </a:rPr>
              <a:t> 원양산업의 </a:t>
            </a:r>
            <a:r>
              <a:rPr lang="ko-KR" altLang="en-US" b="1" dirty="0" err="1" smtClean="0">
                <a:solidFill>
                  <a:schemeClr val="tx1"/>
                </a:solidFill>
              </a:rPr>
              <a:t>권역별</a:t>
            </a:r>
            <a:r>
              <a:rPr lang="ko-KR" altLang="en-US" b="1" dirty="0" smtClean="0">
                <a:solidFill>
                  <a:schemeClr val="tx1"/>
                </a:solidFill>
              </a:rPr>
              <a:t> 진출방안 마련의 필요성 제시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3592" y="1844824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ko-KR" altLang="en-US" b="1" dirty="0" smtClean="0">
                <a:solidFill>
                  <a:schemeClr val="tx1"/>
                </a:solidFill>
              </a:rPr>
              <a:t> 원양산업 진출을 위한 </a:t>
            </a:r>
            <a:r>
              <a:rPr lang="ko-KR" altLang="en-US" b="1" dirty="0" err="1" smtClean="0">
                <a:solidFill>
                  <a:schemeClr val="tx1"/>
                </a:solidFill>
              </a:rPr>
              <a:t>권역별</a:t>
            </a:r>
            <a:r>
              <a:rPr lang="ko-KR" altLang="en-US" b="1" dirty="0" smtClean="0">
                <a:solidFill>
                  <a:schemeClr val="tx1"/>
                </a:solidFill>
              </a:rPr>
              <a:t> 현황분석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93544" y="2273452"/>
            <a:ext cx="84296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600" b="1" dirty="0" smtClean="0">
                <a:latin typeface="+mn-ea"/>
                <a:ea typeface="+mn-ea"/>
              </a:rPr>
              <a:t> </a:t>
            </a:r>
            <a:r>
              <a:rPr lang="ko-KR" altLang="en-US" sz="1600" b="1" dirty="0" smtClean="0">
                <a:latin typeface="+mn-ea"/>
                <a:ea typeface="+mn-ea"/>
              </a:rPr>
              <a:t>주요 </a:t>
            </a:r>
            <a:r>
              <a:rPr lang="ko-KR" altLang="en-US" sz="1600" b="1" dirty="0" err="1" smtClean="0">
                <a:latin typeface="+mn-ea"/>
                <a:ea typeface="+mn-ea"/>
              </a:rPr>
              <a:t>해역별</a:t>
            </a:r>
            <a:r>
              <a:rPr lang="en-US" altLang="ko-KR" sz="1600" b="1" dirty="0" smtClean="0">
                <a:latin typeface="+mn-ea"/>
                <a:ea typeface="+mn-ea"/>
              </a:rPr>
              <a:t>(</a:t>
            </a:r>
            <a:r>
              <a:rPr lang="ko-KR" altLang="en-US" sz="1600" b="1" dirty="0" smtClean="0">
                <a:latin typeface="+mn-ea"/>
                <a:ea typeface="+mn-ea"/>
              </a:rPr>
              <a:t>태평양</a:t>
            </a:r>
            <a:r>
              <a:rPr lang="en-US" altLang="ko-KR" sz="1600" b="1" dirty="0" smtClean="0">
                <a:latin typeface="+mn-ea"/>
                <a:ea typeface="+mn-ea"/>
              </a:rPr>
              <a:t>, </a:t>
            </a:r>
            <a:r>
              <a:rPr lang="ko-KR" altLang="en-US" sz="1600" b="1" dirty="0" smtClean="0">
                <a:latin typeface="+mn-ea"/>
                <a:ea typeface="+mn-ea"/>
              </a:rPr>
              <a:t>인도양</a:t>
            </a:r>
            <a:r>
              <a:rPr lang="en-US" altLang="ko-KR" sz="1600" b="1" dirty="0" smtClean="0">
                <a:latin typeface="+mn-ea"/>
                <a:ea typeface="+mn-ea"/>
              </a:rPr>
              <a:t>, </a:t>
            </a:r>
            <a:r>
              <a:rPr lang="ko-KR" altLang="en-US" sz="1600" b="1" dirty="0" smtClean="0">
                <a:latin typeface="+mn-ea"/>
                <a:ea typeface="+mn-ea"/>
              </a:rPr>
              <a:t>대서양 등</a:t>
            </a:r>
            <a:r>
              <a:rPr lang="en-US" altLang="ko-KR" sz="1600" b="1" dirty="0" smtClean="0">
                <a:latin typeface="+mn-ea"/>
                <a:ea typeface="+mn-ea"/>
              </a:rPr>
              <a:t>) </a:t>
            </a:r>
            <a:r>
              <a:rPr lang="ko-KR" altLang="en-US" sz="1600" b="1" dirty="0" smtClean="0">
                <a:latin typeface="+mn-ea"/>
                <a:ea typeface="+mn-ea"/>
              </a:rPr>
              <a:t>현황분석</a:t>
            </a:r>
            <a:endParaRPr lang="en-US" altLang="ko-KR" sz="1600" b="1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600" b="1" dirty="0" smtClean="0">
                <a:latin typeface="+mn-ea"/>
                <a:ea typeface="+mn-ea"/>
              </a:rPr>
              <a:t> </a:t>
            </a:r>
            <a:r>
              <a:rPr lang="ko-KR" altLang="en-US" sz="1600" b="1" dirty="0" smtClean="0">
                <a:latin typeface="+mn-ea"/>
                <a:ea typeface="+mn-ea"/>
              </a:rPr>
              <a:t>주요 업종별</a:t>
            </a:r>
            <a:r>
              <a:rPr lang="en-US" altLang="ko-KR" sz="1600" b="1" dirty="0" smtClean="0">
                <a:latin typeface="+mn-ea"/>
                <a:ea typeface="+mn-ea"/>
              </a:rPr>
              <a:t>(</a:t>
            </a:r>
            <a:r>
              <a:rPr lang="ko-KR" altLang="en-US" sz="1600" b="1" dirty="0" smtClean="0">
                <a:latin typeface="+mn-ea"/>
                <a:ea typeface="+mn-ea"/>
              </a:rPr>
              <a:t>어업</a:t>
            </a:r>
            <a:r>
              <a:rPr lang="en-US" altLang="ko-KR" sz="1600" b="1" dirty="0" smtClean="0">
                <a:latin typeface="+mn-ea"/>
                <a:ea typeface="+mn-ea"/>
              </a:rPr>
              <a:t>, </a:t>
            </a:r>
            <a:r>
              <a:rPr lang="ko-KR" altLang="en-US" sz="1600" b="1" dirty="0" smtClean="0">
                <a:latin typeface="+mn-ea"/>
                <a:ea typeface="+mn-ea"/>
              </a:rPr>
              <a:t>양식</a:t>
            </a:r>
            <a:r>
              <a:rPr lang="en-US" altLang="ko-KR" sz="1600" b="1" dirty="0" smtClean="0">
                <a:latin typeface="+mn-ea"/>
                <a:ea typeface="+mn-ea"/>
              </a:rPr>
              <a:t>, </a:t>
            </a:r>
            <a:r>
              <a:rPr lang="ko-KR" altLang="en-US" sz="1600" b="1" dirty="0" smtClean="0">
                <a:latin typeface="+mn-ea"/>
                <a:ea typeface="+mn-ea"/>
              </a:rPr>
              <a:t>가공</a:t>
            </a:r>
            <a:r>
              <a:rPr lang="en-US" altLang="ko-KR" sz="1600" b="1" dirty="0" smtClean="0">
                <a:latin typeface="+mn-ea"/>
                <a:ea typeface="+mn-ea"/>
              </a:rPr>
              <a:t>, </a:t>
            </a:r>
            <a:r>
              <a:rPr lang="ko-KR" altLang="en-US" sz="1600" b="1" dirty="0" smtClean="0">
                <a:latin typeface="+mn-ea"/>
                <a:ea typeface="+mn-ea"/>
              </a:rPr>
              <a:t>유통 등</a:t>
            </a:r>
            <a:r>
              <a:rPr lang="en-US" altLang="ko-KR" sz="1600" b="1" dirty="0" smtClean="0">
                <a:latin typeface="+mn-ea"/>
                <a:ea typeface="+mn-ea"/>
              </a:rPr>
              <a:t>)</a:t>
            </a:r>
            <a:r>
              <a:rPr lang="ko-KR" altLang="en-US" sz="1600" b="1" dirty="0" smtClean="0">
                <a:latin typeface="+mn-ea"/>
                <a:ea typeface="+mn-ea"/>
              </a:rPr>
              <a:t> 현황분석</a:t>
            </a:r>
            <a:endParaRPr lang="en-US" altLang="ko-KR" sz="1600" b="1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600" b="1" dirty="0" smtClean="0">
                <a:latin typeface="+mn-ea"/>
                <a:ea typeface="+mn-ea"/>
              </a:rPr>
              <a:t> </a:t>
            </a:r>
            <a:r>
              <a:rPr lang="ko-KR" altLang="en-US" sz="1600" b="1" dirty="0" smtClean="0">
                <a:latin typeface="+mn-ea"/>
                <a:ea typeface="+mn-ea"/>
              </a:rPr>
              <a:t>주요 </a:t>
            </a:r>
            <a:r>
              <a:rPr lang="ko-KR" altLang="en-US" sz="1600" b="1" dirty="0" err="1" smtClean="0">
                <a:latin typeface="+mn-ea"/>
                <a:ea typeface="+mn-ea"/>
              </a:rPr>
              <a:t>권역별</a:t>
            </a:r>
            <a:r>
              <a:rPr lang="en-US" altLang="ko-KR" sz="1600" b="1" dirty="0" smtClean="0">
                <a:latin typeface="+mn-ea"/>
                <a:ea typeface="+mn-ea"/>
              </a:rPr>
              <a:t>(</a:t>
            </a:r>
            <a:r>
              <a:rPr lang="ko-KR" altLang="en-US" sz="1600" b="1" dirty="0" smtClean="0">
                <a:latin typeface="+mn-ea"/>
                <a:ea typeface="+mn-ea"/>
              </a:rPr>
              <a:t>남태평양</a:t>
            </a:r>
            <a:r>
              <a:rPr lang="en-US" altLang="ko-KR" sz="1600" b="1" dirty="0" smtClean="0">
                <a:latin typeface="+mn-ea"/>
                <a:ea typeface="+mn-ea"/>
              </a:rPr>
              <a:t>, </a:t>
            </a:r>
            <a:r>
              <a:rPr lang="ko-KR" altLang="en-US" sz="1600" b="1" dirty="0" smtClean="0">
                <a:latin typeface="+mn-ea"/>
                <a:ea typeface="+mn-ea"/>
              </a:rPr>
              <a:t>아프리카</a:t>
            </a:r>
            <a:r>
              <a:rPr lang="en-US" altLang="ko-KR" sz="1600" b="1" dirty="0" smtClean="0">
                <a:latin typeface="+mn-ea"/>
                <a:ea typeface="+mn-ea"/>
              </a:rPr>
              <a:t>, </a:t>
            </a:r>
            <a:r>
              <a:rPr lang="ko-KR" altLang="en-US" sz="1600" b="1" dirty="0" smtClean="0">
                <a:latin typeface="+mn-ea"/>
                <a:ea typeface="+mn-ea"/>
              </a:rPr>
              <a:t>남미</a:t>
            </a:r>
            <a:r>
              <a:rPr lang="en-US" altLang="ko-KR" sz="1600" b="1" dirty="0" smtClean="0">
                <a:latin typeface="+mn-ea"/>
                <a:ea typeface="+mn-ea"/>
              </a:rPr>
              <a:t>, </a:t>
            </a:r>
            <a:r>
              <a:rPr lang="ko-KR" altLang="en-US" sz="1600" b="1" dirty="0" smtClean="0">
                <a:latin typeface="+mn-ea"/>
                <a:ea typeface="+mn-ea"/>
              </a:rPr>
              <a:t>아시아 등</a:t>
            </a:r>
            <a:r>
              <a:rPr lang="en-US" altLang="ko-KR" sz="1600" b="1" dirty="0" smtClean="0">
                <a:latin typeface="+mn-ea"/>
                <a:ea typeface="+mn-ea"/>
              </a:rPr>
              <a:t>) </a:t>
            </a:r>
            <a:r>
              <a:rPr lang="ko-KR" altLang="en-US" sz="1600" b="1" dirty="0" smtClean="0">
                <a:latin typeface="+mn-ea"/>
                <a:ea typeface="+mn-ea"/>
              </a:rPr>
              <a:t>현황분석</a:t>
            </a:r>
            <a:endParaRPr lang="en-US" altLang="ko-KR" sz="1600" dirty="0" smtClean="0">
              <a:latin typeface="+mn-ea"/>
              <a:ea typeface="+mn-ea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74764" y="3573016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ko-KR" altLang="en-US" b="1" dirty="0" smtClean="0">
                <a:solidFill>
                  <a:schemeClr val="tx1"/>
                </a:solidFill>
              </a:rPr>
              <a:t> 원양산업 해외진출 사례분석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606812" y="3951059"/>
            <a:ext cx="84296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600" b="1" dirty="0" smtClean="0">
                <a:latin typeface="+mn-ea"/>
                <a:ea typeface="+mn-ea"/>
              </a:rPr>
              <a:t> </a:t>
            </a:r>
            <a:r>
              <a:rPr lang="ko-KR" altLang="en-US" sz="1600" b="1" dirty="0" smtClean="0">
                <a:latin typeface="+mn-ea"/>
                <a:ea typeface="+mn-ea"/>
              </a:rPr>
              <a:t>국가별 원양산업 진출 사례 분석</a:t>
            </a:r>
            <a:endParaRPr lang="en-US" altLang="ko-KR" sz="1600" b="1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600" b="1" dirty="0" smtClean="0">
                <a:latin typeface="+mn-ea"/>
                <a:ea typeface="+mn-ea"/>
              </a:rPr>
              <a:t> </a:t>
            </a:r>
            <a:r>
              <a:rPr lang="ko-KR" altLang="en-US" sz="1600" b="1" dirty="0" smtClean="0">
                <a:latin typeface="+mn-ea"/>
                <a:ea typeface="+mn-ea"/>
              </a:rPr>
              <a:t>업종별 원양산업 진출 사례 분석</a:t>
            </a:r>
            <a:endParaRPr lang="en-US" altLang="ko-KR" sz="1600" dirty="0" smtClean="0">
              <a:latin typeface="+mn-ea"/>
              <a:ea typeface="+mn-e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74764" y="4931375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ko-KR" altLang="en-US" b="1" dirty="0" smtClean="0">
                <a:solidFill>
                  <a:schemeClr val="tx1"/>
                </a:solidFill>
              </a:rPr>
              <a:t> 원양산업 진출을 위한 </a:t>
            </a:r>
            <a:r>
              <a:rPr lang="ko-KR" altLang="en-US" b="1" dirty="0" err="1" smtClean="0">
                <a:solidFill>
                  <a:schemeClr val="tx1"/>
                </a:solidFill>
              </a:rPr>
              <a:t>권역별</a:t>
            </a:r>
            <a:r>
              <a:rPr lang="ko-KR" altLang="en-US" b="1" dirty="0" smtClean="0">
                <a:solidFill>
                  <a:schemeClr val="tx1"/>
                </a:solidFill>
              </a:rPr>
              <a:t> 진출방안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606812" y="5309418"/>
            <a:ext cx="8429684" cy="4140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600" b="1" dirty="0" smtClean="0">
                <a:latin typeface="+mn-ea"/>
                <a:ea typeface="+mn-ea"/>
              </a:rPr>
              <a:t> </a:t>
            </a:r>
            <a:r>
              <a:rPr lang="ko-KR" altLang="en-US" sz="1600" b="1" dirty="0" smtClean="0">
                <a:latin typeface="+mn-ea"/>
                <a:ea typeface="+mn-ea"/>
              </a:rPr>
              <a:t>남태평양</a:t>
            </a:r>
            <a:r>
              <a:rPr lang="en-US" altLang="ko-KR" sz="1600" b="1" dirty="0" smtClean="0">
                <a:latin typeface="+mn-ea"/>
                <a:ea typeface="+mn-ea"/>
              </a:rPr>
              <a:t>, </a:t>
            </a:r>
            <a:r>
              <a:rPr lang="ko-KR" altLang="en-US" sz="1600" b="1" dirty="0" smtClean="0">
                <a:latin typeface="+mn-ea"/>
                <a:ea typeface="+mn-ea"/>
              </a:rPr>
              <a:t>아프리카</a:t>
            </a:r>
            <a:r>
              <a:rPr lang="en-US" altLang="ko-KR" sz="1600" b="1" dirty="0" smtClean="0">
                <a:latin typeface="+mn-ea"/>
                <a:ea typeface="+mn-ea"/>
              </a:rPr>
              <a:t>, </a:t>
            </a:r>
            <a:r>
              <a:rPr lang="ko-KR" altLang="en-US" sz="1600" b="1" dirty="0" smtClean="0">
                <a:latin typeface="+mn-ea"/>
                <a:ea typeface="+mn-ea"/>
              </a:rPr>
              <a:t>남미</a:t>
            </a:r>
            <a:r>
              <a:rPr lang="en-US" altLang="ko-KR" sz="1600" b="1" dirty="0" smtClean="0">
                <a:latin typeface="+mn-ea"/>
                <a:ea typeface="+mn-ea"/>
              </a:rPr>
              <a:t>, </a:t>
            </a:r>
            <a:r>
              <a:rPr lang="ko-KR" altLang="en-US" sz="1600" b="1" dirty="0" smtClean="0">
                <a:latin typeface="+mn-ea"/>
                <a:ea typeface="+mn-ea"/>
              </a:rPr>
              <a:t>아시아 진출방안</a:t>
            </a:r>
            <a:endParaRPr lang="en-US" altLang="ko-KR" sz="1600" dirty="0" smtClean="0">
              <a:latin typeface="+mn-ea"/>
              <a:ea typeface="+mn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29103" y="5869062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ko-KR" altLang="en-US" b="1" dirty="0" smtClean="0">
                <a:solidFill>
                  <a:schemeClr val="tx1"/>
                </a:solidFill>
              </a:rPr>
              <a:t> 기대효과</a:t>
            </a:r>
            <a:endParaRPr lang="ko-KR" altLang="en-US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252536" y="3095249"/>
            <a:ext cx="7775848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white"/>
              </a:solidFill>
            </a:endParaRPr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>
          <a:xfrm>
            <a:off x="270222" y="2485796"/>
            <a:ext cx="7974185" cy="511156"/>
          </a:xfrm>
        </p:spPr>
        <p:txBody>
          <a:bodyPr/>
          <a:lstStyle/>
          <a:p>
            <a:r>
              <a:rPr lang="en-US" altLang="ko-KR" i="1" dirty="0" smtClean="0">
                <a:solidFill>
                  <a:srgbClr val="0000CC"/>
                </a:solidFill>
                <a:latin typeface="굴림"/>
                <a:ea typeface="굴림"/>
              </a:rPr>
              <a:t>Ⅱ</a:t>
            </a:r>
            <a:r>
              <a:rPr lang="en-US" altLang="ko-KR" i="1" dirty="0" smtClean="0">
                <a:solidFill>
                  <a:srgbClr val="0000CC"/>
                </a:solidFill>
              </a:rPr>
              <a:t>. </a:t>
            </a:r>
            <a:r>
              <a:rPr lang="ko-KR" altLang="en-US" i="1" dirty="0" smtClean="0">
                <a:solidFill>
                  <a:srgbClr val="0000CC"/>
                </a:solidFill>
              </a:rPr>
              <a:t>기본 방향</a:t>
            </a:r>
            <a:endParaRPr lang="ko-KR" altLang="en-US" sz="1600" i="1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7878964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285729"/>
            <a:ext cx="5148064" cy="511156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가</a:t>
            </a:r>
            <a:r>
              <a:rPr lang="en-US" altLang="ko-KR" dirty="0" smtClean="0"/>
              <a:t>. </a:t>
            </a:r>
            <a:r>
              <a:rPr lang="ko-KR" altLang="en-US" dirty="0" err="1" smtClean="0"/>
              <a:t>권역별</a:t>
            </a:r>
            <a:r>
              <a:rPr lang="ko-KR" altLang="en-US" dirty="0" smtClean="0"/>
              <a:t> 진출방안의 필요성</a:t>
            </a:r>
            <a:endParaRPr lang="ko-KR" altLang="en-US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0" name="아래쪽 화살표 39"/>
          <p:cNvSpPr/>
          <p:nvPr/>
        </p:nvSpPr>
        <p:spPr>
          <a:xfrm>
            <a:off x="2594719" y="3388990"/>
            <a:ext cx="3705473" cy="1080442"/>
          </a:xfrm>
          <a:prstGeom prst="downArrow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3059113" y="1628775"/>
            <a:ext cx="2808287" cy="172821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ko-KR" altLang="en-US" sz="1400" b="1" dirty="0" smtClean="0">
                <a:solidFill>
                  <a:schemeClr val="tx1"/>
                </a:solidFill>
              </a:rPr>
              <a:t>국가별 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FTA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추진 가속화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 marL="171450" indent="-171450">
              <a:buFontTx/>
              <a:buChar char="-"/>
              <a:defRPr/>
            </a:pP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비준</a:t>
            </a:r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칠레</a:t>
            </a:r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싱가포르</a:t>
            </a:r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, EFTA, ASEAN 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등</a:t>
            </a:r>
            <a:endParaRPr lang="en-US" altLang="ko-KR" sz="1100" dirty="0" smtClean="0">
              <a:solidFill>
                <a:schemeClr val="tx1"/>
              </a:solidFill>
              <a:latin typeface="+mn-ea"/>
            </a:endParaRPr>
          </a:p>
          <a:p>
            <a:pPr marL="171450" indent="-171450">
              <a:buFontTx/>
              <a:buChar char="-"/>
              <a:defRPr/>
            </a:pP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체</a:t>
            </a:r>
            <a:r>
              <a:rPr lang="ko-KR" altLang="en-US" sz="1100" dirty="0">
                <a:solidFill>
                  <a:schemeClr val="tx1"/>
                </a:solidFill>
                <a:latin typeface="+mn-ea"/>
              </a:rPr>
              <a:t>결</a:t>
            </a:r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미국</a:t>
            </a:r>
            <a:endParaRPr lang="en-US" altLang="ko-KR" sz="1100" dirty="0" smtClean="0">
              <a:solidFill>
                <a:schemeClr val="tx1"/>
              </a:solidFill>
              <a:latin typeface="+mn-ea"/>
            </a:endParaRPr>
          </a:p>
          <a:p>
            <a:pPr marL="171450" indent="-171450">
              <a:buFontTx/>
              <a:buChar char="-"/>
              <a:defRPr/>
            </a:pP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준</a:t>
            </a:r>
            <a:r>
              <a:rPr lang="ko-KR" altLang="en-US" sz="1100" dirty="0">
                <a:solidFill>
                  <a:schemeClr val="tx1"/>
                </a:solidFill>
                <a:latin typeface="+mn-ea"/>
              </a:rPr>
              <a:t>비</a:t>
            </a:r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중국 등</a:t>
            </a:r>
            <a:endParaRPr lang="en-US" altLang="ko-KR" sz="1100" dirty="0" smtClean="0">
              <a:solidFill>
                <a:schemeClr val="tx1"/>
              </a:solidFill>
              <a:latin typeface="+mn-ea"/>
            </a:endParaRPr>
          </a:p>
          <a:p>
            <a:pPr>
              <a:defRPr/>
            </a:pPr>
            <a:endParaRPr lang="en-US" altLang="ko-KR" sz="1400" b="1" dirty="0" smtClean="0">
              <a:solidFill>
                <a:schemeClr val="tx1"/>
              </a:solidFill>
            </a:endParaRPr>
          </a:p>
          <a:p>
            <a:pPr>
              <a:defRPr/>
            </a:pPr>
            <a:r>
              <a:rPr lang="en-US" altLang="ko-KR" sz="1400" b="1" dirty="0" smtClean="0">
                <a:solidFill>
                  <a:schemeClr val="tx1"/>
                </a:solidFill>
              </a:rPr>
              <a:t>WTO/DDA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의 지속 및 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TPP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대응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 algn="ctr">
              <a:defRPr/>
            </a:pP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6084888" y="1628775"/>
            <a:ext cx="2663825" cy="1728217"/>
          </a:xfrm>
          <a:prstGeom prst="rect">
            <a:avLst/>
          </a:prstGeom>
          <a:solidFill>
            <a:schemeClr val="accent4">
              <a:lumMod val="20000"/>
              <a:lumOff val="80000"/>
              <a:alpha val="4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altLang="ko-KR" sz="1400" b="1" dirty="0" smtClean="0">
                <a:solidFill>
                  <a:schemeClr val="tx1"/>
                </a:solidFill>
              </a:rPr>
              <a:t>IUU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규범 강화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>
              <a:defRPr/>
            </a:pPr>
            <a:endParaRPr lang="en-US" altLang="ko-KR" sz="1000" b="1" dirty="0" smtClean="0">
              <a:solidFill>
                <a:schemeClr val="tx1"/>
              </a:solidFill>
            </a:endParaRPr>
          </a:p>
          <a:p>
            <a:pPr>
              <a:defRPr/>
            </a:pPr>
            <a:r>
              <a:rPr lang="ko-KR" altLang="en-US" sz="1400" b="1" dirty="0" smtClean="0">
                <a:solidFill>
                  <a:schemeClr val="tx1"/>
                </a:solidFill>
              </a:rPr>
              <a:t>연안어업인 자원자국화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>
              <a:defRPr/>
            </a:pPr>
            <a:endParaRPr lang="en-US" altLang="ko-KR" sz="1000" b="1" dirty="0" smtClean="0">
              <a:solidFill>
                <a:schemeClr val="tx1"/>
              </a:solidFill>
            </a:endParaRPr>
          </a:p>
          <a:p>
            <a:pPr>
              <a:defRPr/>
            </a:pPr>
            <a:r>
              <a:rPr lang="ko-KR" altLang="en-US" sz="1400" b="1" dirty="0" smtClean="0">
                <a:solidFill>
                  <a:schemeClr val="tx1"/>
                </a:solidFill>
              </a:rPr>
              <a:t>국내 </a:t>
            </a:r>
            <a:r>
              <a:rPr lang="ko-KR" altLang="en-US" sz="1400" b="1" dirty="0" err="1" smtClean="0">
                <a:solidFill>
                  <a:schemeClr val="tx1"/>
                </a:solidFill>
              </a:rPr>
              <a:t>어선원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 공급 어려움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>
              <a:defRPr/>
            </a:pPr>
            <a:endParaRPr lang="en-US" altLang="ko-KR" sz="1000" b="1" dirty="0" smtClean="0">
              <a:solidFill>
                <a:schemeClr val="tx1"/>
              </a:solidFill>
            </a:endParaRPr>
          </a:p>
          <a:p>
            <a:pPr>
              <a:defRPr/>
            </a:pPr>
            <a:r>
              <a:rPr lang="ko-KR" altLang="en-US" sz="1400" b="1" dirty="0" smtClean="0">
                <a:solidFill>
                  <a:schemeClr val="tx1"/>
                </a:solidFill>
              </a:rPr>
              <a:t>선</a:t>
            </a:r>
            <a:r>
              <a:rPr lang="ko-KR" altLang="en-US" sz="1400" b="1" dirty="0">
                <a:solidFill>
                  <a:schemeClr val="tx1"/>
                </a:solidFill>
              </a:rPr>
              <a:t>박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노후화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열악한 경영상태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>
              <a:defRPr/>
            </a:pP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168871" y="1628774"/>
            <a:ext cx="2736850" cy="1728217"/>
          </a:xfrm>
          <a:prstGeom prst="rect">
            <a:avLst/>
          </a:prstGeom>
          <a:solidFill>
            <a:schemeClr val="accent2">
              <a:lumMod val="20000"/>
              <a:lumOff val="80000"/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ko-KR" altLang="en-US" sz="1400" b="1" dirty="0" smtClean="0">
                <a:solidFill>
                  <a:schemeClr val="tx1"/>
                </a:solidFill>
              </a:rPr>
              <a:t>식량 자원확보 경쟁 심화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>
              <a:defRPr/>
            </a:pPr>
            <a:endParaRPr lang="en-US" altLang="ko-KR" sz="1400" b="1" dirty="0" smtClean="0">
              <a:solidFill>
                <a:schemeClr val="tx1"/>
              </a:solidFill>
            </a:endParaRPr>
          </a:p>
          <a:p>
            <a:pPr marL="171450" indent="-171450">
              <a:buFontTx/>
              <a:buChar char="-"/>
              <a:defRPr/>
            </a:pPr>
            <a:r>
              <a:rPr lang="ko-KR" altLang="en-US" sz="1100" dirty="0" smtClean="0">
                <a:solidFill>
                  <a:schemeClr val="tx1"/>
                </a:solidFill>
              </a:rPr>
              <a:t>세계식량 부족 권고 </a:t>
            </a:r>
            <a:r>
              <a:rPr lang="en-US" altLang="ko-KR" sz="1100" dirty="0" smtClean="0">
                <a:solidFill>
                  <a:schemeClr val="tx1"/>
                </a:solidFill>
              </a:rPr>
              <a:t>(</a:t>
            </a:r>
            <a:r>
              <a:rPr lang="ko-KR" altLang="en-US" sz="1100" dirty="0" smtClean="0">
                <a:solidFill>
                  <a:schemeClr val="tx1"/>
                </a:solidFill>
              </a:rPr>
              <a:t>인디펜던트</a:t>
            </a:r>
            <a:r>
              <a:rPr lang="en-US" altLang="ko-KR" sz="1100" dirty="0" smtClean="0">
                <a:solidFill>
                  <a:schemeClr val="tx1"/>
                </a:solidFill>
              </a:rPr>
              <a:t>, 07)</a:t>
            </a:r>
          </a:p>
          <a:p>
            <a:pPr marL="171450" indent="-171450">
              <a:buFontTx/>
              <a:buChar char="-"/>
              <a:defRPr/>
            </a:pPr>
            <a:r>
              <a:rPr lang="ko-KR" altLang="en-US" sz="1100" dirty="0" smtClean="0">
                <a:solidFill>
                  <a:schemeClr val="tx1"/>
                </a:solidFill>
              </a:rPr>
              <a:t>세계식</a:t>
            </a:r>
            <a:r>
              <a:rPr lang="ko-KR" altLang="en-US" sz="1100" dirty="0">
                <a:solidFill>
                  <a:schemeClr val="tx1"/>
                </a:solidFill>
              </a:rPr>
              <a:t>량 </a:t>
            </a:r>
            <a:r>
              <a:rPr lang="ko-KR" altLang="en-US" sz="1100" dirty="0" smtClean="0">
                <a:solidFill>
                  <a:schemeClr val="tx1"/>
                </a:solidFill>
              </a:rPr>
              <a:t>추이의 감소 </a:t>
            </a:r>
            <a:r>
              <a:rPr lang="en-US" altLang="ko-KR" sz="1100" dirty="0" smtClean="0">
                <a:solidFill>
                  <a:schemeClr val="tx1"/>
                </a:solidFill>
              </a:rPr>
              <a:t>(FAO)</a:t>
            </a:r>
          </a:p>
          <a:p>
            <a:pPr marL="171450" indent="-171450">
              <a:buFontTx/>
              <a:buChar char="-"/>
              <a:defRPr/>
            </a:pPr>
            <a:r>
              <a:rPr lang="ko-KR" altLang="en-US" sz="1100" dirty="0" smtClean="0">
                <a:solidFill>
                  <a:schemeClr val="tx1"/>
                </a:solidFill>
              </a:rPr>
              <a:t>수산</a:t>
            </a:r>
            <a:r>
              <a:rPr lang="ko-KR" altLang="en-US" sz="1100" dirty="0">
                <a:solidFill>
                  <a:schemeClr val="tx1"/>
                </a:solidFill>
              </a:rPr>
              <a:t>물 </a:t>
            </a:r>
            <a:r>
              <a:rPr lang="ko-KR" altLang="en-US" sz="1100" dirty="0" smtClean="0">
                <a:solidFill>
                  <a:schemeClr val="tx1"/>
                </a:solidFill>
              </a:rPr>
              <a:t>수요 증가</a:t>
            </a:r>
            <a:r>
              <a:rPr lang="en-US" altLang="ko-KR" sz="1100" dirty="0" smtClean="0">
                <a:solidFill>
                  <a:schemeClr val="tx1"/>
                </a:solidFill>
              </a:rPr>
              <a:t>: </a:t>
            </a:r>
            <a:r>
              <a:rPr lang="ko-KR" altLang="en-US" sz="1100" dirty="0" smtClean="0">
                <a:solidFill>
                  <a:schemeClr val="tx1"/>
                </a:solidFill>
              </a:rPr>
              <a:t>개도국 성장</a:t>
            </a:r>
            <a:endParaRPr lang="en-US" altLang="ko-KR" sz="1100" dirty="0" smtClean="0">
              <a:solidFill>
                <a:schemeClr val="tx1"/>
              </a:solidFill>
            </a:endParaRPr>
          </a:p>
          <a:p>
            <a:pPr marL="171450" indent="-171450">
              <a:buFontTx/>
              <a:buChar char="-"/>
              <a:defRPr/>
            </a:pPr>
            <a:r>
              <a:rPr lang="ko-KR" altLang="en-US" sz="1100" dirty="0" smtClean="0">
                <a:solidFill>
                  <a:schemeClr val="tx1"/>
                </a:solidFill>
              </a:rPr>
              <a:t>중</a:t>
            </a:r>
            <a:r>
              <a:rPr lang="ko-KR" altLang="en-US" sz="1100" dirty="0">
                <a:solidFill>
                  <a:schemeClr val="tx1"/>
                </a:solidFill>
              </a:rPr>
              <a:t>국 </a:t>
            </a:r>
            <a:r>
              <a:rPr lang="ko-KR" altLang="en-US" sz="1100" dirty="0" smtClean="0">
                <a:solidFill>
                  <a:schemeClr val="tx1"/>
                </a:solidFill>
              </a:rPr>
              <a:t>수산물 수요 상승</a:t>
            </a:r>
            <a:endParaRPr lang="en-US" altLang="ko-KR" sz="1100" dirty="0" smtClean="0">
              <a:solidFill>
                <a:schemeClr val="tx1"/>
              </a:solidFill>
            </a:endParaRPr>
          </a:p>
          <a:p>
            <a:pPr algn="ctr">
              <a:defRPr/>
            </a:pPr>
            <a:endParaRPr lang="en-US" altLang="ko-KR" dirty="0">
              <a:solidFill>
                <a:schemeClr val="tx1"/>
              </a:solidFill>
            </a:endParaRPr>
          </a:p>
        </p:txBody>
      </p:sp>
      <p:sp>
        <p:nvSpPr>
          <p:cNvPr id="72" name="AutoShape 24"/>
          <p:cNvSpPr>
            <a:spLocks noChangeArrowheads="1"/>
          </p:cNvSpPr>
          <p:nvPr/>
        </p:nvSpPr>
        <p:spPr bwMode="gray">
          <a:xfrm>
            <a:off x="1404342" y="4509120"/>
            <a:ext cx="6192838" cy="1656184"/>
          </a:xfrm>
          <a:prstGeom prst="roundRect">
            <a:avLst>
              <a:gd name="adj" fmla="val 50000"/>
            </a:avLst>
          </a:prstGeom>
          <a:solidFill>
            <a:schemeClr val="accent5">
              <a:lumMod val="20000"/>
              <a:lumOff val="80000"/>
            </a:schemeClr>
          </a:solidFill>
          <a:ln w="285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0" latinLnBrk="0" hangingPunct="0">
              <a:lnSpc>
                <a:spcPct val="150000"/>
              </a:lnSpc>
              <a:defRPr/>
            </a:pPr>
            <a:r>
              <a:rPr kumimoji="0" lang="ko-KR" altLang="en-US" sz="1600" b="1" spc="-150" dirty="0">
                <a:latin typeface="+mn-ea"/>
                <a:ea typeface="+mn-ea"/>
              </a:rPr>
              <a:t>수산분야의 </a:t>
            </a:r>
            <a:r>
              <a:rPr kumimoji="0" lang="ko-KR" altLang="en-US" sz="1600" b="1" spc="-150" dirty="0" smtClean="0">
                <a:latin typeface="+mn-ea"/>
                <a:ea typeface="+mn-ea"/>
              </a:rPr>
              <a:t>세계화에 </a:t>
            </a:r>
            <a:r>
              <a:rPr kumimoji="0" lang="ko-KR" altLang="en-US" sz="1600" b="1" spc="-150" dirty="0">
                <a:latin typeface="+mn-ea"/>
                <a:ea typeface="+mn-ea"/>
              </a:rPr>
              <a:t>대응</a:t>
            </a:r>
            <a:endParaRPr kumimoji="0" lang="en-US" altLang="ko-KR" sz="1600" b="1" spc="-150" dirty="0">
              <a:latin typeface="+mn-ea"/>
              <a:ea typeface="+mn-ea"/>
            </a:endParaRPr>
          </a:p>
          <a:p>
            <a:pPr algn="ctr" eaLnBrk="0" latinLnBrk="0" hangingPunct="0">
              <a:lnSpc>
                <a:spcPct val="150000"/>
              </a:lnSpc>
              <a:defRPr/>
            </a:pPr>
            <a:r>
              <a:rPr kumimoji="0" lang="ko-KR" altLang="en-US" sz="1600" b="1" spc="-150" dirty="0">
                <a:latin typeface="+mn-ea"/>
                <a:ea typeface="+mn-ea"/>
              </a:rPr>
              <a:t>국제 무한경쟁에서의 생존</a:t>
            </a:r>
            <a:endParaRPr kumimoji="0" lang="en-US" altLang="ko-KR" sz="1600" b="1" spc="-150" dirty="0">
              <a:latin typeface="+mn-ea"/>
              <a:ea typeface="+mn-ea"/>
            </a:endParaRPr>
          </a:p>
          <a:p>
            <a:pPr algn="ctr" eaLnBrk="0" latinLnBrk="0" hangingPunct="0">
              <a:lnSpc>
                <a:spcPct val="150000"/>
              </a:lnSpc>
              <a:defRPr/>
            </a:pPr>
            <a:r>
              <a:rPr kumimoji="0" lang="ko-KR" altLang="en-US" sz="1600" b="1" spc="-150" dirty="0" err="1" smtClean="0">
                <a:latin typeface="+mn-ea"/>
                <a:ea typeface="+mn-ea"/>
              </a:rPr>
              <a:t>권역별</a:t>
            </a:r>
            <a:r>
              <a:rPr kumimoji="0" lang="ko-KR" altLang="en-US" sz="1600" b="1" spc="-150" dirty="0" smtClean="0">
                <a:latin typeface="+mn-ea"/>
                <a:ea typeface="+mn-ea"/>
              </a:rPr>
              <a:t> 해외 </a:t>
            </a:r>
            <a:r>
              <a:rPr kumimoji="0" lang="ko-KR" altLang="en-US" sz="1600" b="1" spc="-150" dirty="0">
                <a:latin typeface="+mn-ea"/>
                <a:ea typeface="+mn-ea"/>
              </a:rPr>
              <a:t>진출에 따른 </a:t>
            </a:r>
            <a:r>
              <a:rPr kumimoji="0" lang="ko-KR" altLang="en-US" sz="1600" b="1" spc="-150" dirty="0" smtClean="0">
                <a:latin typeface="+mn-ea"/>
                <a:ea typeface="+mn-ea"/>
              </a:rPr>
              <a:t>글로벌 링크 완성</a:t>
            </a:r>
            <a:endParaRPr kumimoji="0" lang="en-US" altLang="ko-KR" sz="1600" b="1" spc="-150" dirty="0" smtClean="0">
              <a:latin typeface="+mn-ea"/>
              <a:ea typeface="+mn-ea"/>
            </a:endParaRPr>
          </a:p>
          <a:p>
            <a:pPr algn="ctr" eaLnBrk="0" latinLnBrk="0" hangingPunct="0">
              <a:lnSpc>
                <a:spcPct val="150000"/>
              </a:lnSpc>
              <a:defRPr/>
            </a:pPr>
            <a:r>
              <a:rPr kumimoji="0" lang="ko-KR" altLang="en-US" sz="1600" b="1" spc="-150" dirty="0" smtClean="0">
                <a:latin typeface="+mn-ea"/>
                <a:ea typeface="+mn-ea"/>
              </a:rPr>
              <a:t>중소 기업과의 동반 성장</a:t>
            </a:r>
            <a:endParaRPr kumimoji="0" lang="ko-KR" altLang="ko-KR" sz="1600" b="1" spc="-150" dirty="0">
              <a:latin typeface="+mn-ea"/>
              <a:ea typeface="+mn-ea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68871" y="1196752"/>
            <a:ext cx="2736849" cy="36004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맑은 고딕" pitchFamily="50" charset="-127"/>
              </a:rPr>
              <a:t>식량 안보의 대비</a:t>
            </a:r>
          </a:p>
        </p:txBody>
      </p:sp>
      <p:sp>
        <p:nvSpPr>
          <p:cNvPr id="27" name="직사각형 26"/>
          <p:cNvSpPr/>
          <p:nvPr/>
        </p:nvSpPr>
        <p:spPr>
          <a:xfrm>
            <a:off x="3059113" y="1196752"/>
            <a:ext cx="2808287" cy="36004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맑은 고딕" pitchFamily="50" charset="-127"/>
              </a:rPr>
              <a:t>투자시장의 개방</a:t>
            </a:r>
          </a:p>
        </p:txBody>
      </p:sp>
      <p:sp>
        <p:nvSpPr>
          <p:cNvPr id="28" name="직사각형 27"/>
          <p:cNvSpPr/>
          <p:nvPr/>
        </p:nvSpPr>
        <p:spPr>
          <a:xfrm>
            <a:off x="6084888" y="1196752"/>
            <a:ext cx="2663825" cy="36004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맑은 고딕" pitchFamily="50" charset="-127"/>
              </a:rPr>
              <a:t>원양어업의 총체적 위기</a:t>
            </a:r>
            <a:endParaRPr lang="ko-KR" altLang="en-US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/>
              <a:ea typeface="맑은 고딕" pitchFamily="50" charset="-127"/>
            </a:endParaRPr>
          </a:p>
        </p:txBody>
      </p:sp>
      <p:pic>
        <p:nvPicPr>
          <p:cNvPr id="29" name="Picture 34" descr="na_g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4289" y="1308100"/>
            <a:ext cx="141287" cy="16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34" descr="na_g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2523" y="1308100"/>
            <a:ext cx="141287" cy="16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34" descr="na_g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3068" y="1322796"/>
            <a:ext cx="141287" cy="16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285729"/>
            <a:ext cx="5148064" cy="511156"/>
          </a:xfrm>
        </p:spPr>
        <p:txBody>
          <a:bodyPr>
            <a:normAutofit/>
          </a:bodyPr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나</a:t>
            </a:r>
            <a:r>
              <a:rPr lang="en-US" altLang="ko-KR" dirty="0" smtClean="0">
                <a:solidFill>
                  <a:schemeClr val="tx1"/>
                </a:solidFill>
              </a:rPr>
              <a:t>. </a:t>
            </a:r>
            <a:r>
              <a:rPr lang="ko-KR" altLang="en-US" dirty="0" smtClean="0">
                <a:solidFill>
                  <a:schemeClr val="tx1"/>
                </a:solidFill>
              </a:rPr>
              <a:t>기본방향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0" name="TextBox 39"/>
          <p:cNvSpPr txBox="1"/>
          <p:nvPr/>
        </p:nvSpPr>
        <p:spPr>
          <a:xfrm>
            <a:off x="251520" y="2627620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ko-KR" altLang="en-US" b="1" dirty="0" smtClean="0">
                <a:solidFill>
                  <a:schemeClr val="tx1"/>
                </a:solidFill>
              </a:rPr>
              <a:t> 전체 원양산업이 동반 성장할 수 있도록 유도함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30254" y="1268760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ko-KR" altLang="en-US" b="1" dirty="0" smtClean="0">
                <a:solidFill>
                  <a:schemeClr val="tx1"/>
                </a:solidFill>
              </a:rPr>
              <a:t> 원양어업의 역량 강화를 우선적으로 도모함 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467544" y="1628800"/>
            <a:ext cx="84296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600" b="1" dirty="0" smtClean="0">
                <a:latin typeface="+mn-ea"/>
                <a:ea typeface="+mn-ea"/>
              </a:rPr>
              <a:t> </a:t>
            </a:r>
            <a:r>
              <a:rPr lang="ko-KR" altLang="en-US" sz="1600" b="1" dirty="0" smtClean="0">
                <a:latin typeface="+mn-ea"/>
                <a:ea typeface="+mn-ea"/>
              </a:rPr>
              <a:t>기존 원양어업의 존립이 어렵다면 우리나라 원양산업의 해외 진출은 거의 불가능</a:t>
            </a:r>
            <a:endParaRPr lang="en-US" altLang="ko-KR" sz="1600" b="1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 smtClean="0">
                <a:latin typeface="+mn-ea"/>
                <a:ea typeface="+mn-ea"/>
              </a:rPr>
              <a:t>  (</a:t>
            </a:r>
            <a:r>
              <a:rPr lang="ko-KR" altLang="en-US" sz="1600" b="1" dirty="0" smtClean="0">
                <a:latin typeface="+mn-ea"/>
                <a:ea typeface="+mn-ea"/>
              </a:rPr>
              <a:t>지속적인 선원 유입</a:t>
            </a:r>
            <a:r>
              <a:rPr lang="en-US" altLang="ko-KR" sz="1600" b="1" dirty="0" smtClean="0">
                <a:latin typeface="+mn-ea"/>
                <a:ea typeface="+mn-ea"/>
              </a:rPr>
              <a:t>, </a:t>
            </a:r>
            <a:r>
              <a:rPr lang="ko-KR" altLang="en-US" sz="1600" b="1" dirty="0" smtClean="0">
                <a:latin typeface="+mn-ea"/>
                <a:ea typeface="+mn-ea"/>
              </a:rPr>
              <a:t>지속적인 </a:t>
            </a:r>
            <a:r>
              <a:rPr lang="ko-KR" altLang="en-US" sz="1600" b="1" dirty="0" err="1" smtClean="0">
                <a:latin typeface="+mn-ea"/>
                <a:ea typeface="+mn-ea"/>
              </a:rPr>
              <a:t>입어권</a:t>
            </a:r>
            <a:r>
              <a:rPr lang="ko-KR" altLang="en-US" sz="1600" b="1" dirty="0" smtClean="0">
                <a:latin typeface="+mn-ea"/>
                <a:ea typeface="+mn-ea"/>
              </a:rPr>
              <a:t> 확보 등</a:t>
            </a:r>
            <a:r>
              <a:rPr lang="en-US" altLang="ko-KR" sz="1600" b="1" dirty="0" smtClean="0">
                <a:latin typeface="+mn-ea"/>
                <a:ea typeface="+mn-ea"/>
              </a:rPr>
              <a:t>)</a:t>
            </a:r>
          </a:p>
        </p:txBody>
      </p:sp>
      <p:sp>
        <p:nvSpPr>
          <p:cNvPr id="60" name="직사각형 59"/>
          <p:cNvSpPr/>
          <p:nvPr/>
        </p:nvSpPr>
        <p:spPr>
          <a:xfrm>
            <a:off x="467544" y="2996952"/>
            <a:ext cx="8429684" cy="4140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600" b="1" dirty="0" smtClean="0">
                <a:latin typeface="+mn-ea"/>
                <a:ea typeface="+mn-ea"/>
              </a:rPr>
              <a:t> </a:t>
            </a:r>
            <a:r>
              <a:rPr lang="ko-KR" altLang="en-US" sz="1600" b="1" dirty="0" smtClean="0">
                <a:latin typeface="+mn-ea"/>
                <a:ea typeface="+mn-ea"/>
              </a:rPr>
              <a:t>우선적인 원양어업 경쟁력 강화에 기반을 두고 상생전략을 마련함 </a:t>
            </a:r>
            <a:endParaRPr lang="en-US" altLang="ko-KR" sz="1600" b="1" dirty="0" smtClean="0">
              <a:latin typeface="+mn-ea"/>
              <a:ea typeface="+mn-ea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51520" y="4940608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ko-KR" altLang="en-US" b="1" dirty="0" smtClean="0">
                <a:solidFill>
                  <a:schemeClr val="tx1"/>
                </a:solidFill>
              </a:rPr>
              <a:t> 경쟁력 있는 원양기업의 진출을 유도하고  그 기반 위에 글로벌 링크 완성 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467544" y="5309940"/>
            <a:ext cx="84296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600" b="1" dirty="0" smtClean="0">
                <a:latin typeface="+mn-ea"/>
                <a:ea typeface="+mn-ea"/>
              </a:rPr>
              <a:t> </a:t>
            </a:r>
            <a:r>
              <a:rPr lang="ko-KR" altLang="en-US" sz="1600" b="1" dirty="0" smtClean="0">
                <a:latin typeface="+mn-ea"/>
                <a:ea typeface="+mn-ea"/>
              </a:rPr>
              <a:t>해외 선진국의 수산부문은 극심한 </a:t>
            </a:r>
            <a:r>
              <a:rPr lang="en-US" altLang="ko-KR" sz="1600" b="1" dirty="0" smtClean="0">
                <a:latin typeface="+mn-ea"/>
                <a:ea typeface="+mn-ea"/>
              </a:rPr>
              <a:t>M&amp;A</a:t>
            </a:r>
            <a:r>
              <a:rPr lang="ko-KR" altLang="en-US" sz="1600" b="1" dirty="0" smtClean="0">
                <a:latin typeface="+mn-ea"/>
                <a:ea typeface="+mn-ea"/>
              </a:rPr>
              <a:t>가 이뤄지고 있음</a:t>
            </a:r>
            <a:endParaRPr lang="en-US" altLang="ko-KR" sz="1600" b="1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600" b="1" dirty="0" smtClean="0">
                <a:latin typeface="+mn-ea"/>
                <a:ea typeface="+mn-ea"/>
              </a:rPr>
              <a:t> Ground field</a:t>
            </a:r>
            <a:r>
              <a:rPr lang="ko-KR" altLang="en-US" sz="1600" b="1" dirty="0" smtClean="0">
                <a:latin typeface="+mn-ea"/>
                <a:ea typeface="+mn-ea"/>
              </a:rPr>
              <a:t>형</a:t>
            </a:r>
            <a:r>
              <a:rPr lang="en-US" altLang="ko-KR" sz="1600" b="1" dirty="0" smtClean="0">
                <a:latin typeface="+mn-ea"/>
                <a:ea typeface="+mn-ea"/>
              </a:rPr>
              <a:t> </a:t>
            </a:r>
            <a:r>
              <a:rPr lang="ko-KR" altLang="en-US" sz="1600" b="1" dirty="0" smtClean="0">
                <a:latin typeface="+mn-ea"/>
                <a:ea typeface="+mn-ea"/>
              </a:rPr>
              <a:t> 진출로는 한계가 있어 </a:t>
            </a:r>
            <a:r>
              <a:rPr lang="en-US" altLang="ko-KR" sz="1600" b="1" dirty="0" smtClean="0">
                <a:latin typeface="+mn-ea"/>
                <a:ea typeface="+mn-ea"/>
              </a:rPr>
              <a:t>M&amp;A</a:t>
            </a:r>
            <a:r>
              <a:rPr lang="ko-KR" altLang="en-US" sz="1600" b="1" dirty="0" smtClean="0">
                <a:latin typeface="+mn-ea"/>
                <a:ea typeface="+mn-ea"/>
              </a:rPr>
              <a:t>를 통한 안정적인 진출이 우선되도록 함 </a:t>
            </a:r>
            <a:endParaRPr lang="en-US" altLang="ko-KR" sz="1600" b="1" dirty="0" smtClean="0">
              <a:latin typeface="+mn-ea"/>
              <a:ea typeface="+mn-ea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251520" y="3573016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ko-KR" altLang="en-US" b="1" dirty="0" smtClean="0">
                <a:solidFill>
                  <a:schemeClr val="tx1"/>
                </a:solidFill>
              </a:rPr>
              <a:t> </a:t>
            </a:r>
            <a:r>
              <a:rPr lang="ko-KR" altLang="en-US" b="1" dirty="0" err="1" smtClean="0">
                <a:solidFill>
                  <a:schemeClr val="tx1"/>
                </a:solidFill>
              </a:rPr>
              <a:t>권역별</a:t>
            </a:r>
            <a:r>
              <a:rPr lang="ko-KR" altLang="en-US" b="1" dirty="0" smtClean="0">
                <a:solidFill>
                  <a:schemeClr val="tx1"/>
                </a:solidFill>
              </a:rPr>
              <a:t> 특징을</a:t>
            </a:r>
            <a:r>
              <a:rPr lang="en-US" altLang="ko-KR" b="1" dirty="0" smtClean="0">
                <a:solidFill>
                  <a:schemeClr val="tx1"/>
                </a:solidFill>
              </a:rPr>
              <a:t> </a:t>
            </a:r>
            <a:r>
              <a:rPr lang="ko-KR" altLang="en-US" b="1" dirty="0" smtClean="0">
                <a:solidFill>
                  <a:schemeClr val="tx1"/>
                </a:solidFill>
              </a:rPr>
              <a:t>고려한 진출 전략 마련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467544" y="3942348"/>
            <a:ext cx="84296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600" b="1" dirty="0" smtClean="0">
                <a:latin typeface="+mn-ea"/>
                <a:ea typeface="+mn-ea"/>
              </a:rPr>
              <a:t> </a:t>
            </a:r>
            <a:r>
              <a:rPr lang="ko-KR" altLang="en-US" sz="1600" b="1" dirty="0" err="1" smtClean="0">
                <a:latin typeface="+mn-ea"/>
                <a:ea typeface="+mn-ea"/>
              </a:rPr>
              <a:t>권역별</a:t>
            </a:r>
            <a:r>
              <a:rPr lang="en-US" altLang="ko-KR" sz="1600" b="1" dirty="0" smtClean="0">
                <a:latin typeface="+mn-ea"/>
                <a:ea typeface="+mn-ea"/>
              </a:rPr>
              <a:t>, </a:t>
            </a:r>
            <a:r>
              <a:rPr lang="ko-KR" altLang="en-US" sz="1600" b="1" dirty="0" err="1" smtClean="0">
                <a:latin typeface="+mn-ea"/>
                <a:ea typeface="+mn-ea"/>
              </a:rPr>
              <a:t>해역별</a:t>
            </a:r>
            <a:r>
              <a:rPr lang="ko-KR" altLang="en-US" sz="1600" b="1" dirty="0" smtClean="0">
                <a:latin typeface="+mn-ea"/>
                <a:ea typeface="+mn-ea"/>
              </a:rPr>
              <a:t> 특징이 상이하므로 다양한 타입의 진출전략을 마련함</a:t>
            </a:r>
            <a:endParaRPr lang="en-US" altLang="ko-KR" sz="1600" b="1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600" b="1" dirty="0" smtClean="0">
                <a:latin typeface="+mn-ea"/>
                <a:ea typeface="+mn-ea"/>
              </a:rPr>
              <a:t> </a:t>
            </a:r>
            <a:r>
              <a:rPr lang="ko-KR" altLang="en-US" sz="1600" b="1" dirty="0" smtClean="0">
                <a:latin typeface="+mn-ea"/>
                <a:ea typeface="+mn-ea"/>
              </a:rPr>
              <a:t>생산지</a:t>
            </a:r>
            <a:r>
              <a:rPr lang="en-US" altLang="ko-KR" sz="1600" b="1" dirty="0" smtClean="0">
                <a:latin typeface="+mn-ea"/>
                <a:ea typeface="+mn-ea"/>
              </a:rPr>
              <a:t>(</a:t>
            </a:r>
            <a:r>
              <a:rPr lang="ko-KR" altLang="en-US" sz="1600" b="1" dirty="0" smtClean="0">
                <a:latin typeface="+mn-ea"/>
                <a:ea typeface="+mn-ea"/>
              </a:rPr>
              <a:t>원료수급</a:t>
            </a:r>
            <a:r>
              <a:rPr lang="en-US" altLang="ko-KR" sz="1600" b="1" dirty="0" smtClean="0">
                <a:latin typeface="+mn-ea"/>
                <a:ea typeface="+mn-ea"/>
              </a:rPr>
              <a:t>), </a:t>
            </a:r>
            <a:r>
              <a:rPr lang="ko-KR" altLang="en-US" sz="1600" b="1" dirty="0" smtClean="0">
                <a:latin typeface="+mn-ea"/>
                <a:ea typeface="+mn-ea"/>
              </a:rPr>
              <a:t>소비지</a:t>
            </a:r>
            <a:r>
              <a:rPr lang="en-US" altLang="ko-KR" sz="1600" b="1" dirty="0" smtClean="0">
                <a:latin typeface="+mn-ea"/>
                <a:ea typeface="+mn-ea"/>
              </a:rPr>
              <a:t>, </a:t>
            </a:r>
            <a:r>
              <a:rPr lang="ko-KR" altLang="en-US" sz="1600" b="1" dirty="0" smtClean="0">
                <a:latin typeface="+mn-ea"/>
                <a:ea typeface="+mn-ea"/>
              </a:rPr>
              <a:t>가공지의 특성을 고려함</a:t>
            </a:r>
            <a:endParaRPr lang="en-US" altLang="ko-KR" sz="1600" b="1" dirty="0" smtClean="0">
              <a:latin typeface="+mn-ea"/>
              <a:ea typeface="+mn-ea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285729"/>
            <a:ext cx="5148064" cy="511156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다</a:t>
            </a:r>
            <a:r>
              <a:rPr lang="en-US" altLang="ko-KR" dirty="0" smtClean="0"/>
              <a:t>. </a:t>
            </a:r>
            <a:r>
              <a:rPr lang="ko-KR" altLang="en-US" dirty="0" err="1" smtClean="0"/>
              <a:t>권역별</a:t>
            </a:r>
            <a:r>
              <a:rPr lang="ko-KR" altLang="en-US" dirty="0" smtClean="0"/>
              <a:t> 진출방안의 개념도</a:t>
            </a:r>
            <a:endParaRPr lang="ko-KR" altLang="en-US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394866" y="1584325"/>
            <a:ext cx="2520950" cy="18446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1" name="Rectangle 44"/>
          <p:cNvSpPr>
            <a:spLocks noChangeArrowheads="1"/>
          </p:cNvSpPr>
          <p:nvPr/>
        </p:nvSpPr>
        <p:spPr bwMode="auto">
          <a:xfrm>
            <a:off x="539552" y="1178645"/>
            <a:ext cx="2366963" cy="7381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7" dist="239623" dir="3479677">
              <a:schemeClr val="bg1"/>
            </a:prstShdw>
          </a:effectLst>
        </p:spPr>
        <p:txBody>
          <a:bodyPr wrap="none" lIns="54000" rIns="54000">
            <a:spAutoFit/>
          </a:bodyPr>
          <a:lstStyle/>
          <a:p>
            <a:pPr eaLnBrk="0" fontAlgn="ctr" latinLnBrk="0" hangingPunct="0">
              <a:spcBef>
                <a:spcPct val="30000"/>
              </a:spcBef>
              <a:buFont typeface="Wingdings" pitchFamily="2" charset="2"/>
              <a:buNone/>
              <a:defRPr/>
            </a:pPr>
            <a:r>
              <a:rPr lang="ko-KR" altLang="en-US" b="1" spc="-150" dirty="0">
                <a:solidFill>
                  <a:srgbClr val="000048"/>
                </a:solidFill>
                <a:latin typeface="+mn-ea"/>
                <a:ea typeface="+mn-ea"/>
              </a:rPr>
              <a:t>글로벌 네트워크의 개념</a:t>
            </a:r>
          </a:p>
          <a:p>
            <a:pPr>
              <a:lnSpc>
                <a:spcPct val="150000"/>
              </a:lnSpc>
              <a:buClr>
                <a:schemeClr val="bg1">
                  <a:lumMod val="50000"/>
                  <a:lumOff val="50000"/>
                </a:schemeClr>
              </a:buClr>
              <a:buFont typeface="Arial" pitchFamily="34" charset="0"/>
              <a:buChar char="•"/>
              <a:defRPr/>
            </a:pPr>
            <a:endParaRPr lang="ko-KR" altLang="en-US" sz="1600" spc="-150" dirty="0">
              <a:solidFill>
                <a:srgbClr val="000048"/>
              </a:solidFill>
              <a:latin typeface="+mn-ea"/>
              <a:ea typeface="+mn-ea"/>
            </a:endParaRPr>
          </a:p>
        </p:txBody>
      </p:sp>
      <p:pic>
        <p:nvPicPr>
          <p:cNvPr id="22" name="Picture 34" descr="na_g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8265" y="1308100"/>
            <a:ext cx="141287" cy="16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그림 22" descr="korea_eastsea0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028584" y="1134075"/>
            <a:ext cx="1308379" cy="12875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그림 23" descr="동방국제수산센터조감도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3919553" y="3037371"/>
            <a:ext cx="1580958" cy="9516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" name="그림 24" descr="kp1_2040616o114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1933026" y="3709122"/>
            <a:ext cx="1417411" cy="8956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그림 25" descr="소비지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6209217" y="3752747"/>
            <a:ext cx="1199348" cy="8796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7" name="아래쪽 화살표 26"/>
          <p:cNvSpPr/>
          <p:nvPr/>
        </p:nvSpPr>
        <p:spPr bwMode="auto">
          <a:xfrm>
            <a:off x="4403725" y="2439988"/>
            <a:ext cx="206375" cy="558800"/>
          </a:xfrm>
          <a:prstGeom prst="downArrow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ko-KR" altLang="en-US">
              <a:solidFill>
                <a:srgbClr val="FFFFFF"/>
              </a:solidFill>
              <a:ea typeface="굴림" charset="-127"/>
            </a:endParaRPr>
          </a:p>
        </p:txBody>
      </p:sp>
      <p:sp>
        <p:nvSpPr>
          <p:cNvPr id="28" name="위쪽 화살표 27"/>
          <p:cNvSpPr/>
          <p:nvPr/>
        </p:nvSpPr>
        <p:spPr bwMode="auto">
          <a:xfrm>
            <a:off x="4756150" y="2409825"/>
            <a:ext cx="217488" cy="558800"/>
          </a:xfrm>
          <a:prstGeom prst="upArrow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ko-KR" altLang="en-US">
              <a:solidFill>
                <a:srgbClr val="FFFFFF"/>
              </a:solidFill>
              <a:ea typeface="굴림" charset="-127"/>
            </a:endParaRPr>
          </a:p>
        </p:txBody>
      </p:sp>
      <p:sp>
        <p:nvSpPr>
          <p:cNvPr id="29" name="오른쪽 화살표 28"/>
          <p:cNvSpPr/>
          <p:nvPr/>
        </p:nvSpPr>
        <p:spPr bwMode="auto">
          <a:xfrm rot="19825535">
            <a:off x="3319463" y="3652838"/>
            <a:ext cx="546100" cy="223837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ko-KR" altLang="en-US">
              <a:latin typeface="+mn-ea"/>
            </a:endParaRPr>
          </a:p>
        </p:txBody>
      </p:sp>
      <p:sp>
        <p:nvSpPr>
          <p:cNvPr id="30" name="위쪽 화살표 29"/>
          <p:cNvSpPr/>
          <p:nvPr/>
        </p:nvSpPr>
        <p:spPr bwMode="auto">
          <a:xfrm>
            <a:off x="2532063" y="4546600"/>
            <a:ext cx="212725" cy="600075"/>
          </a:xfrm>
          <a:prstGeom prst="upArrow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ko-KR" altLang="en-US">
              <a:solidFill>
                <a:srgbClr val="FFFFFF"/>
              </a:solidFill>
              <a:ea typeface="굴림" charset="-127"/>
            </a:endParaRPr>
          </a:p>
        </p:txBody>
      </p:sp>
      <p:sp>
        <p:nvSpPr>
          <p:cNvPr id="31" name="오른쪽 화살표 30"/>
          <p:cNvSpPr/>
          <p:nvPr/>
        </p:nvSpPr>
        <p:spPr bwMode="auto">
          <a:xfrm rot="1702904">
            <a:off x="5554663" y="3652838"/>
            <a:ext cx="546100" cy="223837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ko-KR" altLang="en-US">
              <a:latin typeface="+mn-ea"/>
            </a:endParaRPr>
          </a:p>
        </p:txBody>
      </p:sp>
      <p:sp>
        <p:nvSpPr>
          <p:cNvPr id="32" name="아래쪽 화살표 31"/>
          <p:cNvSpPr/>
          <p:nvPr/>
        </p:nvSpPr>
        <p:spPr bwMode="auto">
          <a:xfrm>
            <a:off x="6535738" y="4552950"/>
            <a:ext cx="219075" cy="560388"/>
          </a:xfrm>
          <a:prstGeom prst="downArrow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ko-KR" altLang="en-US">
              <a:solidFill>
                <a:srgbClr val="FFFFFF"/>
              </a:solidFill>
              <a:ea typeface="굴림" charset="-127"/>
            </a:endParaRPr>
          </a:p>
        </p:txBody>
      </p:sp>
      <p:sp>
        <p:nvSpPr>
          <p:cNvPr id="33" name="TextBox 32"/>
          <p:cNvSpPr txBox="1"/>
          <p:nvPr/>
        </p:nvSpPr>
        <p:spPr bwMode="auto">
          <a:xfrm>
            <a:off x="3048000" y="2570163"/>
            <a:ext cx="1265238" cy="277812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dk1"/>
          </a:lnRef>
          <a:fillRef idx="1001">
            <a:schemeClr val="dk2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altLang="ko-KR" sz="1200" b="1" spc="-150" dirty="0">
                <a:solidFill>
                  <a:schemeClr val="tx1"/>
                </a:solidFill>
                <a:latin typeface="+mn-ea"/>
              </a:rPr>
              <a:t>1)</a:t>
            </a:r>
            <a:r>
              <a:rPr lang="ko-KR" altLang="en-US" sz="1200" b="1" spc="-150" dirty="0">
                <a:solidFill>
                  <a:schemeClr val="tx1"/>
                </a:solidFill>
                <a:latin typeface="+mn-ea"/>
              </a:rPr>
              <a:t> 수출 촉진 전략</a:t>
            </a:r>
          </a:p>
        </p:txBody>
      </p:sp>
      <p:sp>
        <p:nvSpPr>
          <p:cNvPr id="34" name="TextBox 33"/>
          <p:cNvSpPr txBox="1"/>
          <p:nvPr/>
        </p:nvSpPr>
        <p:spPr bwMode="auto">
          <a:xfrm>
            <a:off x="5064125" y="2571750"/>
            <a:ext cx="1524000" cy="277813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altLang="ko-KR" sz="1200" b="1" spc="-150" dirty="0">
                <a:latin typeface="+mn-ea"/>
              </a:rPr>
              <a:t>5)</a:t>
            </a:r>
            <a:r>
              <a:rPr lang="ko-KR" altLang="en-US" sz="1200" b="1" spc="-150" dirty="0">
                <a:latin typeface="+mn-ea"/>
              </a:rPr>
              <a:t> 수급부족 해소 전략</a:t>
            </a:r>
          </a:p>
        </p:txBody>
      </p:sp>
      <p:sp>
        <p:nvSpPr>
          <p:cNvPr id="35" name="TextBox 101"/>
          <p:cNvSpPr txBox="1">
            <a:spLocks noChangeArrowheads="1"/>
          </p:cNvSpPr>
          <p:nvPr/>
        </p:nvSpPr>
        <p:spPr bwMode="auto">
          <a:xfrm>
            <a:off x="3995738" y="4025900"/>
            <a:ext cx="158115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600" spc="-150" dirty="0">
                <a:latin typeface="+mn-ea"/>
                <a:ea typeface="+mn-ea"/>
              </a:rPr>
              <a:t>유통사업</a:t>
            </a:r>
            <a:r>
              <a:rPr lang="en-US" altLang="ko-KR" sz="1600" spc="-150" dirty="0">
                <a:latin typeface="+mn-ea"/>
                <a:ea typeface="+mn-ea"/>
              </a:rPr>
              <a:t>(</a:t>
            </a:r>
            <a:r>
              <a:rPr lang="ko-KR" altLang="en-US" sz="1600" spc="-150" dirty="0">
                <a:latin typeface="+mn-ea"/>
                <a:ea typeface="+mn-ea"/>
              </a:rPr>
              <a:t>물류</a:t>
            </a:r>
            <a:r>
              <a:rPr lang="en-US" altLang="ko-KR" sz="1600" spc="-150" dirty="0">
                <a:latin typeface="+mn-ea"/>
                <a:ea typeface="+mn-ea"/>
              </a:rPr>
              <a:t>)</a:t>
            </a:r>
            <a:endParaRPr lang="ko-KR" altLang="en-US" sz="1600" spc="-150" dirty="0">
              <a:latin typeface="+mn-ea"/>
              <a:ea typeface="+mn-ea"/>
            </a:endParaRPr>
          </a:p>
        </p:txBody>
      </p:sp>
      <p:sp>
        <p:nvSpPr>
          <p:cNvPr id="44" name="TextBox 43"/>
          <p:cNvSpPr txBox="1"/>
          <p:nvPr/>
        </p:nvSpPr>
        <p:spPr bwMode="auto">
          <a:xfrm>
            <a:off x="3995738" y="4413250"/>
            <a:ext cx="1439862" cy="460375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en-US" altLang="ko-KR" sz="1200" b="1" spc="-150" dirty="0">
                <a:solidFill>
                  <a:schemeClr val="tx1"/>
                </a:solidFill>
                <a:latin typeface="+mn-ea"/>
              </a:rPr>
              <a:t>2)</a:t>
            </a:r>
            <a:r>
              <a:rPr lang="ko-KR" altLang="en-US" sz="1200" b="1" spc="-150" dirty="0">
                <a:solidFill>
                  <a:schemeClr val="tx1"/>
                </a:solidFill>
                <a:latin typeface="+mn-ea"/>
              </a:rPr>
              <a:t> 글로벌 네트워킹 </a:t>
            </a:r>
            <a:endParaRPr lang="en-US" altLang="ko-KR" sz="1200" b="1" spc="-150" dirty="0">
              <a:solidFill>
                <a:schemeClr val="tx1"/>
              </a:solidFill>
              <a:latin typeface="+mn-ea"/>
            </a:endParaRPr>
          </a:p>
          <a:p>
            <a:pPr algn="ctr">
              <a:defRPr/>
            </a:pPr>
            <a:r>
              <a:rPr lang="ko-KR" altLang="en-US" sz="1200" b="1" spc="-150" dirty="0">
                <a:solidFill>
                  <a:schemeClr val="tx1"/>
                </a:solidFill>
                <a:latin typeface="+mn-ea"/>
              </a:rPr>
              <a:t>전략</a:t>
            </a:r>
          </a:p>
        </p:txBody>
      </p:sp>
      <p:sp>
        <p:nvSpPr>
          <p:cNvPr id="45" name="TextBox 104"/>
          <p:cNvSpPr txBox="1">
            <a:spLocks noChangeArrowheads="1"/>
          </p:cNvSpPr>
          <p:nvPr/>
        </p:nvSpPr>
        <p:spPr bwMode="auto">
          <a:xfrm>
            <a:off x="6045200" y="3484563"/>
            <a:ext cx="15811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600" spc="-150" dirty="0">
                <a:latin typeface="+mn-ea"/>
                <a:ea typeface="+mn-ea"/>
              </a:rPr>
              <a:t>소비지 가공사업</a:t>
            </a:r>
          </a:p>
        </p:txBody>
      </p:sp>
      <p:sp>
        <p:nvSpPr>
          <p:cNvPr id="46" name="TextBox 105"/>
          <p:cNvSpPr txBox="1">
            <a:spLocks noChangeArrowheads="1"/>
          </p:cNvSpPr>
          <p:nvPr/>
        </p:nvSpPr>
        <p:spPr bwMode="auto">
          <a:xfrm>
            <a:off x="1973263" y="3484563"/>
            <a:ext cx="15811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600" spc="-150" dirty="0">
                <a:solidFill>
                  <a:schemeClr val="bg1"/>
                </a:solidFill>
                <a:latin typeface="+mn-ea"/>
                <a:ea typeface="+mn-ea"/>
              </a:rPr>
              <a:t>산지 </a:t>
            </a:r>
            <a:r>
              <a:rPr lang="ko-KR" altLang="en-US" sz="1600" spc="-150" dirty="0">
                <a:latin typeface="+mn-ea"/>
                <a:ea typeface="+mn-ea"/>
              </a:rPr>
              <a:t>가공사업</a:t>
            </a:r>
          </a:p>
        </p:txBody>
      </p:sp>
      <p:sp>
        <p:nvSpPr>
          <p:cNvPr id="47" name="타원 46"/>
          <p:cNvSpPr/>
          <p:nvPr/>
        </p:nvSpPr>
        <p:spPr bwMode="auto">
          <a:xfrm>
            <a:off x="1574800" y="5108575"/>
            <a:ext cx="2290763" cy="1008063"/>
          </a:xfrm>
          <a:prstGeom prst="ellipse">
            <a:avLst/>
          </a:prstGeom>
          <a:solidFill>
            <a:schemeClr val="bg1">
              <a:alpha val="60000"/>
            </a:schemeClr>
          </a:solidFill>
          <a:ln>
            <a:solidFill>
              <a:schemeClr val="bg2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anchor="ctr"/>
          <a:lstStyle/>
          <a:p>
            <a:pPr>
              <a:defRPr/>
            </a:pPr>
            <a:endParaRPr lang="ko-KR" altLang="en-US">
              <a:ea typeface="굴림" charset="-127"/>
            </a:endParaRPr>
          </a:p>
        </p:txBody>
      </p:sp>
      <p:pic>
        <p:nvPicPr>
          <p:cNvPr id="48" name="그림 47" descr="양식장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1708363" y="5224938"/>
            <a:ext cx="1090316" cy="83968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9" name="그림 48" descr="어선어업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 bwMode="auto">
          <a:xfrm>
            <a:off x="2526100" y="5168958"/>
            <a:ext cx="1066358" cy="94727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0" name="TextBox 108"/>
          <p:cNvSpPr txBox="1">
            <a:spLocks noChangeArrowheads="1"/>
          </p:cNvSpPr>
          <p:nvPr/>
        </p:nvSpPr>
        <p:spPr bwMode="auto">
          <a:xfrm>
            <a:off x="971550" y="6165850"/>
            <a:ext cx="37258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sz="1200" spc="-150" dirty="0">
                <a:latin typeface="+mn-ea"/>
                <a:ea typeface="+mn-ea"/>
              </a:rPr>
              <a:t>해외 생산</a:t>
            </a:r>
            <a:r>
              <a:rPr lang="en-US" altLang="ko-KR" sz="1200" spc="-150" dirty="0">
                <a:latin typeface="+mn-ea"/>
                <a:ea typeface="+mn-ea"/>
              </a:rPr>
              <a:t>-[</a:t>
            </a:r>
            <a:r>
              <a:rPr lang="ko-KR" altLang="en-US" sz="1200" spc="-150" dirty="0">
                <a:latin typeface="+mn-ea"/>
                <a:ea typeface="+mn-ea"/>
              </a:rPr>
              <a:t>양식</a:t>
            </a:r>
            <a:r>
              <a:rPr lang="en-US" altLang="ko-KR" sz="1200" spc="-150" dirty="0">
                <a:latin typeface="+mn-ea"/>
                <a:ea typeface="+mn-ea"/>
              </a:rPr>
              <a:t>,</a:t>
            </a:r>
            <a:r>
              <a:rPr lang="ko-KR" altLang="en-US" sz="1200" spc="-150" dirty="0">
                <a:latin typeface="+mn-ea"/>
                <a:ea typeface="+mn-ea"/>
              </a:rPr>
              <a:t>어로</a:t>
            </a:r>
            <a:r>
              <a:rPr lang="en-US" altLang="ko-KR" sz="1200" spc="-150" dirty="0">
                <a:latin typeface="+mn-ea"/>
                <a:ea typeface="+mn-ea"/>
              </a:rPr>
              <a:t>] : </a:t>
            </a:r>
            <a:r>
              <a:rPr lang="ko-KR" altLang="en-US" sz="1200" spc="-150" dirty="0">
                <a:latin typeface="+mn-ea"/>
                <a:ea typeface="+mn-ea"/>
              </a:rPr>
              <a:t>아프리카</a:t>
            </a:r>
            <a:r>
              <a:rPr lang="en-US" altLang="ko-KR" sz="1200" spc="-150" dirty="0">
                <a:latin typeface="+mn-ea"/>
                <a:ea typeface="+mn-ea"/>
              </a:rPr>
              <a:t>, </a:t>
            </a:r>
            <a:r>
              <a:rPr lang="ko-KR" altLang="en-US" sz="1200" spc="-150" dirty="0">
                <a:latin typeface="+mn-ea"/>
                <a:ea typeface="+mn-ea"/>
              </a:rPr>
              <a:t>동남아</a:t>
            </a:r>
            <a:r>
              <a:rPr lang="en-US" altLang="ko-KR" sz="1200" spc="-150" dirty="0">
                <a:latin typeface="+mn-ea"/>
                <a:ea typeface="+mn-ea"/>
              </a:rPr>
              <a:t>, </a:t>
            </a:r>
            <a:r>
              <a:rPr lang="ko-KR" altLang="en-US" sz="1200" spc="-150" dirty="0">
                <a:latin typeface="+mn-ea"/>
                <a:ea typeface="+mn-ea"/>
              </a:rPr>
              <a:t>태평양</a:t>
            </a:r>
            <a:r>
              <a:rPr lang="en-US" altLang="ko-KR" sz="1200" spc="-150" dirty="0">
                <a:latin typeface="+mn-ea"/>
                <a:ea typeface="+mn-ea"/>
              </a:rPr>
              <a:t>, </a:t>
            </a:r>
            <a:r>
              <a:rPr lang="ko-KR" altLang="en-US" sz="1200" spc="-150" dirty="0">
                <a:latin typeface="+mn-ea"/>
                <a:ea typeface="+mn-ea"/>
              </a:rPr>
              <a:t>중국 등</a:t>
            </a:r>
          </a:p>
        </p:txBody>
      </p:sp>
      <p:sp>
        <p:nvSpPr>
          <p:cNvPr id="51" name="타원 50"/>
          <p:cNvSpPr/>
          <p:nvPr/>
        </p:nvSpPr>
        <p:spPr bwMode="auto">
          <a:xfrm>
            <a:off x="6045200" y="5110163"/>
            <a:ext cx="2289175" cy="1008062"/>
          </a:xfrm>
          <a:prstGeom prst="ellipse">
            <a:avLst/>
          </a:prstGeom>
          <a:solidFill>
            <a:schemeClr val="bg1">
              <a:alpha val="60000"/>
            </a:schemeClr>
          </a:solidFill>
          <a:ln>
            <a:solidFill>
              <a:schemeClr val="bg2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anchor="ctr"/>
          <a:lstStyle/>
          <a:p>
            <a:pPr>
              <a:defRPr/>
            </a:pPr>
            <a:endParaRPr lang="ko-KR" altLang="en-US">
              <a:ea typeface="굴림" charset="-127"/>
            </a:endParaRPr>
          </a:p>
        </p:txBody>
      </p:sp>
      <p:sp>
        <p:nvSpPr>
          <p:cNvPr id="52" name="TextBox 51"/>
          <p:cNvSpPr txBox="1"/>
          <p:nvPr/>
        </p:nvSpPr>
        <p:spPr bwMode="auto">
          <a:xfrm>
            <a:off x="1030288" y="4660900"/>
            <a:ext cx="1265237" cy="461963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en-US" altLang="ko-KR" sz="1200" b="1" spc="-150" dirty="0">
                <a:solidFill>
                  <a:schemeClr val="tx1"/>
                </a:solidFill>
                <a:latin typeface="+mn-ea"/>
              </a:rPr>
              <a:t>4)</a:t>
            </a:r>
            <a:r>
              <a:rPr lang="ko-KR" altLang="en-US" sz="1200" b="1" spc="-150" dirty="0">
                <a:solidFill>
                  <a:schemeClr val="tx1"/>
                </a:solidFill>
                <a:latin typeface="+mn-ea"/>
              </a:rPr>
              <a:t> 해외 생산 기반</a:t>
            </a:r>
            <a:endParaRPr lang="en-US" altLang="ko-KR" sz="1200" b="1" spc="-150" dirty="0">
              <a:solidFill>
                <a:schemeClr val="tx1"/>
              </a:solidFill>
              <a:latin typeface="+mn-ea"/>
            </a:endParaRPr>
          </a:p>
          <a:p>
            <a:pPr algn="ctr">
              <a:defRPr/>
            </a:pPr>
            <a:r>
              <a:rPr lang="ko-KR" altLang="en-US" sz="1200" b="1" spc="-150" dirty="0">
                <a:solidFill>
                  <a:schemeClr val="tx1"/>
                </a:solidFill>
                <a:latin typeface="+mn-ea"/>
              </a:rPr>
              <a:t>구축 전략</a:t>
            </a:r>
          </a:p>
        </p:txBody>
      </p:sp>
      <p:pic>
        <p:nvPicPr>
          <p:cNvPr id="53" name="그림 52" descr="시장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 bwMode="auto">
          <a:xfrm>
            <a:off x="6849681" y="4806483"/>
            <a:ext cx="1130284" cy="87119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4" name="그림 53" descr="IMG_0157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 bwMode="auto">
          <a:xfrm>
            <a:off x="6140975" y="5142359"/>
            <a:ext cx="1299485" cy="88819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5" name="그림 54" descr="시드니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 bwMode="auto">
          <a:xfrm>
            <a:off x="7122260" y="5310297"/>
            <a:ext cx="1104042" cy="75632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6" name="TextBox 55"/>
          <p:cNvSpPr txBox="1"/>
          <p:nvPr/>
        </p:nvSpPr>
        <p:spPr bwMode="auto">
          <a:xfrm>
            <a:off x="6118225" y="6102350"/>
            <a:ext cx="2846388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sz="1200" spc="-150" dirty="0">
                <a:latin typeface="+mn-ea"/>
                <a:ea typeface="+mn-ea"/>
              </a:rPr>
              <a:t>해외 소비시장  </a:t>
            </a:r>
            <a:r>
              <a:rPr lang="en-US" altLang="ko-KR" sz="1200" spc="-150" dirty="0">
                <a:latin typeface="+mn-ea"/>
                <a:ea typeface="+mn-ea"/>
              </a:rPr>
              <a:t>: </a:t>
            </a:r>
            <a:r>
              <a:rPr lang="ko-KR" altLang="en-US" sz="1200" spc="-150" dirty="0">
                <a:latin typeface="+mn-ea"/>
                <a:ea typeface="+mn-ea"/>
              </a:rPr>
              <a:t>유럽</a:t>
            </a:r>
            <a:r>
              <a:rPr lang="en-US" altLang="ko-KR" sz="1200" spc="-150" dirty="0">
                <a:latin typeface="+mn-ea"/>
                <a:ea typeface="+mn-ea"/>
              </a:rPr>
              <a:t>, </a:t>
            </a:r>
            <a:r>
              <a:rPr lang="ko-KR" altLang="en-US" sz="1200" spc="-150" dirty="0">
                <a:latin typeface="+mn-ea"/>
                <a:ea typeface="+mn-ea"/>
              </a:rPr>
              <a:t>일본</a:t>
            </a:r>
            <a:r>
              <a:rPr lang="en-US" altLang="ko-KR" sz="1200" spc="-150" dirty="0">
                <a:latin typeface="+mn-ea"/>
                <a:ea typeface="+mn-ea"/>
              </a:rPr>
              <a:t>, </a:t>
            </a:r>
            <a:r>
              <a:rPr lang="ko-KR" altLang="en-US" sz="1200" spc="-150" dirty="0">
                <a:latin typeface="+mn-ea"/>
                <a:ea typeface="+mn-ea"/>
              </a:rPr>
              <a:t>중국 북미 등</a:t>
            </a:r>
          </a:p>
        </p:txBody>
      </p:sp>
      <p:sp>
        <p:nvSpPr>
          <p:cNvPr id="57" name="Rectangle 44"/>
          <p:cNvSpPr>
            <a:spLocks noChangeArrowheads="1"/>
          </p:cNvSpPr>
          <p:nvPr/>
        </p:nvSpPr>
        <p:spPr bwMode="auto">
          <a:xfrm>
            <a:off x="323528" y="1628775"/>
            <a:ext cx="2592387" cy="17351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7" dist="239623" dir="3479677">
              <a:schemeClr val="bg1"/>
            </a:prstShdw>
          </a:effectLst>
        </p:spPr>
        <p:txBody>
          <a:bodyPr lIns="54000" rIns="54000">
            <a:spAutoFit/>
          </a:bodyPr>
          <a:lstStyle/>
          <a:p>
            <a:pPr eaLnBrk="0" fontAlgn="ctr" latinLnBrk="0" hangingPunct="0">
              <a:lnSpc>
                <a:spcPct val="120000"/>
              </a:lnSpc>
              <a:spcBef>
                <a:spcPct val="30000"/>
              </a:spcBef>
              <a:buClr>
                <a:schemeClr val="bg1"/>
              </a:buClr>
              <a:defRPr/>
            </a:pPr>
            <a:r>
              <a:rPr lang="ko-KR" altLang="en-US" sz="1200" spc="-170" dirty="0">
                <a:latin typeface="+mn-ea"/>
                <a:ea typeface="+mn-ea"/>
              </a:rPr>
              <a:t> </a:t>
            </a:r>
            <a:r>
              <a:rPr lang="ko-KR" altLang="en-US" sz="1400" b="1" spc="-170" dirty="0">
                <a:latin typeface="+mn-ea"/>
                <a:ea typeface="+mn-ea"/>
              </a:rPr>
              <a:t>글로벌 네트워킹 구축의 필요성</a:t>
            </a:r>
            <a:endParaRPr lang="en-US" altLang="ko-KR" sz="1400" b="1" spc="-170" dirty="0">
              <a:latin typeface="+mn-ea"/>
              <a:ea typeface="+mn-ea"/>
            </a:endParaRPr>
          </a:p>
          <a:p>
            <a:pPr eaLnBrk="0" fontAlgn="ctr" latinLnBrk="0" hangingPunct="0">
              <a:lnSpc>
                <a:spcPct val="120000"/>
              </a:lnSpc>
              <a:spcBef>
                <a:spcPct val="30000"/>
              </a:spcBef>
              <a:buClr>
                <a:schemeClr val="bg1"/>
              </a:buClr>
              <a:buFont typeface="Arial" pitchFamily="34" charset="0"/>
              <a:buChar char="•"/>
              <a:defRPr/>
            </a:pPr>
            <a:r>
              <a:rPr lang="ko-KR" altLang="en-US" sz="1200" spc="-170" dirty="0">
                <a:latin typeface="+mn-ea"/>
                <a:ea typeface="+mn-ea"/>
              </a:rPr>
              <a:t> 소비자 인근 물류거점 확보</a:t>
            </a:r>
            <a:endParaRPr lang="en-US" altLang="ko-KR" sz="1200" spc="-170" dirty="0">
              <a:latin typeface="+mn-ea"/>
              <a:ea typeface="+mn-ea"/>
            </a:endParaRPr>
          </a:p>
          <a:p>
            <a:pPr eaLnBrk="0" fontAlgn="ctr" latinLnBrk="0" hangingPunct="0">
              <a:lnSpc>
                <a:spcPct val="120000"/>
              </a:lnSpc>
              <a:spcBef>
                <a:spcPct val="30000"/>
              </a:spcBef>
              <a:buClr>
                <a:schemeClr val="bg1"/>
              </a:buClr>
              <a:buFont typeface="Arial" pitchFamily="34" charset="0"/>
              <a:buChar char="•"/>
              <a:defRPr/>
            </a:pPr>
            <a:r>
              <a:rPr lang="ko-KR" altLang="en-US" sz="1200" spc="-170" dirty="0">
                <a:latin typeface="+mn-ea"/>
                <a:ea typeface="+mn-ea"/>
              </a:rPr>
              <a:t> 해외진출 사업의 </a:t>
            </a:r>
            <a:r>
              <a:rPr lang="ko-KR" altLang="en-US" sz="1200" spc="-170" dirty="0" err="1">
                <a:latin typeface="+mn-ea"/>
                <a:ea typeface="+mn-ea"/>
              </a:rPr>
              <a:t>윤활성</a:t>
            </a:r>
            <a:r>
              <a:rPr lang="ko-KR" altLang="en-US" sz="1200" spc="-170" dirty="0">
                <a:latin typeface="+mn-ea"/>
                <a:ea typeface="+mn-ea"/>
              </a:rPr>
              <a:t> 확보 </a:t>
            </a:r>
            <a:endParaRPr lang="en-US" altLang="ko-KR" sz="1200" spc="-170" dirty="0">
              <a:latin typeface="+mn-ea"/>
              <a:ea typeface="+mn-ea"/>
            </a:endParaRPr>
          </a:p>
          <a:p>
            <a:pPr eaLnBrk="0" fontAlgn="ctr" latinLnBrk="0" hangingPunct="0">
              <a:lnSpc>
                <a:spcPct val="120000"/>
              </a:lnSpc>
              <a:spcBef>
                <a:spcPct val="30000"/>
              </a:spcBef>
              <a:buClr>
                <a:schemeClr val="bg1"/>
              </a:buClr>
              <a:defRPr/>
            </a:pPr>
            <a:r>
              <a:rPr lang="en-US" altLang="ko-KR" sz="1200" spc="-170" dirty="0">
                <a:latin typeface="+mn-ea"/>
                <a:ea typeface="+mn-ea"/>
              </a:rPr>
              <a:t> - </a:t>
            </a:r>
            <a:r>
              <a:rPr lang="ko-KR" altLang="en-US" sz="1200" spc="-170" dirty="0">
                <a:latin typeface="+mn-ea"/>
                <a:ea typeface="+mn-ea"/>
              </a:rPr>
              <a:t>소비지거점 </a:t>
            </a:r>
            <a:r>
              <a:rPr lang="en-US" altLang="ko-KR" sz="1200" spc="-170" dirty="0">
                <a:latin typeface="+mn-ea"/>
                <a:ea typeface="+mn-ea"/>
              </a:rPr>
              <a:t>: </a:t>
            </a:r>
            <a:r>
              <a:rPr lang="ko-KR" altLang="en-US" sz="1200" spc="-170" dirty="0">
                <a:latin typeface="+mn-ea"/>
                <a:ea typeface="+mn-ea"/>
              </a:rPr>
              <a:t>유럽</a:t>
            </a:r>
            <a:r>
              <a:rPr lang="en-US" altLang="ko-KR" sz="1200" spc="-170" dirty="0">
                <a:latin typeface="+mn-ea"/>
                <a:ea typeface="+mn-ea"/>
              </a:rPr>
              <a:t>(</a:t>
            </a:r>
            <a:r>
              <a:rPr lang="ko-KR" altLang="en-US" sz="1200" spc="-170" dirty="0">
                <a:latin typeface="+mn-ea"/>
                <a:ea typeface="+mn-ea"/>
              </a:rPr>
              <a:t>네덜란드</a:t>
            </a:r>
            <a:r>
              <a:rPr lang="en-US" altLang="ko-KR" sz="1200" spc="-170" dirty="0">
                <a:latin typeface="+mn-ea"/>
                <a:ea typeface="+mn-ea"/>
              </a:rPr>
              <a:t>),</a:t>
            </a:r>
          </a:p>
          <a:p>
            <a:pPr eaLnBrk="0" fontAlgn="ctr" latinLnBrk="0" hangingPunct="0">
              <a:lnSpc>
                <a:spcPct val="120000"/>
              </a:lnSpc>
              <a:spcBef>
                <a:spcPct val="30000"/>
              </a:spcBef>
              <a:buClr>
                <a:schemeClr val="bg1"/>
              </a:buClr>
              <a:defRPr/>
            </a:pPr>
            <a:r>
              <a:rPr lang="en-US" altLang="ko-KR" sz="1200" spc="-170" dirty="0">
                <a:latin typeface="+mn-ea"/>
                <a:ea typeface="+mn-ea"/>
              </a:rPr>
              <a:t>    </a:t>
            </a:r>
            <a:r>
              <a:rPr lang="ko-KR" altLang="en-US" sz="1200" spc="-170" dirty="0">
                <a:latin typeface="+mn-ea"/>
                <a:ea typeface="+mn-ea"/>
              </a:rPr>
              <a:t>중국</a:t>
            </a:r>
            <a:r>
              <a:rPr lang="en-US" altLang="ko-KR" sz="1200" spc="-170" dirty="0">
                <a:latin typeface="+mn-ea"/>
                <a:ea typeface="+mn-ea"/>
              </a:rPr>
              <a:t>(</a:t>
            </a:r>
            <a:r>
              <a:rPr lang="ko-KR" altLang="en-US" sz="1200" spc="-170" dirty="0">
                <a:latin typeface="+mn-ea"/>
                <a:ea typeface="+mn-ea"/>
              </a:rPr>
              <a:t>상하이</a:t>
            </a:r>
            <a:r>
              <a:rPr lang="en-US" altLang="ko-KR" sz="1200" spc="-170" dirty="0">
                <a:latin typeface="+mn-ea"/>
                <a:ea typeface="+mn-ea"/>
              </a:rPr>
              <a:t>), </a:t>
            </a:r>
            <a:r>
              <a:rPr lang="ko-KR" altLang="en-US" sz="1200" spc="-170" dirty="0">
                <a:latin typeface="+mn-ea"/>
                <a:ea typeface="+mn-ea"/>
              </a:rPr>
              <a:t>미국</a:t>
            </a:r>
            <a:r>
              <a:rPr lang="en-US" altLang="ko-KR" sz="1200" spc="-170" dirty="0">
                <a:latin typeface="+mn-ea"/>
                <a:ea typeface="+mn-ea"/>
              </a:rPr>
              <a:t>(LA) </a:t>
            </a:r>
            <a:r>
              <a:rPr lang="ko-KR" altLang="en-US" sz="1200" spc="-170" dirty="0">
                <a:latin typeface="+mn-ea"/>
                <a:ea typeface="+mn-ea"/>
              </a:rPr>
              <a:t>등</a:t>
            </a:r>
            <a:endParaRPr lang="en-US" altLang="ko-KR" sz="1200" spc="-170" dirty="0">
              <a:latin typeface="+mn-ea"/>
              <a:ea typeface="+mn-ea"/>
            </a:endParaRPr>
          </a:p>
          <a:p>
            <a:pPr eaLnBrk="0" fontAlgn="ctr" latinLnBrk="0" hangingPunct="0">
              <a:lnSpc>
                <a:spcPct val="120000"/>
              </a:lnSpc>
              <a:spcBef>
                <a:spcPct val="30000"/>
              </a:spcBef>
              <a:buClr>
                <a:schemeClr val="bg1"/>
              </a:buClr>
              <a:defRPr/>
            </a:pPr>
            <a:r>
              <a:rPr lang="en-US" altLang="ko-KR" sz="1200" spc="-170" dirty="0">
                <a:latin typeface="+mn-ea"/>
                <a:ea typeface="+mn-ea"/>
              </a:rPr>
              <a:t> - </a:t>
            </a:r>
            <a:r>
              <a:rPr lang="ko-KR" altLang="en-US" sz="1200" spc="-170" dirty="0">
                <a:latin typeface="+mn-ea"/>
                <a:ea typeface="+mn-ea"/>
              </a:rPr>
              <a:t>산지거점 </a:t>
            </a:r>
            <a:r>
              <a:rPr lang="en-US" altLang="ko-KR" sz="1200" spc="-170" dirty="0">
                <a:latin typeface="+mn-ea"/>
                <a:ea typeface="+mn-ea"/>
              </a:rPr>
              <a:t>: </a:t>
            </a:r>
            <a:r>
              <a:rPr lang="ko-KR" altLang="en-US" sz="1200" spc="-170" dirty="0">
                <a:latin typeface="+mn-ea"/>
                <a:ea typeface="+mn-ea"/>
              </a:rPr>
              <a:t>아프리카</a:t>
            </a:r>
            <a:r>
              <a:rPr lang="en-US" altLang="ko-KR" sz="1200" spc="-170" dirty="0">
                <a:latin typeface="+mn-ea"/>
                <a:ea typeface="+mn-ea"/>
              </a:rPr>
              <a:t>, </a:t>
            </a:r>
            <a:r>
              <a:rPr lang="ko-KR" altLang="en-US" sz="1200" spc="-170" dirty="0">
                <a:latin typeface="+mn-ea"/>
                <a:ea typeface="+mn-ea"/>
              </a:rPr>
              <a:t>동남아</a:t>
            </a:r>
            <a:r>
              <a:rPr lang="en-US" altLang="ko-KR" sz="1200" spc="-170" dirty="0">
                <a:latin typeface="+mn-ea"/>
                <a:ea typeface="+mn-ea"/>
              </a:rPr>
              <a:t>, </a:t>
            </a:r>
            <a:r>
              <a:rPr lang="ko-KR" altLang="en-US" sz="1200" spc="-170" dirty="0">
                <a:latin typeface="+mn-ea"/>
                <a:ea typeface="+mn-ea"/>
              </a:rPr>
              <a:t>남미 등</a:t>
            </a:r>
            <a:r>
              <a:rPr lang="en-US" altLang="ko-KR" sz="1200" spc="-170" dirty="0">
                <a:latin typeface="+mn-ea"/>
                <a:ea typeface="+mn-ea"/>
              </a:rPr>
              <a:t> </a:t>
            </a:r>
          </a:p>
        </p:txBody>
      </p:sp>
      <p:sp>
        <p:nvSpPr>
          <p:cNvPr id="58" name="TextBox 57"/>
          <p:cNvSpPr txBox="1"/>
          <p:nvPr/>
        </p:nvSpPr>
        <p:spPr bwMode="auto">
          <a:xfrm>
            <a:off x="7551738" y="4548188"/>
            <a:ext cx="1484312" cy="461962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en-US" altLang="ko-KR" sz="12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3)</a:t>
            </a:r>
            <a:r>
              <a:rPr lang="ko-KR" altLang="en-US" sz="12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소비지 마케팅</a:t>
            </a:r>
            <a:endParaRPr lang="en-US" altLang="ko-KR" sz="12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>
              <a:defRPr/>
            </a:pPr>
            <a:r>
              <a:rPr lang="ko-KR" altLang="en-US" sz="12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기반 구축 전략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252536" y="3095249"/>
            <a:ext cx="7775848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white"/>
              </a:solidFill>
            </a:endParaRPr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>
          <a:xfrm>
            <a:off x="270222" y="2485796"/>
            <a:ext cx="7974185" cy="511156"/>
          </a:xfrm>
        </p:spPr>
        <p:txBody>
          <a:bodyPr/>
          <a:lstStyle/>
          <a:p>
            <a:r>
              <a:rPr lang="en-US" altLang="ko-KR" i="1" dirty="0" smtClean="0">
                <a:solidFill>
                  <a:srgbClr val="0000CC"/>
                </a:solidFill>
                <a:latin typeface="굴림"/>
                <a:ea typeface="굴림"/>
              </a:rPr>
              <a:t>Ⅲ</a:t>
            </a:r>
            <a:r>
              <a:rPr lang="en-US" altLang="ko-KR" i="1" dirty="0" smtClean="0">
                <a:solidFill>
                  <a:srgbClr val="0000CC"/>
                </a:solidFill>
              </a:rPr>
              <a:t>. </a:t>
            </a:r>
            <a:r>
              <a:rPr lang="ko-KR" altLang="en-US" i="1" dirty="0" smtClean="0">
                <a:solidFill>
                  <a:srgbClr val="0000CC"/>
                </a:solidFill>
              </a:rPr>
              <a:t>글로벌 수산업 동향 분석</a:t>
            </a:r>
            <a:endParaRPr lang="ko-KR" altLang="en-US" sz="1600" i="1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1086963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-1" y="435282"/>
            <a:ext cx="7092281" cy="511156"/>
          </a:xfrm>
        </p:spPr>
        <p:txBody>
          <a:bodyPr>
            <a:noAutofit/>
          </a:bodyPr>
          <a:lstStyle/>
          <a:p>
            <a:r>
              <a:rPr lang="ko-KR" altLang="en-US" dirty="0" smtClean="0"/>
              <a:t>가</a:t>
            </a:r>
            <a:r>
              <a:rPr lang="en-US" altLang="ko-KR" dirty="0" smtClean="0"/>
              <a:t>. </a:t>
            </a:r>
            <a:r>
              <a:rPr lang="ko-KR" altLang="en-US" dirty="0" smtClean="0"/>
              <a:t>세계 수산물 생산 추이 및 전망 </a:t>
            </a:r>
            <a:endParaRPr lang="ko-KR" altLang="en-US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ko-KR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ko-KR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577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79512" y="1124744"/>
            <a:ext cx="8352928" cy="81253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kumimoji="1" lang="en-US" altLang="ko-KR" dirty="0">
                <a:solidFill>
                  <a:prstClr val="black"/>
                </a:solidFill>
              </a:rPr>
              <a:t> </a:t>
            </a:r>
            <a:r>
              <a:rPr kumimoji="1" lang="ko-KR" altLang="en-US" dirty="0" smtClean="0">
                <a:solidFill>
                  <a:prstClr val="black"/>
                </a:solidFill>
              </a:rPr>
              <a:t>전체 수산물 생산량 </a:t>
            </a:r>
            <a:r>
              <a:rPr kumimoji="1" lang="en-US" altLang="ko-KR" dirty="0" smtClean="0">
                <a:solidFill>
                  <a:prstClr val="black"/>
                </a:solidFill>
              </a:rPr>
              <a:t>: 1</a:t>
            </a:r>
            <a:r>
              <a:rPr kumimoji="1" lang="ko-KR" altLang="en-US" dirty="0" smtClean="0">
                <a:solidFill>
                  <a:prstClr val="black"/>
                </a:solidFill>
              </a:rPr>
              <a:t>억 </a:t>
            </a:r>
            <a:r>
              <a:rPr kumimoji="1" lang="en-US" altLang="ko-KR" dirty="0" smtClean="0">
                <a:solidFill>
                  <a:prstClr val="black"/>
                </a:solidFill>
              </a:rPr>
              <a:t>8</a:t>
            </a:r>
            <a:r>
              <a:rPr kumimoji="1" lang="ko-KR" altLang="en-US" dirty="0" smtClean="0">
                <a:solidFill>
                  <a:prstClr val="black"/>
                </a:solidFill>
              </a:rPr>
              <a:t>천만 톤</a:t>
            </a:r>
            <a:r>
              <a:rPr kumimoji="1" lang="en-US" altLang="ko-KR" dirty="0" smtClean="0">
                <a:solidFill>
                  <a:prstClr val="black"/>
                </a:solidFill>
              </a:rPr>
              <a:t>(</a:t>
            </a:r>
            <a:r>
              <a:rPr kumimoji="1" lang="ko-KR" altLang="en-US" dirty="0" smtClean="0">
                <a:solidFill>
                  <a:srgbClr val="0000CC"/>
                </a:solidFill>
              </a:rPr>
              <a:t>잡는 어업 </a:t>
            </a:r>
            <a:r>
              <a:rPr kumimoji="1" lang="en-US" altLang="ko-KR" dirty="0" smtClean="0">
                <a:solidFill>
                  <a:srgbClr val="0000CC"/>
                </a:solidFill>
              </a:rPr>
              <a:t>95</a:t>
            </a:r>
            <a:r>
              <a:rPr kumimoji="1" lang="ko-KR" altLang="en-US" dirty="0" smtClean="0">
                <a:solidFill>
                  <a:srgbClr val="0000CC"/>
                </a:solidFill>
              </a:rPr>
              <a:t>백만 톤</a:t>
            </a:r>
            <a:r>
              <a:rPr kumimoji="1" lang="en-US" altLang="ko-KR" dirty="0" smtClean="0">
                <a:solidFill>
                  <a:srgbClr val="0000CC"/>
                </a:solidFill>
              </a:rPr>
              <a:t>, </a:t>
            </a:r>
            <a:r>
              <a:rPr kumimoji="1" lang="ko-KR" altLang="en-US" dirty="0" smtClean="0">
                <a:solidFill>
                  <a:srgbClr val="0000CC"/>
                </a:solidFill>
              </a:rPr>
              <a:t>기르는 어업 </a:t>
            </a:r>
            <a:r>
              <a:rPr kumimoji="1" lang="en-US" altLang="ko-KR" dirty="0" smtClean="0">
                <a:solidFill>
                  <a:srgbClr val="0000CC"/>
                </a:solidFill>
              </a:rPr>
              <a:t>84</a:t>
            </a:r>
            <a:r>
              <a:rPr kumimoji="1" lang="ko-KR" altLang="en-US" dirty="0" smtClean="0">
                <a:solidFill>
                  <a:srgbClr val="0000CC"/>
                </a:solidFill>
              </a:rPr>
              <a:t>백만 톤</a:t>
            </a:r>
            <a:r>
              <a:rPr kumimoji="1" lang="en-US" altLang="ko-KR" dirty="0" smtClean="0">
                <a:solidFill>
                  <a:prstClr val="black"/>
                </a:solidFill>
              </a:rPr>
              <a:t>)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dirty="0" smtClean="0">
                <a:solidFill>
                  <a:prstClr val="black"/>
                </a:solidFill>
              </a:rPr>
              <a:t>     - </a:t>
            </a:r>
            <a:r>
              <a:rPr lang="ko-KR" altLang="en-US" dirty="0" smtClean="0">
                <a:solidFill>
                  <a:prstClr val="black"/>
                </a:solidFill>
              </a:rPr>
              <a:t>잡는 어업의 성장 정체 속에 </a:t>
            </a:r>
            <a:r>
              <a:rPr lang="ko-KR" altLang="en-US" dirty="0" smtClean="0">
                <a:solidFill>
                  <a:srgbClr val="0000CC"/>
                </a:solidFill>
              </a:rPr>
              <a:t>기르는 어업과의 생산량이 역전될 것임</a:t>
            </a:r>
            <a:r>
              <a:rPr lang="ko-KR" altLang="en-US" dirty="0" smtClean="0">
                <a:solidFill>
                  <a:prstClr val="black"/>
                </a:solidFill>
              </a:rPr>
              <a:t> </a:t>
            </a:r>
            <a:endParaRPr kumimoji="1" lang="en-US" altLang="ko-KR" dirty="0" smtClean="0">
              <a:solidFill>
                <a:prstClr val="black"/>
              </a:solidFill>
            </a:endParaRPr>
          </a:p>
        </p:txBody>
      </p:sp>
      <p:graphicFrame>
        <p:nvGraphicFramePr>
          <p:cNvPr id="17" name="차트 16"/>
          <p:cNvGraphicFramePr/>
          <p:nvPr>
            <p:extLst>
              <p:ext uri="{D42A27DB-BD31-4B8C-83A1-F6EECF244321}">
                <p14:modId xmlns="" xmlns:p14="http://schemas.microsoft.com/office/powerpoint/2010/main" val="3064754632"/>
              </p:ext>
            </p:extLst>
          </p:nvPr>
        </p:nvGraphicFramePr>
        <p:xfrm>
          <a:off x="213048" y="3501008"/>
          <a:ext cx="4320480" cy="27363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251520" y="2060848"/>
            <a:ext cx="8352928" cy="1172629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kumimoji="1" lang="en-US" altLang="ko-KR" dirty="0">
                <a:solidFill>
                  <a:prstClr val="black"/>
                </a:solidFill>
              </a:rPr>
              <a:t> </a:t>
            </a:r>
            <a:r>
              <a:rPr kumimoji="1" lang="en-US" altLang="ko-KR" dirty="0" smtClean="0">
                <a:solidFill>
                  <a:prstClr val="black"/>
                </a:solidFill>
              </a:rPr>
              <a:t> 2030</a:t>
            </a:r>
            <a:r>
              <a:rPr kumimoji="1" lang="ko-KR" altLang="en-US" dirty="0" smtClean="0">
                <a:solidFill>
                  <a:prstClr val="black"/>
                </a:solidFill>
              </a:rPr>
              <a:t>년</a:t>
            </a:r>
            <a:r>
              <a:rPr kumimoji="1" lang="en-US" altLang="ko-KR" dirty="0" smtClean="0">
                <a:solidFill>
                  <a:prstClr val="black"/>
                </a:solidFill>
              </a:rPr>
              <a:t>, </a:t>
            </a:r>
            <a:r>
              <a:rPr kumimoji="1" lang="ko-KR" altLang="en-US" dirty="0" smtClean="0">
                <a:solidFill>
                  <a:srgbClr val="FF0000"/>
                </a:solidFill>
              </a:rPr>
              <a:t>세계 수산물 생산량의 절반을 양식으로 생산</a:t>
            </a:r>
            <a:r>
              <a:rPr kumimoji="1" lang="en-US" altLang="ko-KR" dirty="0" smtClean="0">
                <a:solidFill>
                  <a:prstClr val="black"/>
                </a:solidFill>
              </a:rPr>
              <a:t>(</a:t>
            </a:r>
            <a:r>
              <a:rPr kumimoji="1" lang="ko-KR" altLang="en-US" dirty="0" smtClean="0">
                <a:solidFill>
                  <a:srgbClr val="0000CC"/>
                </a:solidFill>
              </a:rPr>
              <a:t>식용은 </a:t>
            </a:r>
            <a:r>
              <a:rPr kumimoji="1" lang="en-US" altLang="ko-KR" dirty="0" smtClean="0">
                <a:solidFill>
                  <a:srgbClr val="0000CC"/>
                </a:solidFill>
              </a:rPr>
              <a:t>62%</a:t>
            </a:r>
            <a:r>
              <a:rPr kumimoji="1" lang="en-US" altLang="ko-KR" dirty="0" smtClean="0">
                <a:solidFill>
                  <a:prstClr val="black"/>
                </a:solidFill>
              </a:rPr>
              <a:t>)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dirty="0" smtClean="0">
                <a:solidFill>
                  <a:prstClr val="black"/>
                </a:solidFill>
              </a:rPr>
              <a:t>      - </a:t>
            </a:r>
            <a:r>
              <a:rPr lang="ko-KR" altLang="en-US" dirty="0" smtClean="0">
                <a:solidFill>
                  <a:prstClr val="black"/>
                </a:solidFill>
              </a:rPr>
              <a:t>어선어업의 정체 속 </a:t>
            </a:r>
            <a:r>
              <a:rPr lang="ko-KR" altLang="en-US" dirty="0" smtClean="0">
                <a:solidFill>
                  <a:schemeClr val="tx1"/>
                </a:solidFill>
              </a:rPr>
              <a:t>양식 수산물이 증가된 수산물 수요를 채워나갈 것임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dirty="0" smtClean="0">
                <a:solidFill>
                  <a:prstClr val="black"/>
                </a:solidFill>
              </a:rPr>
              <a:t>      - </a:t>
            </a:r>
            <a:r>
              <a:rPr lang="ko-KR" altLang="en-US" dirty="0" smtClean="0">
                <a:solidFill>
                  <a:srgbClr val="0000CC"/>
                </a:solidFill>
              </a:rPr>
              <a:t>수산물 가치사슬의 대부분을 양식수산물이 채울 전망</a:t>
            </a:r>
            <a:endParaRPr kumimoji="1" lang="ko-KR" altLang="en-US" dirty="0">
              <a:solidFill>
                <a:srgbClr val="0000CC"/>
              </a:solidFill>
            </a:endParaRPr>
          </a:p>
        </p:txBody>
      </p:sp>
      <p:graphicFrame>
        <p:nvGraphicFramePr>
          <p:cNvPr id="18" name="표 1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827453548"/>
              </p:ext>
            </p:extLst>
          </p:nvPr>
        </p:nvGraphicFramePr>
        <p:xfrm>
          <a:off x="4716017" y="4005064"/>
          <a:ext cx="4104455" cy="1672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0891"/>
                <a:gridCol w="820891"/>
                <a:gridCol w="820891"/>
                <a:gridCol w="820891"/>
                <a:gridCol w="820891"/>
              </a:tblGrid>
              <a:tr h="360040"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총수산물공급</a:t>
                      </a:r>
                      <a:endParaRPr lang="ko-KR" alt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식용소비</a:t>
                      </a:r>
                      <a:endParaRPr lang="ko-KR" alt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288032"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2008</a:t>
                      </a:r>
                      <a:r>
                        <a:rPr lang="ko-KR" altLang="en-US" sz="1400" dirty="0" smtClean="0"/>
                        <a:t>년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2030</a:t>
                      </a:r>
                      <a:r>
                        <a:rPr lang="ko-KR" altLang="en-US" sz="1400" dirty="0" smtClean="0"/>
                        <a:t>년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2006</a:t>
                      </a:r>
                      <a:r>
                        <a:rPr lang="ko-KR" altLang="en-US" sz="1400" dirty="0" smtClean="0"/>
                        <a:t>년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2030</a:t>
                      </a:r>
                      <a:r>
                        <a:rPr lang="ko-KR" altLang="en-US" sz="1400" dirty="0" smtClean="0"/>
                        <a:t>년</a:t>
                      </a:r>
                      <a:endParaRPr lang="ko-KR" altLang="en-US" sz="1400" dirty="0"/>
                    </a:p>
                  </a:txBody>
                  <a:tcPr/>
                </a:tc>
              </a:tr>
              <a:tr h="34327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어선어업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89,443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93,229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64,533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58,159</a:t>
                      </a:r>
                      <a:endParaRPr lang="ko-KR" altLang="en-US" sz="1400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양 식 업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52,843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rgbClr val="FF0000"/>
                          </a:solidFill>
                        </a:rPr>
                        <a:t>93,612</a:t>
                      </a:r>
                      <a:endParaRPr lang="ko-KR" altLang="en-US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47,164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rgbClr val="FF0000"/>
                          </a:solidFill>
                        </a:rPr>
                        <a:t>93,612</a:t>
                      </a:r>
                      <a:endParaRPr lang="ko-KR" altLang="en-US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2880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합     계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142,285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186,842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111,697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151,771</a:t>
                      </a:r>
                      <a:endParaRPr lang="ko-KR" altLang="en-US" sz="1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4572000" y="5805264"/>
            <a:ext cx="5040560" cy="332399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200" dirty="0" smtClean="0">
                <a:solidFill>
                  <a:prstClr val="black"/>
                </a:solidFill>
              </a:rPr>
              <a:t>자료</a:t>
            </a:r>
            <a:r>
              <a:rPr kumimoji="1" lang="en-US" altLang="ko-KR" sz="1200" dirty="0" smtClean="0">
                <a:solidFill>
                  <a:prstClr val="black"/>
                </a:solidFill>
              </a:rPr>
              <a:t>: FAO, FISH TO 2030(Prospects for fisheries and aquaculture) 2013 </a:t>
            </a:r>
            <a:endParaRPr kumimoji="1" lang="ko-KR" altLang="en-US" sz="1200" dirty="0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028384" y="3734678"/>
            <a:ext cx="7920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1200"/>
              </a:spcAft>
            </a:pPr>
            <a:r>
              <a:rPr kumimoji="0" lang="en-US" altLang="ko-KR" sz="1100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1100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단위</a:t>
            </a:r>
            <a:r>
              <a:rPr kumimoji="0" lang="en-US" altLang="ko-KR" sz="1100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:  </a:t>
            </a:r>
            <a:r>
              <a:rPr kumimoji="0" lang="ko-KR" altLang="en-US" sz="1100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천 톤</a:t>
            </a:r>
            <a:r>
              <a:rPr kumimoji="0" lang="en-US" altLang="ko-KR" sz="1100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  <a:endParaRPr kumimoji="0" lang="ko-KR" altLang="en-US" sz="1100" spc="-200" dirty="0" smtClean="0"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4197223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-1" y="435282"/>
            <a:ext cx="7092281" cy="511156"/>
          </a:xfrm>
        </p:spPr>
        <p:txBody>
          <a:bodyPr>
            <a:noAutofit/>
          </a:bodyPr>
          <a:lstStyle/>
          <a:p>
            <a:r>
              <a:rPr lang="ko-KR" altLang="en-US" dirty="0" smtClean="0"/>
              <a:t>나</a:t>
            </a:r>
            <a:r>
              <a:rPr lang="en-US" altLang="ko-KR" dirty="0" smtClean="0"/>
              <a:t>. </a:t>
            </a:r>
            <a:r>
              <a:rPr lang="ko-KR" altLang="en-US" dirty="0" smtClean="0"/>
              <a:t>세계 수산물 무역 규모</a:t>
            </a:r>
            <a:r>
              <a:rPr lang="en-US" altLang="ko-KR" dirty="0" smtClean="0"/>
              <a:t>(</a:t>
            </a:r>
            <a:r>
              <a:rPr lang="en-US" altLang="ko-KR" dirty="0" smtClean="0">
                <a:solidFill>
                  <a:srgbClr val="0000CC"/>
                </a:solidFill>
              </a:rPr>
              <a:t>OECD </a:t>
            </a:r>
            <a:r>
              <a:rPr lang="ko-KR" altLang="en-US" dirty="0" smtClean="0">
                <a:solidFill>
                  <a:srgbClr val="0000CC"/>
                </a:solidFill>
              </a:rPr>
              <a:t>국가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ko-KR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ko-KR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577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79512" y="1124744"/>
            <a:ext cx="8352928" cy="81253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kumimoji="1" lang="en-US" altLang="ko-KR" dirty="0">
                <a:solidFill>
                  <a:prstClr val="black"/>
                </a:solidFill>
              </a:rPr>
              <a:t> </a:t>
            </a:r>
            <a:r>
              <a:rPr kumimoji="1" lang="en-US" altLang="ko-KR" dirty="0" smtClean="0">
                <a:solidFill>
                  <a:prstClr val="black"/>
                </a:solidFill>
              </a:rPr>
              <a:t> </a:t>
            </a:r>
            <a:r>
              <a:rPr kumimoji="1" lang="ko-KR" altLang="en-US" dirty="0" smtClean="0">
                <a:solidFill>
                  <a:prstClr val="black"/>
                </a:solidFill>
              </a:rPr>
              <a:t>수산물 무역규모</a:t>
            </a:r>
            <a:r>
              <a:rPr kumimoji="1" lang="en-US" altLang="ko-KR" dirty="0" smtClean="0">
                <a:solidFill>
                  <a:prstClr val="black"/>
                </a:solidFill>
              </a:rPr>
              <a:t>, </a:t>
            </a:r>
            <a:r>
              <a:rPr kumimoji="1" lang="ko-KR" altLang="en-US" dirty="0" smtClean="0">
                <a:solidFill>
                  <a:srgbClr val="0000CC"/>
                </a:solidFill>
              </a:rPr>
              <a:t>미국</a:t>
            </a:r>
            <a:r>
              <a:rPr kumimoji="1" lang="en-US" altLang="ko-KR" dirty="0" smtClean="0">
                <a:solidFill>
                  <a:srgbClr val="0000CC"/>
                </a:solidFill>
              </a:rPr>
              <a:t>&gt;</a:t>
            </a:r>
            <a:r>
              <a:rPr kumimoji="1" lang="ko-KR" altLang="en-US" dirty="0" smtClean="0">
                <a:solidFill>
                  <a:srgbClr val="0000CC"/>
                </a:solidFill>
              </a:rPr>
              <a:t>일본</a:t>
            </a:r>
            <a:r>
              <a:rPr kumimoji="1" lang="en-US" altLang="ko-KR" dirty="0" smtClean="0">
                <a:solidFill>
                  <a:srgbClr val="0000CC"/>
                </a:solidFill>
              </a:rPr>
              <a:t>&gt;</a:t>
            </a:r>
            <a:r>
              <a:rPr kumimoji="1" lang="ko-KR" altLang="en-US" dirty="0" smtClean="0">
                <a:solidFill>
                  <a:srgbClr val="0000CC"/>
                </a:solidFill>
              </a:rPr>
              <a:t>노르웨이</a:t>
            </a:r>
            <a:r>
              <a:rPr kumimoji="1" lang="en-US" altLang="ko-KR" dirty="0" smtClean="0">
                <a:solidFill>
                  <a:srgbClr val="0000CC"/>
                </a:solidFill>
              </a:rPr>
              <a:t>&gt;</a:t>
            </a:r>
            <a:r>
              <a:rPr kumimoji="1" lang="ko-KR" altLang="en-US" dirty="0" smtClean="0">
                <a:solidFill>
                  <a:srgbClr val="0000CC"/>
                </a:solidFill>
              </a:rPr>
              <a:t>스웨덴</a:t>
            </a:r>
            <a:r>
              <a:rPr kumimoji="1" lang="en-US" altLang="ko-KR" dirty="0" smtClean="0">
                <a:solidFill>
                  <a:srgbClr val="0000CC"/>
                </a:solidFill>
              </a:rPr>
              <a:t>&gt;</a:t>
            </a:r>
            <a:r>
              <a:rPr kumimoji="1" lang="ko-KR" altLang="en-US" dirty="0" smtClean="0">
                <a:solidFill>
                  <a:srgbClr val="0000CC"/>
                </a:solidFill>
              </a:rPr>
              <a:t>스페인 </a:t>
            </a:r>
            <a:r>
              <a:rPr kumimoji="1" lang="ko-KR" altLang="en-US" dirty="0" smtClean="0">
                <a:solidFill>
                  <a:prstClr val="black"/>
                </a:solidFill>
              </a:rPr>
              <a:t>순</a:t>
            </a:r>
            <a:endParaRPr kumimoji="1" lang="en-US" altLang="ko-KR" dirty="0" smtClean="0">
              <a:solidFill>
                <a:prstClr val="black"/>
              </a:solidFill>
            </a:endParaRP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dirty="0" smtClean="0">
                <a:solidFill>
                  <a:prstClr val="black"/>
                </a:solidFill>
              </a:rPr>
              <a:t>      - </a:t>
            </a:r>
            <a:r>
              <a:rPr lang="en-US" altLang="ko-KR" dirty="0" smtClean="0">
                <a:solidFill>
                  <a:srgbClr val="0000CC"/>
                </a:solidFill>
              </a:rPr>
              <a:t>OECD </a:t>
            </a:r>
            <a:r>
              <a:rPr lang="ko-KR" altLang="en-US" dirty="0" smtClean="0">
                <a:solidFill>
                  <a:srgbClr val="0000CC"/>
                </a:solidFill>
              </a:rPr>
              <a:t>국가 중 한국 </a:t>
            </a:r>
            <a:r>
              <a:rPr lang="en-US" altLang="ko-KR" dirty="0" smtClean="0">
                <a:solidFill>
                  <a:srgbClr val="0000CC"/>
                </a:solidFill>
              </a:rPr>
              <a:t>2.12% </a:t>
            </a:r>
            <a:r>
              <a:rPr lang="ko-KR" altLang="en-US" dirty="0" smtClean="0">
                <a:solidFill>
                  <a:srgbClr val="0000CC"/>
                </a:solidFill>
              </a:rPr>
              <a:t>차지</a:t>
            </a:r>
            <a:endParaRPr kumimoji="1" lang="ko-KR" altLang="en-US" dirty="0">
              <a:solidFill>
                <a:srgbClr val="0000CC"/>
              </a:solidFill>
            </a:endParaRPr>
          </a:p>
        </p:txBody>
      </p:sp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948394"/>
              </p:ext>
            </p:extLst>
          </p:nvPr>
        </p:nvGraphicFramePr>
        <p:xfrm>
          <a:off x="323528" y="2454776"/>
          <a:ext cx="5400600" cy="3450312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864096"/>
                <a:gridCol w="1080120"/>
                <a:gridCol w="504056"/>
                <a:gridCol w="936104"/>
                <a:gridCol w="504056"/>
                <a:gridCol w="936104"/>
                <a:gridCol w="576064"/>
              </a:tblGrid>
              <a:tr h="270949">
                <a:tc>
                  <a:txBody>
                    <a:bodyPr/>
                    <a:lstStyle/>
                    <a:p>
                      <a:pPr latinLnBrk="1"/>
                      <a:endParaRPr lang="ko-KR" altLang="en-US" sz="9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/>
                        <a:t>수출</a:t>
                      </a:r>
                      <a:r>
                        <a:rPr lang="en-US" altLang="ko-KR" sz="1000" dirty="0" smtClean="0"/>
                        <a:t>(</a:t>
                      </a:r>
                      <a:r>
                        <a:rPr lang="ko-KR" altLang="en-US" sz="1000" dirty="0" smtClean="0"/>
                        <a:t>비중</a:t>
                      </a:r>
                      <a:r>
                        <a:rPr lang="en-US" altLang="ko-KR" sz="1000" dirty="0" smtClean="0"/>
                        <a:t>)</a:t>
                      </a:r>
                      <a:endParaRPr lang="ko-KR" altLang="en-US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/>
                        <a:t>수입</a:t>
                      </a:r>
                      <a:r>
                        <a:rPr lang="en-US" altLang="ko-KR" sz="1000" dirty="0" smtClean="0"/>
                        <a:t>(</a:t>
                      </a:r>
                      <a:r>
                        <a:rPr lang="ko-KR" altLang="en-US" sz="1000" dirty="0" smtClean="0"/>
                        <a:t>비중</a:t>
                      </a:r>
                      <a:r>
                        <a:rPr lang="en-US" altLang="ko-KR" sz="1000" dirty="0" smtClean="0"/>
                        <a:t>)</a:t>
                      </a:r>
                      <a:endParaRPr lang="ko-KR" altLang="en-US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/>
                        <a:t>합계</a:t>
                      </a:r>
                      <a:endParaRPr lang="ko-KR" altLang="en-US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/>
                </a:tc>
              </a:tr>
              <a:tr h="148523">
                <a:tc>
                  <a:txBody>
                    <a:bodyPr/>
                    <a:lstStyle/>
                    <a:p>
                      <a:pPr latinLnBrk="1"/>
                      <a:endParaRPr lang="en-US" altLang="ko-KR" sz="9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/>
                        <a:t>금액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/>
                        <a:t>비중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/>
                        <a:t>금액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/>
                        <a:t>비중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/>
                        <a:t>금액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/>
                        <a:t>비중</a:t>
                      </a:r>
                      <a:endParaRPr lang="ko-KR" altLang="en-US" sz="1000" dirty="0"/>
                    </a:p>
                  </a:txBody>
                  <a:tcPr/>
                </a:tc>
              </a:tr>
              <a:tr h="14852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한국</a:t>
                      </a:r>
                      <a:endParaRPr lang="en-US" altLang="ko-KR" sz="9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713,826,701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1.66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1,215,946,906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2.54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1,929,773,607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2.12</a:t>
                      </a:r>
                      <a:endParaRPr lang="ko-KR" altLang="en-US" sz="1000" dirty="0"/>
                    </a:p>
                  </a:txBody>
                  <a:tcPr/>
                </a:tc>
              </a:tr>
              <a:tr h="12070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미국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5,509,631,160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12.81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3,784,611,092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7.91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9,294,242,252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10.23</a:t>
                      </a:r>
                      <a:endParaRPr lang="ko-KR" altLang="en-US" sz="1000" dirty="0"/>
                    </a:p>
                  </a:txBody>
                  <a:tcPr/>
                </a:tc>
              </a:tr>
              <a:tr h="23690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일본</a:t>
                      </a:r>
                      <a:endParaRPr lang="en-US" altLang="ko-KR" sz="9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6,364,948,642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14.80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460,403,357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0.96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6,825,351,999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7.51</a:t>
                      </a:r>
                      <a:endParaRPr lang="ko-KR" altLang="en-US" sz="1000" dirty="0"/>
                    </a:p>
                  </a:txBody>
                  <a:tcPr/>
                </a:tc>
              </a:tr>
              <a:tr h="25328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캐나다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1,224,654,913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2.85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3,269,076,897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6.83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4,493,731,810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4.94</a:t>
                      </a:r>
                      <a:endParaRPr lang="ko-KR" altLang="en-US" sz="1000" dirty="0"/>
                    </a:p>
                  </a:txBody>
                  <a:tcPr/>
                </a:tc>
              </a:tr>
              <a:tr h="21602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노르웨이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349,090,464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0.81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6,226,300,938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13.01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6,575,391,402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7.24</a:t>
                      </a:r>
                      <a:endParaRPr lang="ko-KR" altLang="en-US" sz="1000" dirty="0"/>
                    </a:p>
                  </a:txBody>
                  <a:tcPr/>
                </a:tc>
              </a:tr>
              <a:tr h="18820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스웨덴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3,421,005,410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7.95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2,926,092,589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6.11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6,347,097,999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6.98</a:t>
                      </a:r>
                      <a:endParaRPr lang="ko-KR" altLang="en-US" sz="1000" dirty="0"/>
                    </a:p>
                  </a:txBody>
                  <a:tcPr/>
                </a:tc>
              </a:tr>
              <a:tr h="16039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스페인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2,724,803,139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6.34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2,957,971,907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6.18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5,682,775,046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6.25</a:t>
                      </a:r>
                      <a:endParaRPr lang="ko-KR" altLang="en-US" sz="1000" dirty="0"/>
                    </a:p>
                  </a:txBody>
                  <a:tcPr/>
                </a:tc>
              </a:tr>
              <a:tr h="20458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독일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3,349,941,167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7.79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2,237,293,614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4.67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5,587,234,781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6.15</a:t>
                      </a:r>
                      <a:endParaRPr lang="ko-KR" altLang="en-US" sz="1000" dirty="0"/>
                    </a:p>
                  </a:txBody>
                  <a:tcPr/>
                </a:tc>
              </a:tr>
              <a:tr h="20473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프랑스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3,886,521,480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9.04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1,668,182,030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3.48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5,554,703,510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6.11</a:t>
                      </a:r>
                      <a:endParaRPr lang="ko-KR" altLang="en-US" sz="1000" dirty="0"/>
                    </a:p>
                  </a:txBody>
                  <a:tcPr/>
                </a:tc>
              </a:tr>
              <a:tr h="20488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네덜란드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1,870,302,959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4.35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3,183,519,506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6.65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5,053,822,465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5.56</a:t>
                      </a:r>
                      <a:endParaRPr lang="ko-KR" altLang="en-US" sz="1000" dirty="0"/>
                    </a:p>
                  </a:txBody>
                  <a:tcPr/>
                </a:tc>
              </a:tr>
              <a:tr h="20488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이태리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3,062,533,416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7.12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855,922,533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1.79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3,918,455,949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4.31</a:t>
                      </a:r>
                      <a:endParaRPr lang="ko-KR" altLang="en-US" sz="1000" dirty="0"/>
                    </a:p>
                  </a:txBody>
                  <a:tcPr/>
                </a:tc>
              </a:tr>
              <a:tr h="22110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기타</a:t>
                      </a:r>
                      <a:r>
                        <a:rPr lang="en-US" altLang="ko-KR" sz="900" dirty="0" smtClean="0"/>
                        <a:t>(23</a:t>
                      </a:r>
                      <a:r>
                        <a:rPr lang="ko-KR" altLang="en-US" sz="900" dirty="0" smtClean="0"/>
                        <a:t>개국</a:t>
                      </a:r>
                      <a:r>
                        <a:rPr lang="en-US" altLang="ko-KR" sz="900" dirty="0" smtClean="0"/>
                        <a:t>)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10,532,714,509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24.48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19,086,575,182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39.87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29,619,289,692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32.6</a:t>
                      </a:r>
                      <a:endParaRPr lang="ko-KR" altLang="en-US" sz="1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255043" y="2060848"/>
            <a:ext cx="37408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1200"/>
              </a:spcAft>
            </a:pPr>
            <a:r>
              <a:rPr kumimoji="0" lang="ko-KR" altLang="en-US" sz="1400" b="1" spc="-20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표</a:t>
            </a:r>
            <a:r>
              <a:rPr kumimoji="0" lang="en-US" altLang="ko-KR" sz="1400" b="1" spc="-20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.  OECD </a:t>
            </a:r>
            <a:r>
              <a:rPr kumimoji="0" lang="ko-KR" altLang="en-US" sz="1400" b="1" spc="-20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국가</a:t>
            </a:r>
            <a:r>
              <a:rPr kumimoji="0" lang="ko-KR" altLang="en-US" sz="1400" b="1" spc="-2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의 </a:t>
            </a:r>
            <a:r>
              <a:rPr kumimoji="0" lang="ko-KR" altLang="en-US" sz="1400" b="1" spc="-20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수산물 수출입 현황 </a:t>
            </a:r>
            <a:r>
              <a:rPr kumimoji="0" lang="en-US" altLang="ko-KR" sz="1400" b="1" spc="-20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(2011-2012)</a:t>
            </a:r>
            <a:endParaRPr kumimoji="0" lang="ko-KR" altLang="en-US" sz="1400" b="1" spc="-200" dirty="0" smtClean="0">
              <a:solidFill>
                <a:schemeClr val="tx2"/>
              </a:solidFill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51520" y="5949280"/>
            <a:ext cx="9361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1200"/>
              </a:spcAft>
            </a:pPr>
            <a:r>
              <a:rPr kumimoji="0" lang="ko-KR" altLang="en-US" sz="1100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자</a:t>
            </a:r>
            <a:r>
              <a:rPr kumimoji="0" lang="ko-KR" altLang="en-US" sz="1100" spc="-200" dirty="0">
                <a:latin typeface="맑은 고딕" pitchFamily="50" charset="-127"/>
                <a:ea typeface="맑은 고딕" pitchFamily="50" charset="-127"/>
                <a:cs typeface="+mn-cs"/>
              </a:rPr>
              <a:t>료</a:t>
            </a:r>
            <a:r>
              <a:rPr kumimoji="0" lang="en-US" altLang="ko-KR" sz="1100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:  OECD</a:t>
            </a:r>
            <a:endParaRPr kumimoji="0" lang="ko-KR" altLang="en-US" sz="1100" spc="-200" dirty="0" smtClean="0"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4211960" y="3212976"/>
            <a:ext cx="1512168" cy="1440160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smtClean="0">
              <a:solidFill>
                <a:schemeClr val="tx1">
                  <a:lumMod val="75000"/>
                  <a:lumOff val="25000"/>
                </a:schemeClr>
              </a:solidFill>
              <a:latin typeface="Impact"/>
              <a:ea typeface="맑은 고딕" pitchFamily="50" charset="-127"/>
            </a:endParaRPr>
          </a:p>
        </p:txBody>
      </p:sp>
      <p:sp>
        <p:nvSpPr>
          <p:cNvPr id="21" name="설명선 1 20"/>
          <p:cNvSpPr/>
          <p:nvPr/>
        </p:nvSpPr>
        <p:spPr>
          <a:xfrm>
            <a:off x="6228184" y="3789040"/>
            <a:ext cx="2736304" cy="760623"/>
          </a:xfrm>
          <a:prstGeom prst="borderCallout1">
            <a:avLst>
              <a:gd name="adj1" fmla="val 50496"/>
              <a:gd name="adj2" fmla="val -642"/>
              <a:gd name="adj3" fmla="val -3869"/>
              <a:gd name="adj4" fmla="val -17490"/>
            </a:avLst>
          </a:prstGeom>
          <a:noFill/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무역규모는 미국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&gt;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일본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&gt;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노르웨이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&gt;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스웨덴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&gt;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스페인 순으로 큼 </a:t>
            </a:r>
            <a:endParaRPr lang="en-US" altLang="ko-KR" sz="1200" b="1" dirty="0" smtClean="0">
              <a:solidFill>
                <a:schemeClr val="tx1">
                  <a:lumMod val="75000"/>
                  <a:lumOff val="25000"/>
                </a:schemeClr>
              </a:solidFill>
              <a:ea typeface="맑은 고딕" pitchFamily="50" charset="-127"/>
            </a:endParaRPr>
          </a:p>
          <a:p>
            <a:pPr algn="ctr"/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(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상위 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10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개국이 전체 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65.75%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차지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)</a:t>
            </a:r>
            <a:endParaRPr lang="ko-KR" altLang="en-US" sz="1200" b="1" dirty="0" smtClean="0">
              <a:solidFill>
                <a:schemeClr val="tx1">
                  <a:lumMod val="75000"/>
                  <a:lumOff val="25000"/>
                </a:schemeClr>
              </a:solidFill>
              <a:ea typeface="맑은 고딕" pitchFamily="50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6235327" y="2852936"/>
            <a:ext cx="2736304" cy="720080"/>
          </a:xfrm>
          <a:prstGeom prst="rect">
            <a:avLst/>
          </a:prstGeom>
          <a:noFill/>
          <a:ln>
            <a:solidFill>
              <a:schemeClr val="accent6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한국은 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OECD 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회원국 중 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2.12% 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차지</a:t>
            </a:r>
          </a:p>
        </p:txBody>
      </p:sp>
      <p:sp>
        <p:nvSpPr>
          <p:cNvPr id="24" name="직사각형 23"/>
          <p:cNvSpPr/>
          <p:nvPr/>
        </p:nvSpPr>
        <p:spPr>
          <a:xfrm>
            <a:off x="5148064" y="2987499"/>
            <a:ext cx="576064" cy="216721"/>
          </a:xfrm>
          <a:prstGeom prst="rect">
            <a:avLst/>
          </a:prstGeom>
          <a:noFill/>
          <a:ln>
            <a:solidFill>
              <a:schemeClr val="accent6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smtClean="0">
              <a:solidFill>
                <a:schemeClr val="tx1">
                  <a:lumMod val="75000"/>
                  <a:lumOff val="25000"/>
                </a:schemeClr>
              </a:solidFill>
              <a:latin typeface="Impact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4197223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-1" y="435282"/>
            <a:ext cx="7092281" cy="511156"/>
          </a:xfrm>
        </p:spPr>
        <p:txBody>
          <a:bodyPr>
            <a:noAutofit/>
          </a:bodyPr>
          <a:lstStyle/>
          <a:p>
            <a:r>
              <a:rPr lang="ko-KR" altLang="en-US" dirty="0" smtClean="0"/>
              <a:t>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세계 수산물 무역 규모</a:t>
            </a:r>
            <a:r>
              <a:rPr lang="en-US" altLang="ko-KR" dirty="0" smtClean="0"/>
              <a:t>(</a:t>
            </a:r>
            <a:r>
              <a:rPr lang="ko-KR" altLang="en-US" dirty="0" smtClean="0">
                <a:solidFill>
                  <a:srgbClr val="0000CC"/>
                </a:solidFill>
              </a:rPr>
              <a:t>한국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ko-KR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ko-KR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577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79512" y="1124744"/>
            <a:ext cx="8352928" cy="81253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kumimoji="1" lang="en-US" altLang="ko-KR" dirty="0">
                <a:solidFill>
                  <a:prstClr val="black"/>
                </a:solidFill>
              </a:rPr>
              <a:t> </a:t>
            </a:r>
            <a:r>
              <a:rPr kumimoji="1" lang="en-US" altLang="ko-KR" dirty="0" smtClean="0">
                <a:solidFill>
                  <a:prstClr val="black"/>
                </a:solidFill>
              </a:rPr>
              <a:t> </a:t>
            </a:r>
            <a:r>
              <a:rPr kumimoji="1" lang="ko-KR" altLang="en-US" dirty="0" smtClean="0">
                <a:solidFill>
                  <a:prstClr val="black"/>
                </a:solidFill>
              </a:rPr>
              <a:t>수산물 무역규모</a:t>
            </a:r>
            <a:r>
              <a:rPr kumimoji="1" lang="en-US" altLang="ko-KR" dirty="0" smtClean="0">
                <a:solidFill>
                  <a:prstClr val="black"/>
                </a:solidFill>
              </a:rPr>
              <a:t>, </a:t>
            </a:r>
            <a:r>
              <a:rPr kumimoji="1" lang="ko-KR" altLang="en-US" dirty="0" smtClean="0">
                <a:solidFill>
                  <a:prstClr val="black"/>
                </a:solidFill>
              </a:rPr>
              <a:t>수출 기준 </a:t>
            </a:r>
            <a:r>
              <a:rPr kumimoji="1" lang="en-US" altLang="ko-KR" dirty="0" smtClean="0">
                <a:solidFill>
                  <a:srgbClr val="0000CC"/>
                </a:solidFill>
              </a:rPr>
              <a:t>4</a:t>
            </a:r>
            <a:r>
              <a:rPr kumimoji="1" lang="ko-KR" altLang="en-US" dirty="0" smtClean="0">
                <a:solidFill>
                  <a:srgbClr val="0000CC"/>
                </a:solidFill>
              </a:rPr>
              <a:t>개국 비중 </a:t>
            </a:r>
            <a:r>
              <a:rPr kumimoji="1" lang="en-US" altLang="ko-KR" dirty="0" smtClean="0">
                <a:solidFill>
                  <a:srgbClr val="0000CC"/>
                </a:solidFill>
              </a:rPr>
              <a:t>78.5%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dirty="0" smtClean="0">
                <a:solidFill>
                  <a:prstClr val="black"/>
                </a:solidFill>
              </a:rPr>
              <a:t>      - </a:t>
            </a:r>
            <a:r>
              <a:rPr lang="ko-KR" altLang="en-US" dirty="0" smtClean="0">
                <a:solidFill>
                  <a:prstClr val="black"/>
                </a:solidFill>
              </a:rPr>
              <a:t>수입기준 </a:t>
            </a:r>
            <a:r>
              <a:rPr lang="en-US" altLang="ko-KR" dirty="0" smtClean="0">
                <a:solidFill>
                  <a:srgbClr val="0000CC"/>
                </a:solidFill>
              </a:rPr>
              <a:t>3</a:t>
            </a:r>
            <a:r>
              <a:rPr lang="ko-KR" altLang="en-US" dirty="0" smtClean="0">
                <a:solidFill>
                  <a:srgbClr val="0000CC"/>
                </a:solidFill>
              </a:rPr>
              <a:t>개국 비중 </a:t>
            </a:r>
            <a:r>
              <a:rPr lang="en-US" altLang="ko-KR" dirty="0" smtClean="0">
                <a:solidFill>
                  <a:srgbClr val="0000CC"/>
                </a:solidFill>
              </a:rPr>
              <a:t>57.1%</a:t>
            </a:r>
            <a:endParaRPr kumimoji="1" lang="ko-KR" altLang="en-US" dirty="0">
              <a:solidFill>
                <a:srgbClr val="0000CC"/>
              </a:solidFill>
            </a:endParaRPr>
          </a:p>
        </p:txBody>
      </p:sp>
      <p:graphicFrame>
        <p:nvGraphicFramePr>
          <p:cNvPr id="23" name="표 2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446668790"/>
              </p:ext>
            </p:extLst>
          </p:nvPr>
        </p:nvGraphicFramePr>
        <p:xfrm>
          <a:off x="467543" y="2481198"/>
          <a:ext cx="4968552" cy="3435072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936104"/>
                <a:gridCol w="720080"/>
                <a:gridCol w="792088"/>
                <a:gridCol w="1008112"/>
                <a:gridCol w="792088"/>
                <a:gridCol w="720080"/>
              </a:tblGrid>
              <a:tr h="270949"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수출대상국가</a:t>
                      </a:r>
                      <a:endParaRPr lang="ko-KR" altLang="en-US" sz="9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2011</a:t>
                      </a:r>
                      <a:r>
                        <a:rPr lang="ko-KR" altLang="en-US" sz="900" dirty="0" smtClean="0"/>
                        <a:t>년</a:t>
                      </a:r>
                      <a:endParaRPr lang="ko-KR" altLang="en-US" sz="9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수입대상국가</a:t>
                      </a:r>
                      <a:endParaRPr lang="ko-KR" altLang="en-US" sz="9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2011</a:t>
                      </a:r>
                      <a:r>
                        <a:rPr lang="ko-KR" altLang="en-US" sz="900" dirty="0" smtClean="0"/>
                        <a:t>년</a:t>
                      </a:r>
                      <a:endParaRPr lang="ko-KR" altLang="en-US" sz="9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/>
                </a:tc>
              </a:tr>
              <a:tr h="148523">
                <a:tc vMerge="1">
                  <a:txBody>
                    <a:bodyPr/>
                    <a:lstStyle/>
                    <a:p>
                      <a:pPr latinLnBrk="1"/>
                      <a:endParaRPr lang="en-US" altLang="ko-KR" sz="9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중량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금액</a:t>
                      </a:r>
                      <a:endParaRPr lang="ko-KR" altLang="en-US" sz="9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중량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금액</a:t>
                      </a:r>
                      <a:endParaRPr lang="ko-KR" altLang="en-US" sz="900" dirty="0"/>
                    </a:p>
                  </a:txBody>
                  <a:tcPr/>
                </a:tc>
              </a:tr>
              <a:tr h="14852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일본</a:t>
                      </a:r>
                      <a:endParaRPr lang="en-US" altLang="ko-KR" sz="9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168,436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993,426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중국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1,140,959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1,250,436</a:t>
                      </a:r>
                      <a:endParaRPr lang="ko-KR" altLang="en-US" sz="1000" dirty="0"/>
                    </a:p>
                  </a:txBody>
                  <a:tcPr/>
                </a:tc>
              </a:tr>
              <a:tr h="215595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중국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155,004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464,642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러시아</a:t>
                      </a:r>
                      <a:endParaRPr lang="en-US" altLang="ko-KR" sz="9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313,890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662,758</a:t>
                      </a:r>
                      <a:endParaRPr lang="ko-KR" altLang="en-US" sz="1000" dirty="0"/>
                    </a:p>
                  </a:txBody>
                  <a:tcPr/>
                </a:tc>
              </a:tr>
              <a:tr h="23690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태국</a:t>
                      </a:r>
                      <a:endParaRPr lang="en-US" altLang="ko-KR" sz="9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107,166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173,433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베트남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135,207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482,607</a:t>
                      </a:r>
                      <a:endParaRPr lang="ko-KR" altLang="en-US" sz="1000" dirty="0"/>
                    </a:p>
                  </a:txBody>
                  <a:tcPr/>
                </a:tc>
              </a:tr>
              <a:tr h="25328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미국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29,121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180,866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일본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56,310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168,543</a:t>
                      </a:r>
                      <a:endParaRPr lang="ko-KR" altLang="en-US" sz="1000" dirty="0"/>
                    </a:p>
                  </a:txBody>
                  <a:tcPr/>
                </a:tc>
              </a:tr>
              <a:tr h="21602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뉴질랜드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38,043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92,707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미국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54,177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155,412</a:t>
                      </a:r>
                      <a:endParaRPr lang="ko-KR" altLang="en-US" sz="1000" dirty="0"/>
                    </a:p>
                  </a:txBody>
                  <a:tcPr/>
                </a:tc>
              </a:tr>
              <a:tr h="18820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베트남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37,024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61,453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태국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30,945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135,111</a:t>
                      </a:r>
                      <a:endParaRPr lang="ko-KR" altLang="en-US" sz="1000" dirty="0"/>
                    </a:p>
                  </a:txBody>
                  <a:tcPr/>
                </a:tc>
              </a:tr>
              <a:tr h="16039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홍콩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1,970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31,274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대만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62,198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128,598</a:t>
                      </a:r>
                      <a:endParaRPr lang="ko-KR" altLang="en-US" sz="1000" dirty="0"/>
                    </a:p>
                  </a:txBody>
                  <a:tcPr/>
                </a:tc>
              </a:tr>
              <a:tr h="20458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캐나다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4,064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17,194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칠레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59,452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142,581</a:t>
                      </a:r>
                      <a:endParaRPr lang="ko-KR" altLang="en-US" sz="1000" dirty="0"/>
                    </a:p>
                  </a:txBody>
                  <a:tcPr/>
                </a:tc>
              </a:tr>
              <a:tr h="20473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호주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4,360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12,303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노르웨이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31,152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138,833</a:t>
                      </a:r>
                      <a:endParaRPr lang="ko-KR" altLang="en-US" sz="1000" dirty="0"/>
                    </a:p>
                  </a:txBody>
                  <a:tcPr/>
                </a:tc>
              </a:tr>
              <a:tr h="20488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err="1" smtClean="0"/>
                        <a:t>싱가폴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1,439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16,954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캐나다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14,530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67,852</a:t>
                      </a:r>
                      <a:endParaRPr lang="ko-KR" altLang="en-US" sz="1000" dirty="0"/>
                    </a:p>
                  </a:txBody>
                  <a:tcPr/>
                </a:tc>
              </a:tr>
              <a:tr h="20488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기타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140,088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263,546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기타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2,946,842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859,213</a:t>
                      </a:r>
                      <a:endParaRPr lang="ko-KR" altLang="en-US" sz="1000" dirty="0"/>
                    </a:p>
                  </a:txBody>
                  <a:tcPr/>
                </a:tc>
              </a:tr>
              <a:tr h="22110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합계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686,715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2,307,798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합계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4,845,662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4,191,944</a:t>
                      </a:r>
                      <a:endParaRPr lang="ko-KR" altLang="en-US" sz="1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399058" y="2087270"/>
            <a:ext cx="37408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1200"/>
              </a:spcAft>
            </a:pPr>
            <a:r>
              <a:rPr kumimoji="0" lang="ko-KR" altLang="en-US" sz="1400" b="1" spc="-20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표</a:t>
            </a:r>
            <a:r>
              <a:rPr kumimoji="0" lang="en-US" altLang="ko-KR" sz="1400" b="1" spc="-20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. </a:t>
            </a:r>
            <a:r>
              <a:rPr kumimoji="0" lang="ko-KR" altLang="en-US" sz="1400" b="1" spc="-20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한국의 주요 국가별 수산물 무역 규모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95534" y="5975702"/>
            <a:ext cx="187396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1200"/>
              </a:spcAft>
            </a:pPr>
            <a:r>
              <a:rPr kumimoji="0" lang="ko-KR" altLang="en-US" sz="1100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자</a:t>
            </a:r>
            <a:r>
              <a:rPr kumimoji="0" lang="ko-KR" altLang="en-US" sz="1100" spc="-200" dirty="0">
                <a:latin typeface="맑은 고딕" pitchFamily="50" charset="-127"/>
                <a:ea typeface="맑은 고딕" pitchFamily="50" charset="-127"/>
                <a:cs typeface="+mn-cs"/>
              </a:rPr>
              <a:t>료</a:t>
            </a:r>
            <a:r>
              <a:rPr kumimoji="0" lang="en-US" altLang="ko-KR" sz="1100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:  2012 </a:t>
            </a:r>
            <a:r>
              <a:rPr kumimoji="0" lang="ko-KR" altLang="en-US" sz="1100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농림수산식품 통계연보</a:t>
            </a:r>
          </a:p>
        </p:txBody>
      </p:sp>
      <p:sp>
        <p:nvSpPr>
          <p:cNvPr id="26" name="직사각형 25"/>
          <p:cNvSpPr/>
          <p:nvPr/>
        </p:nvSpPr>
        <p:spPr>
          <a:xfrm>
            <a:off x="1403647" y="3008568"/>
            <a:ext cx="1512168" cy="950910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smtClean="0">
              <a:solidFill>
                <a:schemeClr val="tx1">
                  <a:lumMod val="75000"/>
                  <a:lumOff val="25000"/>
                </a:schemeClr>
              </a:solidFill>
              <a:latin typeface="Impact"/>
              <a:ea typeface="맑은 고딕" pitchFamily="50" charset="-127"/>
            </a:endParaRPr>
          </a:p>
        </p:txBody>
      </p:sp>
      <p:sp>
        <p:nvSpPr>
          <p:cNvPr id="28" name="설명선 1 27"/>
          <p:cNvSpPr/>
          <p:nvPr/>
        </p:nvSpPr>
        <p:spPr>
          <a:xfrm>
            <a:off x="6156174" y="2395046"/>
            <a:ext cx="2160241" cy="916360"/>
          </a:xfrm>
          <a:prstGeom prst="borderCallout1">
            <a:avLst>
              <a:gd name="adj1" fmla="val 50496"/>
              <a:gd name="adj2" fmla="val -1083"/>
              <a:gd name="adj3" fmla="val 115612"/>
              <a:gd name="adj4" fmla="val -147932"/>
            </a:avLst>
          </a:prstGeom>
          <a:noFill/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2011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년 수출 총액을 기준으로 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4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개국이 차지하는 비중이 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78.5%</a:t>
            </a:r>
          </a:p>
          <a:p>
            <a:pPr algn="ctr"/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바탕"/>
                <a:ea typeface="맑은 고딕" pitchFamily="50" charset="-127"/>
              </a:rPr>
              <a:t>→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수출시장 및 품목이 단순 </a:t>
            </a:r>
          </a:p>
        </p:txBody>
      </p:sp>
      <p:sp>
        <p:nvSpPr>
          <p:cNvPr id="29" name="직사각형 28"/>
          <p:cNvSpPr/>
          <p:nvPr/>
        </p:nvSpPr>
        <p:spPr>
          <a:xfrm>
            <a:off x="3923927" y="3008568"/>
            <a:ext cx="1512168" cy="708464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smtClean="0">
              <a:solidFill>
                <a:schemeClr val="tx1">
                  <a:lumMod val="75000"/>
                  <a:lumOff val="25000"/>
                </a:schemeClr>
              </a:solidFill>
              <a:latin typeface="Impact"/>
              <a:ea typeface="맑은 고딕" pitchFamily="50" charset="-127"/>
            </a:endParaRPr>
          </a:p>
        </p:txBody>
      </p:sp>
      <p:sp>
        <p:nvSpPr>
          <p:cNvPr id="30" name="설명선 1 29"/>
          <p:cNvSpPr/>
          <p:nvPr/>
        </p:nvSpPr>
        <p:spPr>
          <a:xfrm>
            <a:off x="6300191" y="3591426"/>
            <a:ext cx="2160241" cy="916360"/>
          </a:xfrm>
          <a:prstGeom prst="borderCallout1">
            <a:avLst>
              <a:gd name="adj1" fmla="val 50496"/>
              <a:gd name="adj2" fmla="val -1083"/>
              <a:gd name="adj3" fmla="val 234"/>
              <a:gd name="adj4" fmla="val -38583"/>
            </a:avLst>
          </a:prstGeom>
          <a:noFill/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바탕"/>
                <a:ea typeface="맑은 고딕" pitchFamily="50" charset="-127"/>
              </a:rPr>
              <a:t>수입도 중국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바탕"/>
                <a:ea typeface="맑은 고딕" pitchFamily="50" charset="-127"/>
              </a:rPr>
              <a:t>,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바탕"/>
                <a:ea typeface="맑은 고딕" pitchFamily="50" charset="-127"/>
              </a:rPr>
              <a:t>러시아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바탕"/>
                <a:ea typeface="맑은 고딕" pitchFamily="50" charset="-127"/>
              </a:rPr>
              <a:t>,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바탕"/>
                <a:ea typeface="맑은 고딕" pitchFamily="50" charset="-127"/>
              </a:rPr>
              <a:t>베트남 등 특정 국가 위주 </a:t>
            </a:r>
            <a:endParaRPr lang="en-US" altLang="ko-KR" sz="1200" b="1" dirty="0" smtClean="0">
              <a:solidFill>
                <a:schemeClr val="tx1">
                  <a:lumMod val="75000"/>
                  <a:lumOff val="25000"/>
                </a:schemeClr>
              </a:solidFill>
              <a:latin typeface="바탕"/>
              <a:ea typeface="맑은 고딕" pitchFamily="50" charset="-127"/>
            </a:endParaRPr>
          </a:p>
          <a:p>
            <a:pPr algn="ctr"/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바탕"/>
                <a:ea typeface="맑은 고딕" pitchFamily="50" charset="-127"/>
              </a:rPr>
              <a:t>→ 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3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개국이 전체 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57.1%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차지</a:t>
            </a:r>
          </a:p>
        </p:txBody>
      </p:sp>
    </p:spTree>
    <p:extLst>
      <p:ext uri="{BB962C8B-B14F-4D97-AF65-F5344CB8AC3E}">
        <p14:creationId xmlns="" xmlns:p14="http://schemas.microsoft.com/office/powerpoint/2010/main" val="174197223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-1" y="435282"/>
            <a:ext cx="7092281" cy="511156"/>
          </a:xfrm>
        </p:spPr>
        <p:txBody>
          <a:bodyPr>
            <a:noAutofit/>
          </a:bodyPr>
          <a:lstStyle/>
          <a:p>
            <a:r>
              <a:rPr lang="ko-KR" altLang="en-US" dirty="0" smtClean="0"/>
              <a:t>라</a:t>
            </a:r>
            <a:r>
              <a:rPr lang="en-US" altLang="ko-KR" dirty="0" smtClean="0"/>
              <a:t>. </a:t>
            </a:r>
            <a:r>
              <a:rPr lang="ko-KR" altLang="en-US" dirty="0" smtClean="0"/>
              <a:t>세계 식품 산업 시장 규모 및 전망</a:t>
            </a:r>
            <a:endParaRPr lang="ko-KR" altLang="en-US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ko-KR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ko-KR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577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794361874"/>
              </p:ext>
            </p:extLst>
          </p:nvPr>
        </p:nvGraphicFramePr>
        <p:xfrm>
          <a:off x="182588" y="2926080"/>
          <a:ext cx="4392488" cy="21591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104"/>
                <a:gridCol w="576064"/>
                <a:gridCol w="576064"/>
                <a:gridCol w="576064"/>
                <a:gridCol w="576064"/>
                <a:gridCol w="576064"/>
                <a:gridCol w="576064"/>
              </a:tblGrid>
              <a:tr h="270949">
                <a:tc>
                  <a:txBody>
                    <a:bodyPr/>
                    <a:lstStyle/>
                    <a:p>
                      <a:pPr latinLnBrk="1"/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2010</a:t>
                      </a:r>
                      <a:r>
                        <a:rPr lang="ko-KR" altLang="en-US" sz="1000" dirty="0" smtClean="0"/>
                        <a:t>년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2011</a:t>
                      </a:r>
                      <a:r>
                        <a:rPr lang="ko-KR" altLang="en-US" sz="1000" dirty="0" smtClean="0"/>
                        <a:t>년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2012</a:t>
                      </a:r>
                      <a:r>
                        <a:rPr lang="ko-KR" altLang="en-US" sz="1000" dirty="0" smtClean="0"/>
                        <a:t>년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2013</a:t>
                      </a:r>
                      <a:r>
                        <a:rPr lang="ko-KR" altLang="en-US" sz="1000" dirty="0" smtClean="0"/>
                        <a:t>년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2014</a:t>
                      </a:r>
                      <a:r>
                        <a:rPr lang="ko-KR" altLang="en-US" sz="1000" dirty="0" smtClean="0"/>
                        <a:t>년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2015</a:t>
                      </a:r>
                      <a:r>
                        <a:rPr lang="ko-KR" altLang="en-US" sz="1000" dirty="0" smtClean="0"/>
                        <a:t>년</a:t>
                      </a:r>
                      <a:endParaRPr lang="ko-KR" altLang="en-US" sz="1000" dirty="0"/>
                    </a:p>
                  </a:txBody>
                  <a:tcPr/>
                </a:tc>
              </a:tr>
              <a:tr h="3200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세계식품시장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5,057.2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5,237.0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5,430.2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5,636.8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5,856.4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6,077.3</a:t>
                      </a:r>
                      <a:endParaRPr lang="ko-KR" altLang="en-US" sz="1100" dirty="0"/>
                    </a:p>
                  </a:txBody>
                  <a:tcPr/>
                </a:tc>
              </a:tr>
              <a:tr h="3200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유럽</a:t>
                      </a:r>
                      <a:endParaRPr lang="en-US" altLang="ko-KR" sz="9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2,045.3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2,209.8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2,140.1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2,192.6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2,248.3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2,305.0</a:t>
                      </a:r>
                      <a:endParaRPr lang="ko-KR" altLang="en-US" sz="1100" dirty="0"/>
                    </a:p>
                  </a:txBody>
                  <a:tcPr/>
                </a:tc>
              </a:tr>
              <a:tr h="3200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아시아태평양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1,483.0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1,567.8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1,659.9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1,759.5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1,866.8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1,972.6</a:t>
                      </a:r>
                      <a:endParaRPr lang="ko-KR" altLang="en-US" sz="1100" dirty="0"/>
                    </a:p>
                  </a:txBody>
                  <a:tcPr/>
                </a:tc>
              </a:tr>
              <a:tr h="3200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북미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895.5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918.6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943.1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969.2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996.3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1,024.3</a:t>
                      </a:r>
                      <a:endParaRPr lang="ko-KR" altLang="en-US" sz="1100" dirty="0"/>
                    </a:p>
                  </a:txBody>
                  <a:tcPr/>
                </a:tc>
              </a:tr>
              <a:tr h="3200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중남미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497.9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518.2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539.2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561.1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583.9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607.4</a:t>
                      </a:r>
                      <a:endParaRPr lang="ko-KR" altLang="en-US" sz="1100" dirty="0"/>
                    </a:p>
                  </a:txBody>
                  <a:tcPr/>
                </a:tc>
              </a:tr>
              <a:tr h="28788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중동아프리카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135.4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141.6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147.9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154.4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161.1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167.9</a:t>
                      </a:r>
                      <a:endParaRPr lang="ko-KR" altLang="en-US" sz="11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3707904" y="5085184"/>
            <a:ext cx="9361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1200"/>
              </a:spcAft>
            </a:pPr>
            <a:r>
              <a:rPr kumimoji="0" lang="ko-KR" altLang="en-US" sz="1100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단위</a:t>
            </a:r>
            <a:r>
              <a:rPr kumimoji="0" lang="en-US" altLang="ko-KR" sz="1100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:  10</a:t>
            </a:r>
            <a:r>
              <a:rPr kumimoji="0" lang="ko-KR" altLang="en-US" sz="1100" spc="-200" dirty="0" err="1" smtClean="0">
                <a:latin typeface="맑은 고딕" pitchFamily="50" charset="-127"/>
                <a:ea typeface="맑은 고딕" pitchFamily="50" charset="-127"/>
                <a:cs typeface="+mn-cs"/>
              </a:rPr>
              <a:t>억달러</a:t>
            </a:r>
            <a:endParaRPr kumimoji="0" lang="ko-KR" altLang="en-US" sz="1100" spc="-200" dirty="0" smtClean="0"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79512" y="1259468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ko-KR" altLang="en-US" b="1" dirty="0" smtClean="0"/>
              <a:t> 세</a:t>
            </a:r>
            <a:r>
              <a:rPr lang="ko-KR" altLang="en-US" b="1" dirty="0"/>
              <a:t>계 </a:t>
            </a:r>
            <a:r>
              <a:rPr lang="ko-KR" altLang="en-US" b="1" dirty="0" smtClean="0"/>
              <a:t>식품시장의 규모는 </a:t>
            </a:r>
            <a:r>
              <a:rPr lang="en-US" altLang="ko-KR" b="1" dirty="0" smtClean="0">
                <a:solidFill>
                  <a:srgbClr val="0000CC"/>
                </a:solidFill>
              </a:rPr>
              <a:t>6</a:t>
            </a:r>
            <a:r>
              <a:rPr lang="ko-KR" altLang="en-US" b="1" dirty="0" smtClean="0">
                <a:solidFill>
                  <a:srgbClr val="0000CC"/>
                </a:solidFill>
              </a:rPr>
              <a:t>조 달러 </a:t>
            </a:r>
            <a:r>
              <a:rPr lang="ko-KR" altLang="en-US" b="1" dirty="0" smtClean="0"/>
              <a:t>이며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지속적으로 증대 전망  </a:t>
            </a:r>
            <a:endParaRPr lang="ko-KR" altLang="en-US" b="1" dirty="0"/>
          </a:p>
        </p:txBody>
      </p:sp>
      <p:sp>
        <p:nvSpPr>
          <p:cNvPr id="20" name="직사각형 19"/>
          <p:cNvSpPr/>
          <p:nvPr/>
        </p:nvSpPr>
        <p:spPr>
          <a:xfrm>
            <a:off x="285736" y="1556792"/>
            <a:ext cx="87507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600" b="1" dirty="0" smtClean="0">
                <a:latin typeface="+mn-ea"/>
                <a:ea typeface="+mn-ea"/>
              </a:rPr>
              <a:t> ’15</a:t>
            </a:r>
            <a:r>
              <a:rPr lang="ko-KR" altLang="en-US" sz="1600" b="1" dirty="0" smtClean="0">
                <a:latin typeface="+mn-ea"/>
                <a:ea typeface="+mn-ea"/>
              </a:rPr>
              <a:t>년</a:t>
            </a:r>
            <a:r>
              <a:rPr lang="en-US" altLang="ko-KR" sz="1600" b="1" dirty="0" smtClean="0">
                <a:latin typeface="+mn-ea"/>
                <a:ea typeface="+mn-ea"/>
              </a:rPr>
              <a:t>,</a:t>
            </a:r>
            <a:r>
              <a:rPr lang="ko-KR" altLang="en-US" sz="1600" b="1" dirty="0" smtClean="0">
                <a:latin typeface="+mn-ea"/>
                <a:ea typeface="+mn-ea"/>
              </a:rPr>
              <a:t> </a:t>
            </a:r>
            <a:r>
              <a:rPr lang="ko-KR" altLang="en-US" sz="1600" b="1" dirty="0" smtClean="0">
                <a:solidFill>
                  <a:srgbClr val="0000CC"/>
                </a:solidFill>
                <a:latin typeface="+mn-ea"/>
                <a:ea typeface="+mn-ea"/>
              </a:rPr>
              <a:t>유럽시장과 아시아태평양시장이 </a:t>
            </a:r>
            <a:r>
              <a:rPr lang="ko-KR" altLang="en-US" sz="1600" b="1" dirty="0" smtClean="0">
                <a:latin typeface="+mn-ea"/>
                <a:ea typeface="+mn-ea"/>
              </a:rPr>
              <a:t>영향력이 가장 커질 것으로 전망</a:t>
            </a:r>
            <a:endParaRPr lang="en-US" altLang="ko-KR" sz="1600" b="1" dirty="0" smtClean="0">
              <a:latin typeface="+mn-ea"/>
              <a:ea typeface="+mn-ea"/>
            </a:endParaRPr>
          </a:p>
        </p:txBody>
      </p:sp>
      <p:graphicFrame>
        <p:nvGraphicFramePr>
          <p:cNvPr id="21" name="차트 20"/>
          <p:cNvGraphicFramePr/>
          <p:nvPr>
            <p:extLst>
              <p:ext uri="{D42A27DB-BD31-4B8C-83A1-F6EECF244321}">
                <p14:modId xmlns="" xmlns:p14="http://schemas.microsoft.com/office/powerpoint/2010/main" val="1849306084"/>
              </p:ext>
            </p:extLst>
          </p:nvPr>
        </p:nvGraphicFramePr>
        <p:xfrm>
          <a:off x="4661116" y="2564904"/>
          <a:ext cx="4482884" cy="28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144016" y="2617167"/>
            <a:ext cx="42119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1200"/>
              </a:spcAft>
            </a:pPr>
            <a:r>
              <a:rPr kumimoji="0" lang="ko-KR" altLang="en-US" sz="1400" b="1" spc="-20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표</a:t>
            </a:r>
            <a:r>
              <a:rPr kumimoji="0" lang="en-US" altLang="ko-KR" sz="1400" b="1" spc="-20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.  </a:t>
            </a:r>
            <a:r>
              <a:rPr kumimoji="0" lang="ko-KR" altLang="en-US" sz="1400" b="1" spc="-20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세</a:t>
            </a:r>
            <a:r>
              <a:rPr kumimoji="0" lang="ko-KR" altLang="en-US" sz="1400" b="1" spc="-2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계 </a:t>
            </a:r>
            <a:r>
              <a:rPr kumimoji="0" lang="ko-KR" altLang="en-US" sz="1400" b="1" spc="-20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식품시장 규모 </a:t>
            </a:r>
            <a:r>
              <a:rPr kumimoji="0" lang="en-US" altLang="ko-KR" sz="1400" b="1" spc="-20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endParaRPr kumimoji="0" lang="ko-KR" altLang="en-US" sz="1400" b="1" spc="-200" dirty="0" smtClean="0">
              <a:solidFill>
                <a:schemeClr val="tx2"/>
              </a:solidFill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4197223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-1" y="435282"/>
            <a:ext cx="7092281" cy="511156"/>
          </a:xfrm>
        </p:spPr>
        <p:txBody>
          <a:bodyPr>
            <a:noAutofit/>
          </a:bodyPr>
          <a:lstStyle/>
          <a:p>
            <a:r>
              <a:rPr lang="ko-KR" altLang="en-US" dirty="0" smtClean="0"/>
              <a:t>마</a:t>
            </a:r>
            <a:r>
              <a:rPr lang="en-US" altLang="ko-KR" dirty="0" smtClean="0"/>
              <a:t>. </a:t>
            </a:r>
            <a:r>
              <a:rPr lang="ko-KR" altLang="en-US" dirty="0" smtClean="0"/>
              <a:t>주요국의 수산업 비중</a:t>
            </a:r>
            <a:endParaRPr lang="ko-KR" altLang="en-US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ko-KR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ko-KR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577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909610921"/>
              </p:ext>
            </p:extLst>
          </p:nvPr>
        </p:nvGraphicFramePr>
        <p:xfrm>
          <a:off x="179512" y="1910328"/>
          <a:ext cx="4854974" cy="3922752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1034666"/>
                <a:gridCol w="636718"/>
                <a:gridCol w="636718"/>
                <a:gridCol w="636718"/>
                <a:gridCol w="636718"/>
                <a:gridCol w="636718"/>
                <a:gridCol w="636718"/>
              </a:tblGrid>
              <a:tr h="270949">
                <a:tc>
                  <a:txBody>
                    <a:bodyPr/>
                    <a:lstStyle/>
                    <a:p>
                      <a:pPr latinLnBrk="1"/>
                      <a:endParaRPr lang="ko-KR" altLang="en-US" sz="9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/>
                        <a:t>경제전체</a:t>
                      </a:r>
                      <a:r>
                        <a:rPr lang="en-US" altLang="ko-KR" sz="1000" dirty="0" smtClean="0"/>
                        <a:t>(A)</a:t>
                      </a:r>
                      <a:endParaRPr lang="ko-KR" altLang="en-US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/>
                        <a:t>수산업</a:t>
                      </a:r>
                      <a:r>
                        <a:rPr lang="en-US" altLang="ko-KR" sz="1000" dirty="0" smtClean="0"/>
                        <a:t>(B)</a:t>
                      </a:r>
                      <a:endParaRPr lang="ko-KR" altLang="en-US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/>
                        <a:t>수산업 비중</a:t>
                      </a:r>
                      <a:r>
                        <a:rPr lang="en-US" altLang="ko-KR" sz="1000" dirty="0" smtClean="0"/>
                        <a:t>(B/A)</a:t>
                      </a:r>
                      <a:endParaRPr lang="ko-KR" altLang="en-US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/>
                </a:tc>
              </a:tr>
              <a:tr h="161099">
                <a:tc>
                  <a:txBody>
                    <a:bodyPr/>
                    <a:lstStyle/>
                    <a:p>
                      <a:pPr latinLnBrk="1"/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dirty="0" smtClean="0"/>
                        <a:t>산출</a:t>
                      </a:r>
                      <a:endParaRPr lang="ko-KR" altLang="en-US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dirty="0" smtClean="0"/>
                        <a:t>부가가치</a:t>
                      </a:r>
                      <a:endParaRPr lang="ko-KR" altLang="en-US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dirty="0" smtClean="0"/>
                        <a:t>산출</a:t>
                      </a:r>
                      <a:endParaRPr lang="ko-KR" altLang="en-US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dirty="0" smtClean="0"/>
                        <a:t>부가가치</a:t>
                      </a:r>
                      <a:endParaRPr lang="ko-KR" altLang="en-US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dirty="0" smtClean="0"/>
                        <a:t>산출</a:t>
                      </a:r>
                      <a:endParaRPr lang="ko-KR" altLang="en-US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dirty="0" smtClean="0"/>
                        <a:t>부가가치</a:t>
                      </a:r>
                      <a:endParaRPr lang="ko-KR" altLang="en-US" sz="800" dirty="0"/>
                    </a:p>
                  </a:txBody>
                  <a:tcPr/>
                </a:tc>
              </a:tr>
              <a:tr h="14852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한국</a:t>
                      </a:r>
                      <a:endParaRPr lang="en-US" altLang="ko-KR" sz="9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17,236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5,692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35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13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0.20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0.24</a:t>
                      </a:r>
                      <a:endParaRPr lang="ko-KR" altLang="en-US" sz="1000" dirty="0"/>
                    </a:p>
                  </a:txBody>
                  <a:tcPr/>
                </a:tc>
              </a:tr>
              <a:tr h="12070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미국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226,802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97,718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56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33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0.02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0.03</a:t>
                      </a:r>
                      <a:endParaRPr lang="ko-KR" altLang="en-US" sz="1000" dirty="0"/>
                    </a:p>
                  </a:txBody>
                  <a:tcPr/>
                </a:tc>
              </a:tr>
              <a:tr h="23690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일본</a:t>
                      </a:r>
                      <a:endParaRPr lang="en-US" altLang="ko-KR" sz="9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98,317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38,729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164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75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0.17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0.19</a:t>
                      </a:r>
                      <a:endParaRPr lang="ko-KR" altLang="en-US" sz="1000" dirty="0"/>
                    </a:p>
                  </a:txBody>
                  <a:tcPr/>
                </a:tc>
              </a:tr>
              <a:tr h="20909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중국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51,772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13,481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385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195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0.74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1.45</a:t>
                      </a:r>
                      <a:endParaRPr lang="ko-KR" altLang="en-US" sz="1000" dirty="0"/>
                    </a:p>
                  </a:txBody>
                  <a:tcPr/>
                </a:tc>
              </a:tr>
              <a:tr h="25328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캐나다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19,565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7,728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24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11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0.12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0.14</a:t>
                      </a:r>
                      <a:endParaRPr lang="ko-KR" altLang="en-US" sz="1000" dirty="0"/>
                    </a:p>
                  </a:txBody>
                  <a:tcPr/>
                </a:tc>
              </a:tr>
              <a:tr h="21602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노르웨이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4,935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2,187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33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12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0.66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0.53</a:t>
                      </a:r>
                      <a:endParaRPr lang="ko-KR" altLang="en-US" sz="1000" dirty="0"/>
                    </a:p>
                  </a:txBody>
                  <a:tcPr/>
                </a:tc>
              </a:tr>
              <a:tr h="18820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페루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1,508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620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14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6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0.94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1.03</a:t>
                      </a:r>
                      <a:endParaRPr lang="ko-KR" altLang="en-US" sz="1000" dirty="0"/>
                    </a:p>
                  </a:txBody>
                  <a:tcPr/>
                </a:tc>
              </a:tr>
              <a:tr h="16039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인도네시아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5,364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2,342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55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39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1.03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1.67</a:t>
                      </a:r>
                      <a:endParaRPr lang="ko-KR" altLang="en-US" sz="1000" dirty="0"/>
                    </a:p>
                  </a:txBody>
                  <a:tcPr/>
                </a:tc>
              </a:tr>
              <a:tr h="20458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칠레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1,877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768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9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4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0.46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0.51</a:t>
                      </a:r>
                      <a:endParaRPr lang="ko-KR" altLang="en-US" sz="1000" dirty="0"/>
                    </a:p>
                  </a:txBody>
                  <a:tcPr/>
                </a:tc>
              </a:tr>
              <a:tr h="20473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필리핀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1,824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793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26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20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1.40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2.52</a:t>
                      </a:r>
                      <a:endParaRPr lang="ko-KR" altLang="en-US" sz="1000" dirty="0"/>
                    </a:p>
                  </a:txBody>
                  <a:tcPr/>
                </a:tc>
              </a:tr>
              <a:tr h="20488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태국 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4,086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1,311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35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15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0.85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1.17</a:t>
                      </a:r>
                      <a:endParaRPr lang="ko-KR" altLang="en-US" sz="1000" dirty="0"/>
                    </a:p>
                  </a:txBody>
                  <a:tcPr/>
                </a:tc>
              </a:tr>
              <a:tr h="20488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베트남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1,118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333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16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9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1.46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2.70</a:t>
                      </a:r>
                      <a:endParaRPr lang="ko-KR" altLang="en-US" sz="1000" dirty="0"/>
                    </a:p>
                  </a:txBody>
                  <a:tcPr/>
                </a:tc>
              </a:tr>
              <a:tr h="22110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말레이시아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2,971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1,058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15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11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0.51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1.07</a:t>
                      </a:r>
                      <a:endParaRPr lang="ko-KR" altLang="en-US" sz="1000" dirty="0"/>
                    </a:p>
                  </a:txBody>
                  <a:tcPr/>
                </a:tc>
              </a:tr>
              <a:tr h="19329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 smtClean="0"/>
                        <a:t>합계</a:t>
                      </a:r>
                      <a:endParaRPr lang="ko-KR" altLang="en-US" sz="9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/>
                        <a:t>817,526</a:t>
                      </a:r>
                      <a:endParaRPr lang="ko-KR" altLang="en-US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/>
                        <a:t>306,612</a:t>
                      </a:r>
                      <a:endParaRPr lang="ko-KR" altLang="en-US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/>
                        <a:t>1,385</a:t>
                      </a:r>
                      <a:endParaRPr lang="ko-KR" altLang="en-US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/>
                        <a:t>708</a:t>
                      </a:r>
                      <a:endParaRPr lang="ko-KR" altLang="en-US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/>
                        <a:t>0.17</a:t>
                      </a:r>
                      <a:endParaRPr lang="ko-KR" altLang="en-US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/>
                        <a:t>0.23</a:t>
                      </a:r>
                      <a:endParaRPr lang="ko-KR" altLang="en-US" sz="10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179512" y="1076970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ko-KR" altLang="en-US" b="1" dirty="0" smtClean="0"/>
              <a:t> 수산업 비중은 </a:t>
            </a:r>
            <a:r>
              <a:rPr lang="ko-KR" altLang="en-US" b="1" dirty="0" smtClean="0">
                <a:solidFill>
                  <a:srgbClr val="0000CC"/>
                </a:solidFill>
              </a:rPr>
              <a:t>베트남이 가장 높고</a:t>
            </a:r>
            <a:r>
              <a:rPr lang="en-US" altLang="ko-KR" b="1" dirty="0" smtClean="0">
                <a:solidFill>
                  <a:srgbClr val="0000CC"/>
                </a:solidFill>
              </a:rPr>
              <a:t>, </a:t>
            </a:r>
            <a:r>
              <a:rPr lang="ko-KR" altLang="en-US" b="1" dirty="0" smtClean="0">
                <a:solidFill>
                  <a:srgbClr val="0000CC"/>
                </a:solidFill>
              </a:rPr>
              <a:t>한국은 </a:t>
            </a:r>
            <a:r>
              <a:rPr lang="en-US" altLang="ko-KR" b="1" dirty="0" smtClean="0">
                <a:solidFill>
                  <a:srgbClr val="0000CC"/>
                </a:solidFill>
              </a:rPr>
              <a:t>0.2% </a:t>
            </a:r>
            <a:r>
              <a:rPr lang="ko-KR" altLang="en-US" b="1" dirty="0" smtClean="0">
                <a:solidFill>
                  <a:srgbClr val="0000CC"/>
                </a:solidFill>
              </a:rPr>
              <a:t>수준</a:t>
            </a:r>
            <a:endParaRPr lang="ko-KR" altLang="en-US" b="1" dirty="0">
              <a:solidFill>
                <a:srgbClr val="0000CC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83035" y="1556792"/>
            <a:ext cx="28047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1200"/>
              </a:spcAft>
            </a:pPr>
            <a:r>
              <a:rPr kumimoji="0" lang="ko-KR" altLang="en-US" sz="1400" b="1" spc="-20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표</a:t>
            </a:r>
            <a:r>
              <a:rPr kumimoji="0" lang="en-US" altLang="ko-KR" sz="1400" b="1" spc="-20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.  </a:t>
            </a:r>
            <a:r>
              <a:rPr kumimoji="0" lang="ko-KR" altLang="en-US" sz="1400" b="1" spc="-20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국가</a:t>
            </a:r>
            <a:r>
              <a:rPr kumimoji="0" lang="ko-KR" altLang="en-US" sz="1400" b="1" spc="-2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별 </a:t>
            </a:r>
            <a:r>
              <a:rPr kumimoji="0" lang="ko-KR" altLang="en-US" sz="1400" b="1" spc="-20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수산업  산출</a:t>
            </a:r>
            <a:r>
              <a:rPr kumimoji="0" lang="en-US" altLang="ko-KR" sz="1400" b="1" spc="-20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400" b="1" spc="-20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부가가치 비교  </a:t>
            </a:r>
            <a:r>
              <a:rPr kumimoji="0" lang="en-US" altLang="ko-KR" sz="1400" b="1" spc="-20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endParaRPr kumimoji="0" lang="ko-KR" altLang="en-US" sz="1400" b="1" spc="-200" dirty="0" smtClean="0">
              <a:solidFill>
                <a:schemeClr val="tx2"/>
              </a:solidFill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923928" y="1602959"/>
            <a:ext cx="118813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1200"/>
              </a:spcAft>
            </a:pPr>
            <a:r>
              <a:rPr kumimoji="0" lang="ko-KR" altLang="en-US" sz="1100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단위</a:t>
            </a:r>
            <a:r>
              <a:rPr kumimoji="0" lang="en-US" altLang="ko-KR" sz="1100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:  </a:t>
            </a:r>
            <a:r>
              <a:rPr kumimoji="0" lang="ko-KR" altLang="en-US" sz="1100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억 달 </a:t>
            </a:r>
            <a:r>
              <a:rPr kumimoji="0" lang="ko-KR" altLang="en-US" sz="1100" spc="-200" dirty="0" err="1" smtClean="0">
                <a:latin typeface="맑은 고딕" pitchFamily="50" charset="-127"/>
                <a:ea typeface="맑은 고딕" pitchFamily="50" charset="-127"/>
                <a:cs typeface="+mn-cs"/>
              </a:rPr>
              <a:t>러</a:t>
            </a:r>
            <a:r>
              <a:rPr kumimoji="0" lang="ko-KR" altLang="en-US" sz="1100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100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,  %</a:t>
            </a:r>
            <a:endParaRPr kumimoji="0" lang="ko-KR" altLang="en-US" sz="1100" spc="-200" dirty="0" smtClean="0"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07504" y="5805264"/>
            <a:ext cx="9361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1200"/>
              </a:spcAft>
            </a:pPr>
            <a:r>
              <a:rPr kumimoji="0" lang="ko-KR" altLang="en-US" sz="1100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자</a:t>
            </a:r>
            <a:r>
              <a:rPr kumimoji="0" lang="ko-KR" altLang="en-US" sz="1100" spc="-200" dirty="0">
                <a:latin typeface="맑은 고딕" pitchFamily="50" charset="-127"/>
                <a:ea typeface="맑은 고딕" pitchFamily="50" charset="-127"/>
                <a:cs typeface="+mn-cs"/>
              </a:rPr>
              <a:t>료</a:t>
            </a:r>
            <a:r>
              <a:rPr kumimoji="0" lang="en-US" altLang="ko-KR" sz="1100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:  KMI 2010</a:t>
            </a:r>
            <a:endParaRPr kumimoji="0" lang="ko-KR" altLang="en-US" sz="1100" spc="-200" dirty="0" smtClean="0"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779912" y="5085184"/>
            <a:ext cx="1252525" cy="252028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smtClean="0">
              <a:solidFill>
                <a:schemeClr val="tx1">
                  <a:lumMod val="75000"/>
                  <a:lumOff val="25000"/>
                </a:schemeClr>
              </a:solidFill>
              <a:latin typeface="Impact"/>
              <a:ea typeface="맑은 고딕" pitchFamily="50" charset="-127"/>
            </a:endParaRPr>
          </a:p>
        </p:txBody>
      </p:sp>
      <p:sp>
        <p:nvSpPr>
          <p:cNvPr id="23" name="설명선 1 22"/>
          <p:cNvSpPr/>
          <p:nvPr/>
        </p:nvSpPr>
        <p:spPr>
          <a:xfrm>
            <a:off x="5652120" y="2041797"/>
            <a:ext cx="2736304" cy="760623"/>
          </a:xfrm>
          <a:prstGeom prst="borderCallout1">
            <a:avLst>
              <a:gd name="adj1" fmla="val 50496"/>
              <a:gd name="adj2" fmla="val -642"/>
              <a:gd name="adj3" fmla="val 413135"/>
              <a:gd name="adj4" fmla="val -22015"/>
            </a:avLst>
          </a:prstGeom>
          <a:noFill/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경제전체 산출에서 수산업 산출이 차지하는 비중은 베트남이 제일 높음</a:t>
            </a:r>
          </a:p>
        </p:txBody>
      </p:sp>
      <p:sp>
        <p:nvSpPr>
          <p:cNvPr id="24" name="직사각형 23"/>
          <p:cNvSpPr/>
          <p:nvPr/>
        </p:nvSpPr>
        <p:spPr>
          <a:xfrm>
            <a:off x="5652120" y="2996952"/>
            <a:ext cx="2736304" cy="720080"/>
          </a:xfrm>
          <a:prstGeom prst="rect">
            <a:avLst/>
          </a:prstGeom>
          <a:noFill/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mpact"/>
                <a:ea typeface="맑은 고딕" pitchFamily="50" charset="-127"/>
              </a:rPr>
              <a:t>필리핀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mpact"/>
                <a:ea typeface="맑은 고딕" pitchFamily="50" charset="-127"/>
              </a:rPr>
              <a:t>,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mpact"/>
                <a:ea typeface="맑은 고딕" pitchFamily="50" charset="-127"/>
              </a:rPr>
              <a:t>인도네시아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mpact"/>
                <a:ea typeface="맑은 고딕" pitchFamily="50" charset="-127"/>
              </a:rPr>
              <a:t>,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mpact"/>
                <a:ea typeface="맑은 고딕" pitchFamily="50" charset="-127"/>
              </a:rPr>
              <a:t>페루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mpact"/>
                <a:ea typeface="맑은 고딕" pitchFamily="50" charset="-127"/>
              </a:rPr>
              <a:t>,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mpact"/>
                <a:ea typeface="맑은 고딕" pitchFamily="50" charset="-127"/>
              </a:rPr>
              <a:t>태국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mpact"/>
                <a:ea typeface="맑은 고딕" pitchFamily="50" charset="-127"/>
              </a:rPr>
              <a:t>,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mpact"/>
                <a:ea typeface="맑은 고딕" pitchFamily="50" charset="-127"/>
              </a:rPr>
              <a:t>중국 등 개도국이 수산업 비중이 높음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5652120" y="3933056"/>
            <a:ext cx="2736304" cy="720080"/>
          </a:xfrm>
          <a:prstGeom prst="rect">
            <a:avLst/>
          </a:prstGeom>
          <a:noFill/>
          <a:ln>
            <a:solidFill>
              <a:schemeClr val="accent6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mpact"/>
                <a:ea typeface="맑은 고딕" pitchFamily="50" charset="-127"/>
              </a:rPr>
              <a:t>한국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mpact"/>
                <a:ea typeface="맑은 고딕" pitchFamily="50" charset="-127"/>
              </a:rPr>
              <a:t>,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mpact"/>
                <a:ea typeface="맑은 고딕" pitchFamily="50" charset="-127"/>
              </a:rPr>
              <a:t>미국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mpact"/>
                <a:ea typeface="맑은 고딕" pitchFamily="50" charset="-127"/>
              </a:rPr>
              <a:t>,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mpact"/>
                <a:ea typeface="맑은 고딕" pitchFamily="50" charset="-127"/>
              </a:rPr>
              <a:t>일본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Impact"/>
                <a:ea typeface="맑은 고딕" pitchFamily="50" charset="-127"/>
              </a:rPr>
              <a:t>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mpact"/>
                <a:ea typeface="맑은 고딕" pitchFamily="50" charset="-127"/>
              </a:rPr>
              <a:t>등은 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mpact"/>
                <a:ea typeface="맑은 고딕" pitchFamily="50" charset="-127"/>
              </a:rPr>
              <a:t>0.2%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mpact"/>
                <a:ea typeface="맑은 고딕" pitchFamily="50" charset="-127"/>
              </a:rPr>
              <a:t>내외 수준</a:t>
            </a:r>
          </a:p>
        </p:txBody>
      </p:sp>
      <p:sp>
        <p:nvSpPr>
          <p:cNvPr id="26" name="직사각형 25"/>
          <p:cNvSpPr/>
          <p:nvPr/>
        </p:nvSpPr>
        <p:spPr>
          <a:xfrm>
            <a:off x="3779911" y="2395578"/>
            <a:ext cx="1252525" cy="745389"/>
          </a:xfrm>
          <a:prstGeom prst="rect">
            <a:avLst/>
          </a:prstGeom>
          <a:noFill/>
          <a:ln>
            <a:solidFill>
              <a:schemeClr val="accent6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smtClean="0">
              <a:solidFill>
                <a:schemeClr val="tx1">
                  <a:lumMod val="75000"/>
                  <a:lumOff val="25000"/>
                </a:schemeClr>
              </a:solidFill>
              <a:latin typeface="Impact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4197223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469572"/>
            <a:ext cx="5148064" cy="511156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바</a:t>
            </a:r>
            <a:r>
              <a:rPr lang="en-US" altLang="ko-KR" dirty="0" smtClean="0"/>
              <a:t>. </a:t>
            </a:r>
            <a:r>
              <a:rPr lang="ko-KR" altLang="en-US" dirty="0" smtClean="0"/>
              <a:t>수산물 무역 </a:t>
            </a:r>
            <a:r>
              <a:rPr lang="ko-KR" altLang="en-US" dirty="0" err="1" smtClean="0"/>
              <a:t>중심성</a:t>
            </a:r>
            <a:endParaRPr lang="ko-KR" altLang="en-US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451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553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75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861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963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065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49610642"/>
              </p:ext>
            </p:extLst>
          </p:nvPr>
        </p:nvGraphicFramePr>
        <p:xfrm>
          <a:off x="251520" y="1672282"/>
          <a:ext cx="3672408" cy="4637038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936104"/>
                <a:gridCol w="792088"/>
                <a:gridCol w="504056"/>
                <a:gridCol w="504056"/>
                <a:gridCol w="936104"/>
              </a:tblGrid>
              <a:tr h="150091">
                <a:tc rowSpan="2">
                  <a:txBody>
                    <a:bodyPr/>
                    <a:lstStyle/>
                    <a:p>
                      <a:pPr latinLnBrk="1"/>
                      <a:endParaRPr lang="ko-KR" altLang="en-US" sz="900" b="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err="1" smtClean="0"/>
                        <a:t>연결중심성</a:t>
                      </a:r>
                      <a:endParaRPr lang="ko-KR" altLang="en-US" sz="9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err="1" smtClean="0"/>
                        <a:t>거리중심성</a:t>
                      </a:r>
                      <a:endParaRPr lang="ko-KR" altLang="en-US" sz="9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err="1" smtClean="0"/>
                        <a:t>매개중심성</a:t>
                      </a:r>
                      <a:endParaRPr lang="ko-KR" altLang="en-US" sz="900" dirty="0"/>
                    </a:p>
                  </a:txBody>
                  <a:tcPr/>
                </a:tc>
              </a:tr>
              <a:tr h="137515">
                <a:tc vMerge="1">
                  <a:txBody>
                    <a:bodyPr/>
                    <a:lstStyle/>
                    <a:p>
                      <a:pPr latinLnBrk="1"/>
                      <a:endParaRPr lang="en-US" altLang="ko-KR" sz="900" dirty="0" smtClean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내향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err="1" smtClean="0"/>
                        <a:t>외향</a:t>
                      </a:r>
                      <a:endParaRPr lang="ko-KR" altLang="en-US" sz="9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/>
                </a:tc>
              </a:tr>
              <a:tr h="268955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미국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8.525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94.286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91.667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0.720</a:t>
                      </a:r>
                      <a:endParaRPr lang="ko-KR" altLang="en-US" sz="1000" dirty="0"/>
                    </a:p>
                  </a:txBody>
                  <a:tcPr/>
                </a:tc>
              </a:tr>
              <a:tr h="23690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노르웨이</a:t>
                      </a:r>
                      <a:endParaRPr lang="en-US" altLang="ko-KR" sz="9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7.388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943286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100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0.826</a:t>
                      </a:r>
                      <a:endParaRPr lang="ko-KR" altLang="en-US" sz="1000" dirty="0"/>
                    </a:p>
                  </a:txBody>
                  <a:tcPr/>
                </a:tc>
              </a:tr>
              <a:tr h="25328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프랑스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6.576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100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100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1.201</a:t>
                      </a:r>
                      <a:endParaRPr lang="ko-KR" altLang="en-US" sz="1000" dirty="0"/>
                    </a:p>
                  </a:txBody>
                  <a:tcPr/>
                </a:tc>
              </a:tr>
              <a:tr h="21602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스페인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5.543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94.286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97.059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0.823</a:t>
                      </a:r>
                      <a:endParaRPr lang="ko-KR" altLang="en-US" sz="1000" dirty="0"/>
                    </a:p>
                  </a:txBody>
                  <a:tcPr/>
                </a:tc>
              </a:tr>
              <a:tr h="18820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독일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5.532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100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100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1.201</a:t>
                      </a:r>
                      <a:endParaRPr lang="ko-KR" altLang="en-US" sz="1000" dirty="0"/>
                    </a:p>
                  </a:txBody>
                  <a:tcPr/>
                </a:tc>
              </a:tr>
              <a:tr h="16039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일본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5.337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86.842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78.571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0.273</a:t>
                      </a:r>
                      <a:endParaRPr lang="ko-KR" altLang="en-US" sz="1000" dirty="0"/>
                    </a:p>
                  </a:txBody>
                  <a:tcPr/>
                </a:tc>
              </a:tr>
              <a:tr h="20458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스웨덴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5.022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91.667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91.667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0.536</a:t>
                      </a:r>
                      <a:endParaRPr lang="ko-KR" altLang="en-US" sz="1000" dirty="0"/>
                    </a:p>
                  </a:txBody>
                  <a:tcPr/>
                </a:tc>
              </a:tr>
              <a:tr h="20473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이태리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4.896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100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94.286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1.107</a:t>
                      </a:r>
                      <a:endParaRPr lang="ko-KR" altLang="en-US" sz="1000" dirty="0"/>
                    </a:p>
                  </a:txBody>
                  <a:tcPr/>
                </a:tc>
              </a:tr>
              <a:tr h="20488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네덜란드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4.846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100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100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1.201</a:t>
                      </a:r>
                      <a:endParaRPr lang="ko-KR" altLang="en-US" sz="1000" dirty="0"/>
                    </a:p>
                  </a:txBody>
                  <a:tcPr/>
                </a:tc>
              </a:tr>
              <a:tr h="20488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영국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4.156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97.059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97.059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0.894</a:t>
                      </a:r>
                      <a:endParaRPr lang="ko-KR" altLang="en-US" sz="1000" dirty="0"/>
                    </a:p>
                  </a:txBody>
                  <a:tcPr/>
                </a:tc>
              </a:tr>
              <a:tr h="22110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캐나다</a:t>
                      </a:r>
                      <a:endParaRPr lang="en-US" altLang="ko-KR" sz="9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3.983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89.189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91.667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0.506</a:t>
                      </a:r>
                      <a:endParaRPr lang="ko-KR" altLang="en-US" sz="1000" dirty="0"/>
                    </a:p>
                  </a:txBody>
                  <a:tcPr/>
                </a:tc>
              </a:tr>
              <a:tr h="22110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덴마크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3.743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94.286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97.059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0.834</a:t>
                      </a:r>
                      <a:endParaRPr lang="ko-KR" altLang="en-US" sz="1000" dirty="0"/>
                    </a:p>
                  </a:txBody>
                  <a:tcPr/>
                </a:tc>
              </a:tr>
              <a:tr h="22110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칠레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3.557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66.000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91.667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0.141</a:t>
                      </a:r>
                      <a:endParaRPr lang="ko-KR" altLang="en-US" sz="1000" dirty="0"/>
                    </a:p>
                  </a:txBody>
                  <a:tcPr/>
                </a:tc>
              </a:tr>
              <a:tr h="22110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폴란드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3.109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94.286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91.667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0.724</a:t>
                      </a:r>
                      <a:endParaRPr lang="ko-KR" altLang="en-US" sz="1000" dirty="0"/>
                    </a:p>
                  </a:txBody>
                  <a:tcPr/>
                </a:tc>
              </a:tr>
              <a:tr h="22110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포르투갈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2.651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86.842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97.059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0.549</a:t>
                      </a:r>
                      <a:endParaRPr lang="ko-KR" altLang="en-US" sz="1000" dirty="0"/>
                    </a:p>
                  </a:txBody>
                  <a:tcPr/>
                </a:tc>
              </a:tr>
              <a:tr h="22110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벨기에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2.110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94.286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91.667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0.676</a:t>
                      </a:r>
                      <a:endParaRPr lang="ko-KR" altLang="en-US" sz="1000" dirty="0"/>
                    </a:p>
                  </a:txBody>
                  <a:tcPr/>
                </a:tc>
              </a:tr>
              <a:tr h="22110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한국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2.058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78.571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84.615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0.300</a:t>
                      </a:r>
                      <a:endParaRPr lang="ko-KR" altLang="en-US" sz="1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179512" y="1125644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ko-KR" altLang="en-US" b="1" dirty="0" smtClean="0"/>
              <a:t> </a:t>
            </a:r>
            <a:r>
              <a:rPr lang="en-US" altLang="ko-KR" b="1" dirty="0" smtClean="0"/>
              <a:t>OECD </a:t>
            </a:r>
            <a:r>
              <a:rPr lang="ko-KR" altLang="en-US" b="1" dirty="0" smtClean="0"/>
              <a:t>수산물 수출의 </a:t>
            </a:r>
            <a:r>
              <a:rPr lang="ko-KR" altLang="en-US" b="1" dirty="0" err="1" smtClean="0"/>
              <a:t>중심성</a:t>
            </a:r>
            <a:r>
              <a:rPr lang="ko-KR" altLang="en-US" b="1" dirty="0" smtClean="0"/>
              <a:t> </a:t>
            </a:r>
            <a:endParaRPr lang="ko-KR" altLang="en-US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177751" y="6335742"/>
            <a:ext cx="187396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1200"/>
              </a:spcAft>
            </a:pPr>
            <a:r>
              <a:rPr kumimoji="0" lang="ko-KR" altLang="en-US" sz="1100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자</a:t>
            </a:r>
            <a:r>
              <a:rPr kumimoji="0" lang="ko-KR" altLang="en-US" sz="1100" spc="-200" dirty="0">
                <a:latin typeface="맑은 고딕" pitchFamily="50" charset="-127"/>
                <a:ea typeface="맑은 고딕" pitchFamily="50" charset="-127"/>
                <a:cs typeface="+mn-cs"/>
              </a:rPr>
              <a:t>료</a:t>
            </a:r>
            <a:r>
              <a:rPr kumimoji="0" lang="en-US" altLang="ko-KR" sz="1100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:  </a:t>
            </a:r>
            <a:r>
              <a:rPr kumimoji="0" lang="ko-KR" altLang="en-US" sz="1100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김성국 </a:t>
            </a:r>
            <a:r>
              <a:rPr kumimoji="0" lang="en-US" altLang="ko-KR" sz="1100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2013</a:t>
            </a:r>
            <a:endParaRPr kumimoji="0" lang="ko-KR" altLang="en-US" sz="1100" spc="-200" dirty="0" smtClean="0"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2987824" y="3105945"/>
            <a:ext cx="936104" cy="251047"/>
          </a:xfrm>
          <a:prstGeom prst="rect">
            <a:avLst/>
          </a:prstGeom>
          <a:noFill/>
          <a:ln>
            <a:solidFill>
              <a:schemeClr val="accent6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smtClean="0">
              <a:solidFill>
                <a:schemeClr val="tx1">
                  <a:lumMod val="75000"/>
                  <a:lumOff val="25000"/>
                </a:schemeClr>
              </a:solidFill>
              <a:latin typeface="Impact"/>
              <a:ea typeface="맑은 고딕" pitchFamily="50" charset="-127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2987824" y="3861048"/>
            <a:ext cx="936104" cy="504056"/>
          </a:xfrm>
          <a:prstGeom prst="rect">
            <a:avLst/>
          </a:prstGeom>
          <a:noFill/>
          <a:ln>
            <a:solidFill>
              <a:schemeClr val="accent6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smtClean="0">
              <a:solidFill>
                <a:schemeClr val="tx1">
                  <a:lumMod val="75000"/>
                  <a:lumOff val="25000"/>
                </a:schemeClr>
              </a:solidFill>
              <a:latin typeface="Impact"/>
              <a:ea typeface="맑은 고딕" pitchFamily="50" charset="-127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1187624" y="2120703"/>
            <a:ext cx="792088" cy="1740345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smtClean="0">
              <a:solidFill>
                <a:schemeClr val="tx1">
                  <a:lumMod val="75000"/>
                  <a:lumOff val="25000"/>
                </a:schemeClr>
              </a:solidFill>
              <a:latin typeface="Impact"/>
              <a:ea typeface="맑은 고딕" pitchFamily="50" charset="-127"/>
            </a:endParaRPr>
          </a:p>
        </p:txBody>
      </p:sp>
      <p:sp>
        <p:nvSpPr>
          <p:cNvPr id="36" name="설명선 1 35"/>
          <p:cNvSpPr/>
          <p:nvPr/>
        </p:nvSpPr>
        <p:spPr>
          <a:xfrm>
            <a:off x="4584129" y="2990875"/>
            <a:ext cx="3744416" cy="682724"/>
          </a:xfrm>
          <a:prstGeom prst="borderCallout1">
            <a:avLst>
              <a:gd name="adj1" fmla="val 50496"/>
              <a:gd name="adj2" fmla="val -1083"/>
              <a:gd name="adj3" fmla="val -64426"/>
              <a:gd name="adj4" fmla="val -69135"/>
            </a:avLst>
          </a:prstGeom>
          <a:noFill/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미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국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,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노르웨이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,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프랑스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,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스페인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등이 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OECD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수산물 수출 무역의 </a:t>
            </a:r>
            <a:r>
              <a:rPr lang="ko-KR" altLang="en-US" sz="1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중심성이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 높음</a:t>
            </a:r>
          </a:p>
        </p:txBody>
      </p:sp>
      <p:sp>
        <p:nvSpPr>
          <p:cNvPr id="38" name="직사각형 37"/>
          <p:cNvSpPr/>
          <p:nvPr/>
        </p:nvSpPr>
        <p:spPr>
          <a:xfrm>
            <a:off x="1187624" y="6058273"/>
            <a:ext cx="2736304" cy="251047"/>
          </a:xfrm>
          <a:prstGeom prst="rect">
            <a:avLst/>
          </a:prstGeom>
          <a:noFill/>
          <a:ln>
            <a:solidFill>
              <a:schemeClr val="tx2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smtClean="0">
              <a:solidFill>
                <a:schemeClr val="tx1">
                  <a:lumMod val="75000"/>
                  <a:lumOff val="25000"/>
                </a:schemeClr>
              </a:solidFill>
              <a:latin typeface="Impact"/>
              <a:ea typeface="맑은 고딕" pitchFamily="50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4584129" y="1988840"/>
            <a:ext cx="3772222" cy="720080"/>
          </a:xfrm>
          <a:prstGeom prst="rect">
            <a:avLst/>
          </a:prstGeom>
          <a:noFill/>
          <a:ln>
            <a:solidFill>
              <a:schemeClr val="accent6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수산물 수출 네트워크에서 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독일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, 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이태리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, 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네덜란드 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등이 </a:t>
            </a:r>
            <a:r>
              <a:rPr lang="ko-KR" altLang="en-US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매개중심성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(</a:t>
            </a:r>
            <a:r>
              <a:rPr lang="en-US" altLang="ko-KR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betweeness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)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이 뛰어남 </a:t>
            </a:r>
          </a:p>
        </p:txBody>
      </p:sp>
      <p:sp>
        <p:nvSpPr>
          <p:cNvPr id="39" name="직사각형 38"/>
          <p:cNvSpPr/>
          <p:nvPr/>
        </p:nvSpPr>
        <p:spPr>
          <a:xfrm>
            <a:off x="4572000" y="4005064"/>
            <a:ext cx="3772222" cy="720080"/>
          </a:xfrm>
          <a:prstGeom prst="rect">
            <a:avLst/>
          </a:prstGeom>
          <a:noFill/>
          <a:ln>
            <a:solidFill>
              <a:schemeClr val="tx2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한국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은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 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중간 수준의 역할을 하고 있음</a:t>
            </a:r>
          </a:p>
        </p:txBody>
      </p:sp>
    </p:spTree>
    <p:extLst>
      <p:ext uri="{BB962C8B-B14F-4D97-AF65-F5344CB8AC3E}">
        <p14:creationId xmlns="" xmlns:p14="http://schemas.microsoft.com/office/powerpoint/2010/main" val="410641965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451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553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75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861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963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065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03355052"/>
              </p:ext>
            </p:extLst>
          </p:nvPr>
        </p:nvGraphicFramePr>
        <p:xfrm>
          <a:off x="251520" y="1672282"/>
          <a:ext cx="3672408" cy="4637038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936104"/>
                <a:gridCol w="792088"/>
                <a:gridCol w="504056"/>
                <a:gridCol w="504056"/>
                <a:gridCol w="936104"/>
              </a:tblGrid>
              <a:tr h="150091">
                <a:tc rowSpan="2">
                  <a:txBody>
                    <a:bodyPr/>
                    <a:lstStyle/>
                    <a:p>
                      <a:pPr latinLnBrk="1"/>
                      <a:endParaRPr lang="ko-KR" altLang="en-US" sz="900" b="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err="1" smtClean="0"/>
                        <a:t>연결중심성</a:t>
                      </a:r>
                      <a:endParaRPr lang="ko-KR" altLang="en-US" sz="9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err="1" smtClean="0"/>
                        <a:t>거리중심성</a:t>
                      </a:r>
                      <a:endParaRPr lang="ko-KR" altLang="en-US" sz="9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err="1" smtClean="0"/>
                        <a:t>매개중심성</a:t>
                      </a:r>
                      <a:endParaRPr lang="ko-KR" altLang="en-US" sz="900" dirty="0"/>
                    </a:p>
                  </a:txBody>
                  <a:tcPr/>
                </a:tc>
              </a:tr>
              <a:tr h="137515">
                <a:tc vMerge="1">
                  <a:txBody>
                    <a:bodyPr/>
                    <a:lstStyle/>
                    <a:p>
                      <a:pPr latinLnBrk="1"/>
                      <a:endParaRPr lang="en-US" altLang="ko-KR" sz="900" dirty="0" smtClean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내향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err="1" smtClean="0"/>
                        <a:t>외향</a:t>
                      </a:r>
                      <a:endParaRPr lang="ko-KR" altLang="en-US" sz="9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/>
                </a:tc>
              </a:tr>
              <a:tr h="268955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노르웨이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8.083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89.189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0.431</a:t>
                      </a:r>
                      <a:endParaRPr lang="ko-KR" altLang="en-US" sz="1000" dirty="0"/>
                    </a:p>
                  </a:txBody>
                  <a:tcPr/>
                </a:tc>
              </a:tr>
              <a:tr h="23690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미국</a:t>
                      </a:r>
                      <a:endParaRPr lang="en-US" altLang="ko-KR" sz="9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7.939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100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91.667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0.374</a:t>
                      </a:r>
                      <a:endParaRPr lang="ko-KR" altLang="en-US" sz="1000" dirty="0"/>
                    </a:p>
                  </a:txBody>
                  <a:tcPr/>
                </a:tc>
              </a:tr>
              <a:tr h="25328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일본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6.603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97.059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86.842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0.217</a:t>
                      </a:r>
                      <a:endParaRPr lang="ko-KR" altLang="en-US" sz="1000" dirty="0"/>
                    </a:p>
                  </a:txBody>
                  <a:tcPr/>
                </a:tc>
              </a:tr>
              <a:tr h="21602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스페인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4.712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100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97.059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0.589</a:t>
                      </a:r>
                      <a:endParaRPr lang="ko-KR" altLang="en-US" sz="1000" dirty="0"/>
                    </a:p>
                  </a:txBody>
                  <a:tcPr/>
                </a:tc>
              </a:tr>
              <a:tr h="18820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프랑스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4.401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100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100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0.718</a:t>
                      </a:r>
                      <a:endParaRPr lang="ko-KR" altLang="en-US" sz="1000" dirty="0"/>
                    </a:p>
                  </a:txBody>
                  <a:tcPr/>
                </a:tc>
              </a:tr>
              <a:tr h="16039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스웨덴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4.280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97.059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86.842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0.404</a:t>
                      </a:r>
                      <a:endParaRPr lang="ko-KR" altLang="en-US" sz="1000" dirty="0"/>
                    </a:p>
                  </a:txBody>
                  <a:tcPr/>
                </a:tc>
              </a:tr>
              <a:tr h="20458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독일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4.199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100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100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0.718</a:t>
                      </a:r>
                      <a:endParaRPr lang="ko-KR" altLang="en-US" sz="1000" dirty="0"/>
                    </a:p>
                  </a:txBody>
                  <a:tcPr/>
                </a:tc>
              </a:tr>
              <a:tr h="20473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캐나다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3.937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97.059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97.059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0.535</a:t>
                      </a:r>
                      <a:endParaRPr lang="ko-KR" altLang="en-US" sz="1000" dirty="0"/>
                    </a:p>
                  </a:txBody>
                  <a:tcPr/>
                </a:tc>
              </a:tr>
              <a:tr h="20488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네덜란드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3.473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100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97.059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0.651</a:t>
                      </a:r>
                      <a:endParaRPr lang="ko-KR" altLang="en-US" sz="1000" dirty="0"/>
                    </a:p>
                  </a:txBody>
                  <a:tcPr/>
                </a:tc>
              </a:tr>
              <a:tr h="20488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칠레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3.447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97.059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68.750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0.053</a:t>
                      </a:r>
                      <a:endParaRPr lang="ko-KR" altLang="en-US" sz="1000" dirty="0"/>
                    </a:p>
                  </a:txBody>
                  <a:tcPr/>
                </a:tc>
              </a:tr>
              <a:tr h="22110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영국</a:t>
                      </a:r>
                      <a:endParaRPr lang="en-US" altLang="ko-KR" sz="9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3.419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100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100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0.718</a:t>
                      </a:r>
                      <a:endParaRPr lang="ko-KR" altLang="en-US" sz="1000" dirty="0"/>
                    </a:p>
                  </a:txBody>
                  <a:tcPr/>
                </a:tc>
              </a:tr>
              <a:tr h="22110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이태리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3.301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100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97.059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0.683</a:t>
                      </a:r>
                      <a:endParaRPr lang="ko-KR" altLang="en-US" sz="1000" dirty="0"/>
                    </a:p>
                  </a:txBody>
                  <a:tcPr/>
                </a:tc>
              </a:tr>
              <a:tr h="22110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덴마크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2.867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100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97.059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0.683</a:t>
                      </a:r>
                      <a:endParaRPr lang="ko-KR" altLang="en-US" sz="1000" dirty="0"/>
                    </a:p>
                  </a:txBody>
                  <a:tcPr/>
                </a:tc>
              </a:tr>
              <a:tr h="22110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폴란드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2.189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94.286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97.059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0.423</a:t>
                      </a:r>
                      <a:endParaRPr lang="ko-KR" altLang="en-US" sz="1000" dirty="0"/>
                    </a:p>
                  </a:txBody>
                  <a:tcPr/>
                </a:tc>
              </a:tr>
              <a:tr h="22110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포르투갈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1.729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97.059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97.059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0.470</a:t>
                      </a:r>
                      <a:endParaRPr lang="ko-KR" altLang="en-US" sz="1000" dirty="0"/>
                    </a:p>
                  </a:txBody>
                  <a:tcPr/>
                </a:tc>
              </a:tr>
              <a:tr h="22110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err="1" smtClean="0"/>
                        <a:t>아이슬랜드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1.583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97.059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82.500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0.207</a:t>
                      </a:r>
                      <a:endParaRPr lang="ko-KR" altLang="en-US" sz="1000" dirty="0"/>
                    </a:p>
                  </a:txBody>
                  <a:tcPr/>
                </a:tc>
              </a:tr>
              <a:tr h="22110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한국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1.566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94.286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86.842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0.255</a:t>
                      </a:r>
                      <a:endParaRPr lang="ko-KR" altLang="en-US" sz="1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179512" y="1125644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ko-KR" altLang="en-US" b="1" dirty="0" smtClean="0"/>
              <a:t> </a:t>
            </a:r>
            <a:r>
              <a:rPr lang="en-US" altLang="ko-KR" b="1" dirty="0" smtClean="0"/>
              <a:t>OECD </a:t>
            </a:r>
            <a:r>
              <a:rPr lang="ko-KR" altLang="en-US" b="1" dirty="0" smtClean="0"/>
              <a:t>수산물 수입의 </a:t>
            </a:r>
            <a:r>
              <a:rPr lang="ko-KR" altLang="en-US" b="1" dirty="0" err="1" smtClean="0"/>
              <a:t>중심성</a:t>
            </a:r>
            <a:r>
              <a:rPr lang="ko-KR" altLang="en-US" b="1" dirty="0" smtClean="0"/>
              <a:t> </a:t>
            </a:r>
            <a:endParaRPr lang="ko-KR" altLang="en-US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177751" y="6335742"/>
            <a:ext cx="187396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1200"/>
              </a:spcAft>
            </a:pPr>
            <a:r>
              <a:rPr kumimoji="0" lang="ko-KR" altLang="en-US" sz="1100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자</a:t>
            </a:r>
            <a:r>
              <a:rPr kumimoji="0" lang="ko-KR" altLang="en-US" sz="1100" spc="-200" dirty="0">
                <a:latin typeface="맑은 고딕" pitchFamily="50" charset="-127"/>
                <a:ea typeface="맑은 고딕" pitchFamily="50" charset="-127"/>
                <a:cs typeface="+mn-cs"/>
              </a:rPr>
              <a:t>료</a:t>
            </a:r>
            <a:r>
              <a:rPr kumimoji="0" lang="en-US" altLang="ko-KR" sz="1100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:  </a:t>
            </a:r>
            <a:r>
              <a:rPr kumimoji="0" lang="ko-KR" altLang="en-US" sz="1100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김성국 </a:t>
            </a:r>
            <a:r>
              <a:rPr kumimoji="0" lang="en-US" altLang="ko-KR" sz="1100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2013</a:t>
            </a:r>
            <a:endParaRPr kumimoji="0" lang="ko-KR" altLang="en-US" sz="1100" spc="-200" dirty="0" smtClean="0"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2987824" y="3105945"/>
            <a:ext cx="936104" cy="251047"/>
          </a:xfrm>
          <a:prstGeom prst="rect">
            <a:avLst/>
          </a:prstGeom>
          <a:noFill/>
          <a:ln>
            <a:solidFill>
              <a:schemeClr val="accent6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smtClean="0">
              <a:solidFill>
                <a:schemeClr val="tx1">
                  <a:lumMod val="75000"/>
                  <a:lumOff val="25000"/>
                </a:schemeClr>
              </a:solidFill>
              <a:latin typeface="Impact"/>
              <a:ea typeface="맑은 고딕" pitchFamily="50" charset="-127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2987824" y="3645024"/>
            <a:ext cx="936104" cy="216024"/>
          </a:xfrm>
          <a:prstGeom prst="rect">
            <a:avLst/>
          </a:prstGeom>
          <a:noFill/>
          <a:ln>
            <a:solidFill>
              <a:schemeClr val="accent6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smtClean="0">
              <a:solidFill>
                <a:schemeClr val="tx1">
                  <a:lumMod val="75000"/>
                  <a:lumOff val="25000"/>
                </a:schemeClr>
              </a:solidFill>
              <a:latin typeface="Impact"/>
              <a:ea typeface="맑은 고딕" pitchFamily="50" charset="-127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1187624" y="2120703"/>
            <a:ext cx="792088" cy="1740345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smtClean="0">
              <a:solidFill>
                <a:schemeClr val="tx1">
                  <a:lumMod val="75000"/>
                  <a:lumOff val="25000"/>
                </a:schemeClr>
              </a:solidFill>
              <a:latin typeface="Impact"/>
              <a:ea typeface="맑은 고딕" pitchFamily="50" charset="-127"/>
            </a:endParaRPr>
          </a:p>
        </p:txBody>
      </p:sp>
      <p:sp>
        <p:nvSpPr>
          <p:cNvPr id="36" name="설명선 1 35"/>
          <p:cNvSpPr/>
          <p:nvPr/>
        </p:nvSpPr>
        <p:spPr>
          <a:xfrm>
            <a:off x="4611935" y="2674268"/>
            <a:ext cx="3744416" cy="682724"/>
          </a:xfrm>
          <a:prstGeom prst="borderCallout1">
            <a:avLst>
              <a:gd name="adj1" fmla="val 50496"/>
              <a:gd name="adj2" fmla="val -1083"/>
              <a:gd name="adj3" fmla="val -19781"/>
              <a:gd name="adj4" fmla="val -70916"/>
            </a:avLst>
          </a:prstGeom>
          <a:noFill/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수산물 수입무역은 노르웨이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,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미국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,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일본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,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스페인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,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프랑스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,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스웨덴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,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독일 순으로 중심을 형성하고 있음</a:t>
            </a:r>
          </a:p>
        </p:txBody>
      </p:sp>
      <p:sp>
        <p:nvSpPr>
          <p:cNvPr id="37" name="설명선 1 36"/>
          <p:cNvSpPr/>
          <p:nvPr/>
        </p:nvSpPr>
        <p:spPr>
          <a:xfrm>
            <a:off x="4611935" y="4630985"/>
            <a:ext cx="3744416" cy="682724"/>
          </a:xfrm>
          <a:prstGeom prst="borderCallout1">
            <a:avLst>
              <a:gd name="adj1" fmla="val 50496"/>
              <a:gd name="adj2" fmla="val -1083"/>
              <a:gd name="adj3" fmla="val 217393"/>
              <a:gd name="adj4" fmla="val -17496"/>
            </a:avLst>
          </a:prstGeom>
          <a:noFill/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일본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은 자국의 수산물 공급 중심</a:t>
            </a:r>
            <a:endParaRPr lang="en-US" altLang="ko-KR" sz="1200" b="1" dirty="0" smtClean="0">
              <a:solidFill>
                <a:schemeClr val="tx1">
                  <a:lumMod val="75000"/>
                  <a:lumOff val="25000"/>
                </a:schemeClr>
              </a:solidFill>
              <a:ea typeface="맑은 고딕" pitchFamily="50" charset="-127"/>
            </a:endParaRPr>
          </a:p>
          <a:p>
            <a:pPr algn="ctr"/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한국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은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 pitchFamily="50" charset="-127"/>
              </a:rPr>
              <a:t>중간 수준의 역할을 하고 있음 </a:t>
            </a:r>
          </a:p>
        </p:txBody>
      </p:sp>
      <p:sp>
        <p:nvSpPr>
          <p:cNvPr id="38" name="직사각형 37"/>
          <p:cNvSpPr/>
          <p:nvPr/>
        </p:nvSpPr>
        <p:spPr>
          <a:xfrm>
            <a:off x="1187624" y="6058273"/>
            <a:ext cx="2736304" cy="251047"/>
          </a:xfrm>
          <a:prstGeom prst="rect">
            <a:avLst/>
          </a:prstGeom>
          <a:noFill/>
          <a:ln>
            <a:solidFill>
              <a:schemeClr val="tx2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smtClean="0">
              <a:solidFill>
                <a:schemeClr val="tx1">
                  <a:lumMod val="75000"/>
                  <a:lumOff val="25000"/>
                </a:schemeClr>
              </a:solidFill>
              <a:latin typeface="Impact"/>
              <a:ea typeface="맑은 고딕" pitchFamily="50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2987824" y="4615780"/>
            <a:ext cx="936104" cy="216024"/>
          </a:xfrm>
          <a:prstGeom prst="rect">
            <a:avLst/>
          </a:prstGeom>
          <a:noFill/>
          <a:ln>
            <a:solidFill>
              <a:schemeClr val="accent6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smtClean="0">
              <a:solidFill>
                <a:schemeClr val="tx1">
                  <a:lumMod val="75000"/>
                  <a:lumOff val="25000"/>
                </a:schemeClr>
              </a:solidFill>
              <a:latin typeface="Impact"/>
              <a:ea typeface="맑은 고딕" pitchFamily="50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1187624" y="2645627"/>
            <a:ext cx="2736304" cy="251047"/>
          </a:xfrm>
          <a:prstGeom prst="rect">
            <a:avLst/>
          </a:prstGeom>
          <a:noFill/>
          <a:ln>
            <a:solidFill>
              <a:schemeClr val="tx2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smtClean="0">
              <a:solidFill>
                <a:schemeClr val="tx1">
                  <a:lumMod val="75000"/>
                  <a:lumOff val="25000"/>
                </a:schemeClr>
              </a:solidFill>
              <a:latin typeface="Impact"/>
              <a:ea typeface="맑은 고딕" pitchFamily="50" charset="-127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4611935" y="3634730"/>
            <a:ext cx="3744416" cy="720080"/>
          </a:xfrm>
          <a:prstGeom prst="rect">
            <a:avLst/>
          </a:prstGeom>
          <a:noFill/>
          <a:ln>
            <a:solidFill>
              <a:schemeClr val="accent6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mpact"/>
                <a:ea typeface="맑은 고딕" pitchFamily="50" charset="-127"/>
              </a:rPr>
              <a:t>수입과 관련된 네트워크의 매개성은 프랑스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mpact"/>
                <a:ea typeface="맑은 고딕" pitchFamily="50" charset="-127"/>
              </a:rPr>
              <a:t>,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mpact"/>
                <a:ea typeface="맑은 고딕" pitchFamily="50" charset="-127"/>
              </a:rPr>
              <a:t>독일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mpact"/>
                <a:ea typeface="맑은 고딕" pitchFamily="50" charset="-127"/>
              </a:rPr>
              <a:t>,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mpact"/>
                <a:ea typeface="맑은 고딕" pitchFamily="50" charset="-127"/>
              </a:rPr>
              <a:t>영국 등이 중요한 역할을 하고 있음 </a:t>
            </a:r>
          </a:p>
        </p:txBody>
      </p:sp>
      <p:sp>
        <p:nvSpPr>
          <p:cNvPr id="42" name="제목 1"/>
          <p:cNvSpPr>
            <a:spLocks noGrp="1"/>
          </p:cNvSpPr>
          <p:nvPr>
            <p:ph type="title"/>
          </p:nvPr>
        </p:nvSpPr>
        <p:spPr>
          <a:xfrm>
            <a:off x="0" y="469572"/>
            <a:ext cx="5148064" cy="511156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바</a:t>
            </a:r>
            <a:r>
              <a:rPr lang="en-US" altLang="ko-KR" dirty="0" smtClean="0"/>
              <a:t>. </a:t>
            </a:r>
            <a:r>
              <a:rPr lang="ko-KR" altLang="en-US" dirty="0" smtClean="0"/>
              <a:t>수산물 무역 </a:t>
            </a:r>
            <a:r>
              <a:rPr lang="ko-KR" altLang="en-US" dirty="0" err="1" smtClean="0"/>
              <a:t>중심성</a:t>
            </a:r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251181011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252536" y="3095249"/>
            <a:ext cx="7775848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white"/>
              </a:solidFill>
            </a:endParaRPr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>
          <a:xfrm>
            <a:off x="270222" y="2485796"/>
            <a:ext cx="7974185" cy="511156"/>
          </a:xfrm>
        </p:spPr>
        <p:txBody>
          <a:bodyPr/>
          <a:lstStyle/>
          <a:p>
            <a:r>
              <a:rPr lang="en-US" altLang="ko-KR" i="1" dirty="0" smtClean="0">
                <a:solidFill>
                  <a:srgbClr val="0000CC"/>
                </a:solidFill>
                <a:latin typeface="굴림"/>
                <a:ea typeface="굴림"/>
              </a:rPr>
              <a:t>Ⅳ</a:t>
            </a:r>
            <a:r>
              <a:rPr lang="en-US" altLang="ko-KR" i="1" dirty="0" smtClean="0">
                <a:solidFill>
                  <a:srgbClr val="0000CC"/>
                </a:solidFill>
              </a:rPr>
              <a:t>. </a:t>
            </a:r>
            <a:r>
              <a:rPr lang="ko-KR" altLang="en-US" i="1" dirty="0" smtClean="0">
                <a:solidFill>
                  <a:srgbClr val="0000CC"/>
                </a:solidFill>
              </a:rPr>
              <a:t>해외진출 사례 분석</a:t>
            </a:r>
            <a:endParaRPr lang="ko-KR" altLang="en-US" sz="1600" i="1" dirty="0">
              <a:solidFill>
                <a:srgbClr val="0000CC"/>
              </a:solidFill>
            </a:endParaRPr>
          </a:p>
        </p:txBody>
      </p:sp>
      <p:sp>
        <p:nvSpPr>
          <p:cNvPr id="6" name="제목 4"/>
          <p:cNvSpPr txBox="1">
            <a:spLocks/>
          </p:cNvSpPr>
          <p:nvPr/>
        </p:nvSpPr>
        <p:spPr>
          <a:xfrm>
            <a:off x="539552" y="3284984"/>
            <a:ext cx="7974185" cy="511156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85725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1. </a:t>
            </a:r>
            <a:r>
              <a:rPr kumimoji="0" lang="ko-KR" altLang="en-US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국가 사례</a:t>
            </a:r>
            <a:endParaRPr kumimoji="0" lang="ko-KR" altLang="en-US" sz="1600" b="1" i="1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  <p:sp>
        <p:nvSpPr>
          <p:cNvPr id="7" name="제목 4"/>
          <p:cNvSpPr txBox="1">
            <a:spLocks/>
          </p:cNvSpPr>
          <p:nvPr/>
        </p:nvSpPr>
        <p:spPr>
          <a:xfrm>
            <a:off x="539552" y="3925956"/>
            <a:ext cx="7974185" cy="5111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85725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2. </a:t>
            </a:r>
            <a:r>
              <a:rPr kumimoji="0" lang="ko-KR" altLang="en-US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기업 사례</a:t>
            </a:r>
            <a:endParaRPr kumimoji="0" lang="ko-KR" altLang="en-US" sz="1600" b="1" i="1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4789505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252536" y="3095249"/>
            <a:ext cx="7775848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white"/>
              </a:solidFill>
            </a:endParaRPr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>
          <a:xfrm>
            <a:off x="270222" y="2485796"/>
            <a:ext cx="7974185" cy="511156"/>
          </a:xfrm>
        </p:spPr>
        <p:txBody>
          <a:bodyPr/>
          <a:lstStyle/>
          <a:p>
            <a:r>
              <a:rPr lang="en-US" altLang="ko-KR" i="1" dirty="0" smtClean="0">
                <a:solidFill>
                  <a:srgbClr val="0000CC"/>
                </a:solidFill>
                <a:latin typeface="굴림"/>
                <a:ea typeface="굴림"/>
              </a:rPr>
              <a:t>Ⅳ</a:t>
            </a:r>
            <a:r>
              <a:rPr lang="en-US" altLang="ko-KR" i="1" dirty="0" smtClean="0">
                <a:solidFill>
                  <a:srgbClr val="0000CC"/>
                </a:solidFill>
              </a:rPr>
              <a:t>. </a:t>
            </a:r>
            <a:r>
              <a:rPr lang="ko-KR" altLang="en-US" i="1" dirty="0" smtClean="0">
                <a:solidFill>
                  <a:srgbClr val="0000CC"/>
                </a:solidFill>
              </a:rPr>
              <a:t>해외진출 사례 분석</a:t>
            </a:r>
            <a:endParaRPr lang="ko-KR" altLang="en-US" sz="1600" i="1" dirty="0">
              <a:solidFill>
                <a:srgbClr val="0000CC"/>
              </a:solidFill>
            </a:endParaRPr>
          </a:p>
        </p:txBody>
      </p:sp>
      <p:sp>
        <p:nvSpPr>
          <p:cNvPr id="6" name="제목 4"/>
          <p:cNvSpPr txBox="1">
            <a:spLocks/>
          </p:cNvSpPr>
          <p:nvPr/>
        </p:nvSpPr>
        <p:spPr>
          <a:xfrm>
            <a:off x="539552" y="3284984"/>
            <a:ext cx="7974185" cy="51115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85725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1. </a:t>
            </a:r>
            <a:r>
              <a:rPr kumimoji="0" lang="ko-KR" altLang="en-US" sz="28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국가 사례</a:t>
            </a:r>
            <a:endParaRPr kumimoji="0" lang="ko-KR" altLang="en-US" sz="16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  <p:sp>
        <p:nvSpPr>
          <p:cNvPr id="7" name="제목 4"/>
          <p:cNvSpPr txBox="1">
            <a:spLocks/>
          </p:cNvSpPr>
          <p:nvPr/>
        </p:nvSpPr>
        <p:spPr>
          <a:xfrm>
            <a:off x="539552" y="3925956"/>
            <a:ext cx="7974185" cy="5111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85725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2. </a:t>
            </a:r>
            <a:r>
              <a:rPr kumimoji="0" lang="ko-KR" altLang="en-US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기업 사례</a:t>
            </a:r>
            <a:endParaRPr kumimoji="0" lang="ko-KR" altLang="en-US" sz="1600" b="1" i="1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1001374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오른쪽으로 구부러진 화살표 40"/>
          <p:cNvSpPr/>
          <p:nvPr/>
        </p:nvSpPr>
        <p:spPr>
          <a:xfrm>
            <a:off x="251520" y="1772816"/>
            <a:ext cx="1440160" cy="2160240"/>
          </a:xfrm>
          <a:prstGeom prst="curvedRightArrow">
            <a:avLst/>
          </a:prstGeom>
          <a:solidFill>
            <a:schemeClr val="bg2">
              <a:lumMod val="20000"/>
              <a:lumOff val="80000"/>
            </a:schemeClr>
          </a:solidFill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smtClean="0">
              <a:solidFill>
                <a:schemeClr val="tx1">
                  <a:lumMod val="75000"/>
                  <a:lumOff val="25000"/>
                </a:schemeClr>
              </a:solidFill>
              <a:latin typeface="Impact"/>
              <a:ea typeface="맑은 고딕" pitchFamily="50" charset="-127"/>
            </a:endParaRPr>
          </a:p>
        </p:txBody>
      </p:sp>
      <p:sp>
        <p:nvSpPr>
          <p:cNvPr id="40" name="왼쪽으로 구부러진 화살표 39"/>
          <p:cNvSpPr/>
          <p:nvPr/>
        </p:nvSpPr>
        <p:spPr>
          <a:xfrm>
            <a:off x="7092280" y="1772816"/>
            <a:ext cx="1800200" cy="2160240"/>
          </a:xfrm>
          <a:prstGeom prst="curvedLeftArrow">
            <a:avLst>
              <a:gd name="adj1" fmla="val 17473"/>
              <a:gd name="adj2" fmla="val 50000"/>
              <a:gd name="adj3" fmla="val 25000"/>
            </a:avLst>
          </a:prstGeom>
          <a:solidFill>
            <a:schemeClr val="bg2">
              <a:lumMod val="20000"/>
              <a:lumOff val="80000"/>
            </a:schemeClr>
          </a:solidFill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smtClean="0">
              <a:solidFill>
                <a:schemeClr val="tx1">
                  <a:lumMod val="75000"/>
                  <a:lumOff val="25000"/>
                </a:schemeClr>
              </a:solidFill>
              <a:latin typeface="Impact"/>
              <a:ea typeface="맑은 고딕" pitchFamily="50" charset="-127"/>
            </a:endParaRPr>
          </a:p>
        </p:txBody>
      </p:sp>
      <p:sp>
        <p:nvSpPr>
          <p:cNvPr id="31" name="이등변 삼각형 30"/>
          <p:cNvSpPr/>
          <p:nvPr/>
        </p:nvSpPr>
        <p:spPr>
          <a:xfrm>
            <a:off x="7308304" y="3284984"/>
            <a:ext cx="1475656" cy="1584176"/>
          </a:xfrm>
          <a:prstGeom prst="triangl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200" b="1" smtClean="0">
              <a:solidFill>
                <a:schemeClr val="tx1">
                  <a:lumMod val="75000"/>
                  <a:lumOff val="25000"/>
                </a:schemeClr>
              </a:solidFill>
              <a:latin typeface="Impact"/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008" y="469572"/>
            <a:ext cx="6444208" cy="511156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가</a:t>
            </a:r>
            <a:r>
              <a:rPr lang="en-US" altLang="ko-KR" dirty="0" smtClean="0"/>
              <a:t>. </a:t>
            </a:r>
            <a:r>
              <a:rPr lang="ko-KR" altLang="en-US" dirty="0" smtClean="0">
                <a:solidFill>
                  <a:srgbClr val="0000CC"/>
                </a:solidFill>
              </a:rPr>
              <a:t>중국</a:t>
            </a:r>
            <a:endParaRPr lang="ko-KR" altLang="en-US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ko-KR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ko-KR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577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79512" y="1076970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ko-KR" altLang="en-US" b="1" dirty="0" smtClean="0"/>
              <a:t> </a:t>
            </a:r>
            <a:r>
              <a:rPr lang="en-US" altLang="ko-KR" b="1" dirty="0" smtClean="0"/>
              <a:t> </a:t>
            </a:r>
            <a:r>
              <a:rPr lang="ko-KR" altLang="en-US" b="1" dirty="0" smtClean="0"/>
              <a:t>원양어업 </a:t>
            </a:r>
            <a:r>
              <a:rPr lang="ko-KR" altLang="en-US" b="1" dirty="0" err="1" smtClean="0"/>
              <a:t>신어장</a:t>
            </a:r>
            <a:r>
              <a:rPr lang="ko-KR" altLang="en-US" b="1" dirty="0" smtClean="0"/>
              <a:t> 개척 등 </a:t>
            </a:r>
            <a:r>
              <a:rPr lang="ko-KR" altLang="en-US" b="1" dirty="0" smtClean="0">
                <a:solidFill>
                  <a:srgbClr val="0000CC"/>
                </a:solidFill>
              </a:rPr>
              <a:t>생산규모 지속적 확대 </a:t>
            </a:r>
            <a:r>
              <a:rPr lang="ko-KR" altLang="en-US" b="1" dirty="0" smtClean="0"/>
              <a:t>및 </a:t>
            </a:r>
            <a:r>
              <a:rPr lang="ko-KR" altLang="en-US" b="1" dirty="0" smtClean="0">
                <a:solidFill>
                  <a:srgbClr val="0000CC"/>
                </a:solidFill>
              </a:rPr>
              <a:t>전후방산업 지원책 마련</a:t>
            </a:r>
            <a:endParaRPr lang="ko-KR" altLang="en-US" b="1" dirty="0">
              <a:solidFill>
                <a:srgbClr val="0000CC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971600" y="3377088"/>
            <a:ext cx="2448272" cy="1800200"/>
          </a:xfrm>
          <a:prstGeom prst="ellipse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200" b="1" smtClean="0">
              <a:solidFill>
                <a:schemeClr val="tx1">
                  <a:lumMod val="75000"/>
                  <a:lumOff val="25000"/>
                </a:schemeClr>
              </a:solidFill>
              <a:latin typeface="Impact"/>
              <a:ea typeface="맑은 고딕" pitchFamily="50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43608" y="3821910"/>
            <a:ext cx="223224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1200"/>
              </a:spcAft>
            </a:pPr>
            <a:r>
              <a:rPr kumimoji="0" lang="ko-KR" altLang="en-US" sz="2400" b="1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기존 합작사업</a:t>
            </a:r>
            <a:endParaRPr kumimoji="0" lang="en-US" altLang="ko-KR" sz="2400" b="1" spc="-200" dirty="0" smtClean="0"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1200"/>
              </a:spcAft>
            </a:pPr>
            <a:r>
              <a:rPr kumimoji="0" lang="en-US" altLang="ko-KR" sz="1600" b="1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1600" b="1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서부아프리카</a:t>
            </a:r>
            <a:r>
              <a:rPr kumimoji="0" lang="en-US" altLang="ko-KR" sz="1600" b="1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  <a:endParaRPr kumimoji="0" lang="ko-KR" altLang="en-US" sz="1600" b="1" spc="-200" dirty="0" smtClean="0"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4932040" y="3356992"/>
            <a:ext cx="2448272" cy="1800200"/>
          </a:xfrm>
          <a:prstGeom prst="ellipse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200" b="1" smtClean="0">
              <a:solidFill>
                <a:schemeClr val="tx1">
                  <a:lumMod val="75000"/>
                  <a:lumOff val="25000"/>
                </a:schemeClr>
              </a:solidFill>
              <a:latin typeface="Impact"/>
              <a:ea typeface="맑은 고딕" pitchFamily="50" charset="-127"/>
            </a:endParaRPr>
          </a:p>
        </p:txBody>
      </p:sp>
      <p:sp>
        <p:nvSpPr>
          <p:cNvPr id="27" name="모서리가 둥근 직사각형 26"/>
          <p:cNvSpPr/>
          <p:nvPr/>
        </p:nvSpPr>
        <p:spPr>
          <a:xfrm>
            <a:off x="4315784" y="5229200"/>
            <a:ext cx="4464496" cy="936104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200" b="1" smtClean="0">
              <a:solidFill>
                <a:schemeClr val="tx1">
                  <a:lumMod val="75000"/>
                  <a:lumOff val="25000"/>
                </a:schemeClr>
              </a:solidFill>
              <a:latin typeface="Impact"/>
              <a:ea typeface="맑은 고딕" pitchFamily="50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972232" y="3771670"/>
            <a:ext cx="237626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1200"/>
              </a:spcAft>
            </a:pPr>
            <a:r>
              <a:rPr kumimoji="0" lang="ko-KR" altLang="en-US" sz="2400" b="1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최근 합작사업</a:t>
            </a:r>
            <a:endParaRPr kumimoji="0" lang="en-US" altLang="ko-KR" sz="2400" b="1" spc="-200" dirty="0" smtClean="0"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1200"/>
              </a:spcAft>
            </a:pPr>
            <a:r>
              <a:rPr kumimoji="0" lang="en-US" altLang="ko-KR" sz="1600" b="1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1600" b="1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중서부태평양</a:t>
            </a:r>
            <a:r>
              <a:rPr kumimoji="0" lang="en-US" altLang="ko-KR" sz="1600" b="1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600" b="1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인도양</a:t>
            </a:r>
            <a:r>
              <a:rPr kumimoji="0" lang="en-US" altLang="ko-KR" sz="1600" b="1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600" b="1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남극</a:t>
            </a:r>
            <a:r>
              <a:rPr kumimoji="0" lang="en-US" altLang="ko-KR" sz="1600" b="1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  <a:endParaRPr kumimoji="0" lang="ko-KR" altLang="en-US" sz="1600" b="1" spc="-200" dirty="0" smtClean="0"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542076" y="3810807"/>
            <a:ext cx="100811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1200"/>
              </a:spcAft>
            </a:pPr>
            <a:r>
              <a:rPr kumimoji="0" lang="ko-KR" altLang="en-US" sz="1400" b="1" spc="-200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중층어류</a:t>
            </a:r>
            <a:endParaRPr kumimoji="0" lang="en-US" altLang="ko-KR" sz="1400" b="1" spc="-200" dirty="0" smtClean="0">
              <a:solidFill>
                <a:srgbClr val="0000CC"/>
              </a:solidFill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1200"/>
              </a:spcAft>
            </a:pPr>
            <a:r>
              <a:rPr kumimoji="0" lang="ko-KR" altLang="en-US" sz="1400" b="1" spc="-200" dirty="0" err="1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크릴</a:t>
            </a:r>
            <a:r>
              <a:rPr kumimoji="0" lang="ko-KR" altLang="en-US" sz="1400" b="1" spc="-200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 새우</a:t>
            </a:r>
            <a:endParaRPr kumimoji="0" lang="en-US" altLang="ko-KR" sz="1400" b="1" spc="-200" dirty="0" smtClean="0">
              <a:solidFill>
                <a:srgbClr val="0000CC"/>
              </a:solidFill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1200"/>
              </a:spcAft>
            </a:pPr>
            <a:r>
              <a:rPr kumimoji="0" lang="ko-KR" altLang="en-US" sz="1400" b="1" spc="-200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대왕 오징어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283968" y="5259344"/>
            <a:ext cx="453650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1200"/>
              </a:spcAft>
            </a:pPr>
            <a:r>
              <a:rPr kumimoji="0" lang="ko-KR" altLang="en-US" sz="2400" b="1" spc="-200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전후방산업 지원</a:t>
            </a:r>
            <a:endParaRPr kumimoji="0" lang="en-US" altLang="ko-KR" sz="2400" b="1" spc="-200" dirty="0" smtClean="0">
              <a:solidFill>
                <a:srgbClr val="0000CC"/>
              </a:solidFill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1200"/>
              </a:spcAft>
            </a:pPr>
            <a:r>
              <a:rPr kumimoji="0" lang="en-US" altLang="ko-KR" sz="1600" b="1" spc="-200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1600" b="1" spc="-200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노후어선교체</a:t>
            </a:r>
            <a:r>
              <a:rPr kumimoji="0" lang="en-US" altLang="ko-KR" sz="1600" b="1" spc="-200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: </a:t>
            </a:r>
            <a:r>
              <a:rPr kumimoji="0" lang="ko-KR" altLang="en-US" sz="1600" b="1" spc="-200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초저온 참치연승</a:t>
            </a:r>
            <a:r>
              <a:rPr kumimoji="0" lang="en-US" altLang="ko-KR" sz="1600" b="1" spc="-200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600" b="1" spc="-200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선망</a:t>
            </a:r>
            <a:r>
              <a:rPr kumimoji="0" lang="en-US" altLang="ko-KR" sz="1600" b="1" spc="-200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600" b="1" spc="-200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대형트롤 가공선</a:t>
            </a:r>
            <a:r>
              <a:rPr kumimoji="0" lang="en-US" altLang="ko-KR" sz="1600" b="1" spc="-200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  <a:endParaRPr kumimoji="0" lang="ko-KR" altLang="en-US" sz="1600" b="1" spc="-200" dirty="0" smtClean="0">
              <a:solidFill>
                <a:srgbClr val="0000CC"/>
              </a:solidFill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39552" y="5754742"/>
            <a:ext cx="36724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1200"/>
              </a:spcAft>
            </a:pPr>
            <a:r>
              <a:rPr kumimoji="0" lang="ko-KR" altLang="en-US" sz="1600" b="1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중국아프리카개발펀드</a:t>
            </a:r>
            <a:r>
              <a:rPr kumimoji="0" lang="en-US" altLang="ko-KR" sz="1600" b="1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(CADF) : 50</a:t>
            </a:r>
            <a:r>
              <a:rPr kumimoji="0" lang="ko-KR" altLang="en-US" sz="1600" b="1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억 달러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835696" y="1628800"/>
            <a:ext cx="5112568" cy="338554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1200"/>
              </a:spcAft>
            </a:pPr>
            <a:r>
              <a:rPr kumimoji="0" lang="ko-KR" altLang="en-US" sz="1600" b="1" spc="-20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중국어업협회</a:t>
            </a:r>
            <a:r>
              <a:rPr kumimoji="0" lang="en-US" altLang="ko-KR" sz="1600" b="1" spc="-20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(COFA, </a:t>
            </a:r>
            <a:r>
              <a:rPr kumimoji="0" lang="ko-KR" altLang="en-US" sz="1600" b="1" spc="-20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회장 </a:t>
            </a:r>
            <a:r>
              <a:rPr kumimoji="0" lang="ko-KR" altLang="en-US" sz="1600" b="1" spc="-200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농업부</a:t>
            </a:r>
            <a:r>
              <a:rPr kumimoji="0" lang="ko-KR" altLang="en-US" sz="1600" b="1" spc="-20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 차관</a:t>
            </a:r>
            <a:r>
              <a:rPr kumimoji="0" lang="en-US" altLang="ko-KR" sz="1600" b="1" spc="-20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) : </a:t>
            </a:r>
            <a:r>
              <a:rPr kumimoji="0" lang="ko-KR" altLang="en-US" sz="1600" b="1" spc="-20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원양어업계획 이행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07504" y="2348880"/>
            <a:ext cx="6912768" cy="33855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1200"/>
              </a:spcAft>
            </a:pPr>
            <a:r>
              <a:rPr kumimoji="0" lang="en-US" altLang="ko-KR" sz="1600" b="1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CNFC(</a:t>
            </a:r>
            <a:r>
              <a:rPr kumimoji="0" lang="ko-KR" altLang="en-US" sz="1600" b="1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중국 국영기업</a:t>
            </a:r>
            <a:r>
              <a:rPr kumimoji="0" lang="en-US" altLang="ko-KR" sz="1600" b="1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), 556</a:t>
            </a:r>
            <a:r>
              <a:rPr kumimoji="0" lang="ko-KR" altLang="en-US" sz="1600" b="1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척 중 서부아프리카 </a:t>
            </a:r>
            <a:r>
              <a:rPr kumimoji="0" lang="en-US" altLang="ko-KR" sz="1600" b="1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300</a:t>
            </a:r>
            <a:r>
              <a:rPr kumimoji="0" lang="ko-KR" altLang="en-US" sz="1600" b="1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척 조업 </a:t>
            </a:r>
            <a:r>
              <a:rPr kumimoji="0" lang="en-US" altLang="ko-KR" sz="1600" b="1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/ </a:t>
            </a:r>
            <a:r>
              <a:rPr kumimoji="0" lang="ko-KR" altLang="en-US" sz="1600" b="1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그 외 남태평양</a:t>
            </a:r>
            <a:r>
              <a:rPr kumimoji="0" lang="en-US" altLang="ko-KR" sz="1600" b="1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600" b="1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인도양 등</a:t>
            </a:r>
          </a:p>
        </p:txBody>
      </p:sp>
      <p:sp>
        <p:nvSpPr>
          <p:cNvPr id="36" name="오른쪽 화살표 35"/>
          <p:cNvSpPr/>
          <p:nvPr/>
        </p:nvSpPr>
        <p:spPr>
          <a:xfrm>
            <a:off x="3707904" y="3789040"/>
            <a:ext cx="1008112" cy="864096"/>
          </a:xfrm>
          <a:prstGeom prst="rightArrow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200" b="1" smtClean="0">
              <a:solidFill>
                <a:schemeClr val="tx1">
                  <a:lumMod val="75000"/>
                  <a:lumOff val="25000"/>
                </a:schemeClr>
              </a:solidFill>
              <a:latin typeface="Impact"/>
              <a:ea typeface="맑은 고딕" pitchFamily="50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835696" y="1988840"/>
            <a:ext cx="1728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1200"/>
              </a:spcAft>
            </a:pPr>
            <a:r>
              <a:rPr kumimoji="0" lang="ko-KR" altLang="en-US" sz="1400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협회  </a:t>
            </a:r>
            <a:r>
              <a:rPr kumimoji="0" lang="ko-KR" altLang="en-US" sz="1400" spc="-200" dirty="0" err="1" smtClean="0">
                <a:latin typeface="맑은 고딕" pitchFamily="50" charset="-127"/>
                <a:ea typeface="맑은 고딕" pitchFamily="50" charset="-127"/>
                <a:cs typeface="+mn-cs"/>
              </a:rPr>
              <a:t>회원사</a:t>
            </a:r>
            <a:r>
              <a:rPr kumimoji="0" lang="ko-KR" altLang="en-US" sz="1400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400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: 150</a:t>
            </a:r>
            <a:r>
              <a:rPr kumimoji="0" lang="ko-KR" altLang="en-US" sz="1400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개사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976664" y="2780928"/>
            <a:ext cx="2987824" cy="33855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1200"/>
              </a:spcAft>
            </a:pPr>
            <a:r>
              <a:rPr kumimoji="0" lang="en-US" altLang="ko-KR" sz="1600" b="1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Pacific Andes(</a:t>
            </a:r>
            <a:r>
              <a:rPr kumimoji="0" lang="ko-KR" altLang="en-US" sz="1600" b="1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홍콩 기반 다국적 기업</a:t>
            </a:r>
            <a:r>
              <a:rPr kumimoji="0" lang="en-US" altLang="ko-KR" sz="1600" b="1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  <a:endParaRPr kumimoji="0" lang="ko-KR" altLang="en-US" sz="1600" b="1" spc="-200" dirty="0" smtClean="0"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39" name="아래쪽 화살표 38"/>
          <p:cNvSpPr/>
          <p:nvPr/>
        </p:nvSpPr>
        <p:spPr>
          <a:xfrm>
            <a:off x="3707904" y="2018984"/>
            <a:ext cx="936104" cy="288032"/>
          </a:xfrm>
          <a:prstGeom prst="downArrow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200" b="1" smtClean="0">
              <a:solidFill>
                <a:schemeClr val="tx1">
                  <a:lumMod val="75000"/>
                  <a:lumOff val="25000"/>
                </a:schemeClr>
              </a:solidFill>
              <a:latin typeface="Impact"/>
              <a:ea typeface="맑은 고딕" pitchFamily="50" charset="-127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788024" y="1988840"/>
            <a:ext cx="38164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1200"/>
              </a:spcAft>
            </a:pPr>
            <a:r>
              <a:rPr kumimoji="0" lang="ko-KR" altLang="en-US" sz="1400" spc="-200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수산보조 </a:t>
            </a:r>
            <a:r>
              <a:rPr kumimoji="0" lang="en-US" altLang="ko-KR" sz="1400" spc="-200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40</a:t>
            </a:r>
            <a:r>
              <a:rPr kumimoji="0" lang="ko-KR" altLang="en-US" sz="1400" spc="-200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억 달러 보조</a:t>
            </a:r>
            <a:r>
              <a:rPr kumimoji="0" lang="en-US" altLang="ko-KR" sz="1400" spc="-200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/ 2</a:t>
            </a:r>
            <a:r>
              <a:rPr kumimoji="0" lang="ko-KR" altLang="en-US" sz="1400" spc="-200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천 </a:t>
            </a:r>
            <a:r>
              <a:rPr kumimoji="0" lang="en-US" altLang="ko-KR" sz="1400" spc="-200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3</a:t>
            </a:r>
            <a:r>
              <a:rPr kumimoji="0" lang="ko-KR" altLang="en-US" sz="1400" spc="-200" dirty="0" smtClean="0">
                <a:solidFill>
                  <a:srgbClr val="0000CC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백 척으로 확대 계획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72008" y="2780928"/>
            <a:ext cx="2987824" cy="33855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1200"/>
              </a:spcAft>
            </a:pPr>
            <a:r>
              <a:rPr kumimoji="0" lang="en-US" altLang="ko-KR" sz="1600" b="1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The China Poly Group(</a:t>
            </a:r>
            <a:r>
              <a:rPr kumimoji="0" lang="ko-KR" altLang="en-US" sz="1600" b="1" spc="-200" dirty="0" err="1" smtClean="0">
                <a:latin typeface="맑은 고딕" pitchFamily="50" charset="-127"/>
                <a:ea typeface="맑은 고딕" pitchFamily="50" charset="-127"/>
                <a:cs typeface="+mn-cs"/>
              </a:rPr>
              <a:t>모리셔스</a:t>
            </a:r>
            <a:r>
              <a:rPr kumimoji="0" lang="ko-KR" altLang="en-US" sz="1600" b="1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 진출</a:t>
            </a:r>
            <a:r>
              <a:rPr kumimoji="0" lang="en-US" altLang="ko-KR" sz="1600" b="1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  <a:endParaRPr kumimoji="0" lang="ko-KR" altLang="en-US" sz="1600" b="1" spc="-200" dirty="0" smtClean="0"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5195535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008" y="469572"/>
            <a:ext cx="6444208" cy="511156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나</a:t>
            </a:r>
            <a:r>
              <a:rPr lang="en-US" altLang="ko-KR" dirty="0" smtClean="0"/>
              <a:t>. </a:t>
            </a:r>
            <a:r>
              <a:rPr lang="en-US" altLang="ko-KR" dirty="0" smtClean="0">
                <a:solidFill>
                  <a:srgbClr val="0000CC"/>
                </a:solidFill>
              </a:rPr>
              <a:t>EU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ko-KR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ko-KR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577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79512" y="1115452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ko-KR" altLang="en-US" dirty="0" smtClean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EU</a:t>
            </a:r>
            <a:r>
              <a:rPr lang="ko-KR" altLang="en-US" dirty="0" smtClean="0">
                <a:latin typeface="+mn-ea"/>
              </a:rPr>
              <a:t>의</a:t>
            </a:r>
            <a:r>
              <a:rPr lang="en-US" altLang="ko-KR" dirty="0" smtClean="0">
                <a:latin typeface="+mn-ea"/>
              </a:rPr>
              <a:t> </a:t>
            </a:r>
            <a:r>
              <a:rPr lang="ko-KR" altLang="en-US" dirty="0" smtClean="0">
                <a:latin typeface="+mn-ea"/>
              </a:rPr>
              <a:t>양자협정을 통한 수산부문 해외 진출</a:t>
            </a:r>
            <a:endParaRPr lang="ko-KR" altLang="en-US" dirty="0">
              <a:latin typeface="+mn-ea"/>
            </a:endParaRPr>
          </a:p>
        </p:txBody>
      </p:sp>
      <p:pic>
        <p:nvPicPr>
          <p:cNvPr id="20" name="Picture 2" descr="C:\Users\김보경\Desktop\EU-ACP 지원구조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484784"/>
            <a:ext cx="4608512" cy="356904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179512" y="4869160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ko-KR" altLang="en-US" dirty="0" smtClean="0"/>
              <a:t> </a:t>
            </a:r>
            <a:r>
              <a:rPr lang="en-US" altLang="ko-KR" dirty="0" smtClean="0"/>
              <a:t>EU</a:t>
            </a:r>
            <a:r>
              <a:rPr lang="ko-KR" altLang="en-US" dirty="0"/>
              <a:t>의 </a:t>
            </a:r>
            <a:r>
              <a:rPr lang="ko-KR" altLang="en-US" dirty="0" smtClean="0"/>
              <a:t>양자협정 현황 </a:t>
            </a:r>
            <a:endParaRPr lang="ko-KR" altLang="en-US" dirty="0"/>
          </a:p>
        </p:txBody>
      </p:sp>
      <p:sp>
        <p:nvSpPr>
          <p:cNvPr id="22" name="직사각형 21"/>
          <p:cNvSpPr/>
          <p:nvPr/>
        </p:nvSpPr>
        <p:spPr>
          <a:xfrm>
            <a:off x="323528" y="5157192"/>
            <a:ext cx="8352928" cy="4140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600" dirty="0" smtClean="0">
                <a:latin typeface="+mn-ea"/>
                <a:ea typeface="+mn-ea"/>
              </a:rPr>
              <a:t> </a:t>
            </a:r>
            <a:r>
              <a:rPr lang="en-US" altLang="ko-KR" sz="1600" b="1" dirty="0" smtClean="0">
                <a:latin typeface="+mn-ea"/>
                <a:ea typeface="+mn-ea"/>
              </a:rPr>
              <a:t>EU</a:t>
            </a:r>
            <a:r>
              <a:rPr lang="ko-KR" altLang="en-US" sz="1600" b="1" dirty="0" smtClean="0">
                <a:latin typeface="+mn-ea"/>
                <a:ea typeface="+mn-ea"/>
              </a:rPr>
              <a:t>는 현재 </a:t>
            </a:r>
            <a:r>
              <a:rPr lang="en-US" altLang="ko-KR" sz="1600" b="1" dirty="0" smtClean="0">
                <a:solidFill>
                  <a:srgbClr val="FF0000"/>
                </a:solidFill>
                <a:latin typeface="+mn-ea"/>
                <a:ea typeface="+mn-ea"/>
              </a:rPr>
              <a:t>18</a:t>
            </a:r>
            <a:r>
              <a:rPr lang="ko-KR" altLang="en-US" sz="1600" b="1" dirty="0" smtClean="0">
                <a:solidFill>
                  <a:srgbClr val="FF0000"/>
                </a:solidFill>
                <a:latin typeface="+mn-ea"/>
                <a:ea typeface="+mn-ea"/>
              </a:rPr>
              <a:t>개 </a:t>
            </a:r>
            <a:r>
              <a:rPr lang="en-US" altLang="ko-KR" sz="1600" b="1" dirty="0" smtClean="0">
                <a:solidFill>
                  <a:srgbClr val="FF0000"/>
                </a:solidFill>
                <a:latin typeface="+mn-ea"/>
                <a:ea typeface="+mn-ea"/>
              </a:rPr>
              <a:t>ACP</a:t>
            </a:r>
            <a:r>
              <a:rPr lang="ko-KR" altLang="en-US" sz="1600" b="1" dirty="0" smtClean="0">
                <a:solidFill>
                  <a:srgbClr val="FF0000"/>
                </a:solidFill>
                <a:latin typeface="+mn-ea"/>
                <a:ea typeface="+mn-ea"/>
              </a:rPr>
              <a:t>국에 </a:t>
            </a:r>
            <a:r>
              <a:rPr lang="ko-KR" altLang="en-US" sz="1600" b="1" dirty="0" err="1" smtClean="0">
                <a:solidFill>
                  <a:srgbClr val="FF0000"/>
                </a:solidFill>
                <a:latin typeface="+mn-ea"/>
                <a:ea typeface="+mn-ea"/>
              </a:rPr>
              <a:t>입어료</a:t>
            </a:r>
            <a:r>
              <a:rPr lang="ko-KR" altLang="en-US" sz="1600" b="1" dirty="0" smtClean="0">
                <a:solidFill>
                  <a:srgbClr val="FF0000"/>
                </a:solidFill>
                <a:latin typeface="+mn-ea"/>
                <a:ea typeface="+mn-ea"/>
              </a:rPr>
              <a:t> 지불 </a:t>
            </a:r>
            <a:r>
              <a:rPr lang="ko-KR" altLang="en-US" sz="1600" dirty="0" smtClean="0">
                <a:solidFill>
                  <a:srgbClr val="FF0000"/>
                </a:solidFill>
                <a:latin typeface="+mn-ea"/>
                <a:ea typeface="+mn-ea"/>
              </a:rPr>
              <a:t> </a:t>
            </a:r>
            <a:endParaRPr lang="en-US" altLang="ko-KR" sz="1600" dirty="0" smtClean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323528" y="5517232"/>
            <a:ext cx="835292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en-US" altLang="ko-KR" sz="1600" dirty="0" smtClean="0">
                <a:latin typeface="+mn-ea"/>
                <a:ea typeface="+mn-ea"/>
              </a:rPr>
              <a:t> EU</a:t>
            </a:r>
            <a:r>
              <a:rPr lang="ko-KR" altLang="en-US" sz="1600" dirty="0">
                <a:latin typeface="+mn-ea"/>
                <a:ea typeface="+mn-ea"/>
              </a:rPr>
              <a:t>는 </a:t>
            </a:r>
            <a:r>
              <a:rPr lang="ko-KR" altLang="en-US" sz="1600" dirty="0" smtClean="0">
                <a:latin typeface="+mn-ea"/>
                <a:ea typeface="+mn-ea"/>
              </a:rPr>
              <a:t>가공 원재료의 </a:t>
            </a:r>
            <a:r>
              <a:rPr lang="en-US" altLang="ko-KR" sz="1600" dirty="0" smtClean="0">
                <a:latin typeface="+mn-ea"/>
                <a:ea typeface="+mn-ea"/>
              </a:rPr>
              <a:t>60% </a:t>
            </a:r>
            <a:r>
              <a:rPr lang="ko-KR" altLang="en-US" sz="1600" dirty="0" smtClean="0">
                <a:latin typeface="+mn-ea"/>
                <a:ea typeface="+mn-ea"/>
              </a:rPr>
              <a:t>이상을 수입하</a:t>
            </a:r>
            <a:r>
              <a:rPr lang="ko-KR" altLang="en-US" sz="1600" dirty="0">
                <a:latin typeface="+mn-ea"/>
                <a:ea typeface="+mn-ea"/>
              </a:rPr>
              <a:t>고 </a:t>
            </a:r>
            <a:r>
              <a:rPr lang="ko-KR" altLang="en-US" sz="1600" dirty="0" smtClean="0">
                <a:latin typeface="+mn-ea"/>
                <a:ea typeface="+mn-ea"/>
              </a:rPr>
              <a:t>있으며</a:t>
            </a:r>
            <a:r>
              <a:rPr lang="en-US" altLang="ko-KR" sz="1600" dirty="0" smtClean="0">
                <a:latin typeface="+mn-ea"/>
                <a:ea typeface="+mn-ea"/>
              </a:rPr>
              <a:t> </a:t>
            </a:r>
            <a:r>
              <a:rPr lang="ko-KR" altLang="en-US" sz="1600" b="1" dirty="0" smtClean="0">
                <a:solidFill>
                  <a:srgbClr val="FF0000"/>
                </a:solidFill>
                <a:latin typeface="+mn-ea"/>
                <a:ea typeface="+mn-ea"/>
              </a:rPr>
              <a:t>총 </a:t>
            </a:r>
            <a:r>
              <a:rPr lang="en-US" altLang="ko-KR" sz="1600" b="1" dirty="0" smtClean="0">
                <a:solidFill>
                  <a:srgbClr val="FF0000"/>
                </a:solidFill>
                <a:latin typeface="+mn-ea"/>
                <a:ea typeface="+mn-ea"/>
              </a:rPr>
              <a:t>694</a:t>
            </a:r>
            <a:r>
              <a:rPr lang="ko-KR" altLang="en-US" sz="1600" b="1" dirty="0" smtClean="0">
                <a:solidFill>
                  <a:srgbClr val="FF0000"/>
                </a:solidFill>
                <a:latin typeface="+mn-ea"/>
                <a:ea typeface="+mn-ea"/>
              </a:rPr>
              <a:t>백만 유로 부가가치를 창출</a:t>
            </a:r>
            <a:endParaRPr lang="en-US" altLang="ko-KR" sz="1600" b="1" dirty="0" smtClean="0">
              <a:solidFill>
                <a:srgbClr val="FF0000"/>
              </a:solidFill>
              <a:latin typeface="+mn-ea"/>
              <a:ea typeface="+mn-ea"/>
            </a:endParaRPr>
          </a:p>
        </p:txBody>
      </p: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82610399"/>
              </p:ext>
            </p:extLst>
          </p:nvPr>
        </p:nvGraphicFramePr>
        <p:xfrm>
          <a:off x="4644008" y="1484784"/>
          <a:ext cx="4320480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6144"/>
                <a:gridCol w="720080"/>
                <a:gridCol w="1224136"/>
                <a:gridCol w="1080120"/>
              </a:tblGrid>
              <a:tr h="24002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국가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만료일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dirty="0" smtClean="0"/>
                        <a:t>지불금액</a:t>
                      </a:r>
                      <a:r>
                        <a:rPr lang="en-US" altLang="ko-KR" sz="1200" dirty="0" smtClean="0"/>
                        <a:t>/</a:t>
                      </a:r>
                      <a:r>
                        <a:rPr lang="ko-KR" altLang="en-US" sz="1200" dirty="0" smtClean="0"/>
                        <a:t>연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수산정책개발금</a:t>
                      </a:r>
                      <a:r>
                        <a:rPr lang="ko-KR" altLang="en-US" sz="1200" dirty="0" smtClean="0"/>
                        <a:t> 배정</a:t>
                      </a:r>
                      <a:endParaRPr lang="ko-KR" altLang="en-US" sz="1200" dirty="0"/>
                    </a:p>
                  </a:txBody>
                  <a:tcPr/>
                </a:tc>
              </a:tr>
              <a:tr h="24002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카보베르데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8600" indent="-228600" algn="ctr" latinLnBrk="1">
                        <a:buAutoNum type="arabicPeriod" startAt="2014"/>
                      </a:pPr>
                      <a:r>
                        <a:rPr lang="en-US" altLang="ko-KR" sz="1200" dirty="0" smtClean="0"/>
                        <a:t> 8 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435,000 </a:t>
                      </a:r>
                      <a:r>
                        <a:rPr lang="ko-KR" altLang="en-US" sz="1200" dirty="0" smtClean="0"/>
                        <a:t>유로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110,000 </a:t>
                      </a:r>
                      <a:r>
                        <a:rPr lang="ko-KR" altLang="en-US" sz="1200" dirty="0" smtClean="0"/>
                        <a:t>유로</a:t>
                      </a:r>
                      <a:endParaRPr lang="ko-KR" altLang="en-US" sz="1200" dirty="0"/>
                    </a:p>
                  </a:txBody>
                  <a:tcPr/>
                </a:tc>
              </a:tr>
              <a:tr h="2434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코모로스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2013. 12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615,250 </a:t>
                      </a:r>
                      <a:r>
                        <a:rPr lang="ko-KR" altLang="en-US" sz="1200" dirty="0" smtClean="0"/>
                        <a:t>유로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300,000 </a:t>
                      </a:r>
                      <a:r>
                        <a:rPr lang="ko-KR" altLang="en-US" sz="1200" dirty="0" smtClean="0"/>
                        <a:t>유로</a:t>
                      </a:r>
                      <a:endParaRPr lang="ko-KR" altLang="en-US" sz="1200" dirty="0"/>
                    </a:p>
                  </a:txBody>
                  <a:tcPr/>
                </a:tc>
              </a:tr>
              <a:tr h="24002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코트디브아르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8600" indent="-228600" algn="ctr" latinLnBrk="1">
                        <a:buAutoNum type="arabicPeriod" startAt="2018"/>
                      </a:pPr>
                      <a:r>
                        <a:rPr lang="en-US" altLang="ko-KR" sz="1200" dirty="0" smtClean="0"/>
                        <a:t> 6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680,000 </a:t>
                      </a:r>
                      <a:r>
                        <a:rPr lang="ko-KR" altLang="en-US" sz="1200" dirty="0" smtClean="0"/>
                        <a:t>유로</a:t>
                      </a:r>
                      <a:r>
                        <a:rPr lang="en-US" altLang="ko-KR" sz="1200" dirty="0" smtClean="0"/>
                        <a:t> 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257,500</a:t>
                      </a:r>
                      <a:r>
                        <a:rPr lang="ko-KR" altLang="en-US" sz="1200" dirty="0" smtClean="0"/>
                        <a:t>유로</a:t>
                      </a:r>
                      <a:endParaRPr lang="ko-KR" altLang="en-US" sz="1200" dirty="0"/>
                    </a:p>
                  </a:txBody>
                  <a:tcPr/>
                </a:tc>
              </a:tr>
              <a:tr h="24002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마다가스카르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2014. 12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1,525,000 </a:t>
                      </a:r>
                      <a:r>
                        <a:rPr lang="ko-KR" altLang="en-US" sz="1200" dirty="0" smtClean="0"/>
                        <a:t>유로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550,000 </a:t>
                      </a:r>
                      <a:r>
                        <a:rPr lang="ko-KR" altLang="en-US" sz="1200" dirty="0" smtClean="0"/>
                        <a:t>유로</a:t>
                      </a:r>
                      <a:endParaRPr lang="ko-KR" altLang="en-US" sz="1200" dirty="0"/>
                    </a:p>
                  </a:txBody>
                  <a:tcPr/>
                </a:tc>
              </a:tr>
              <a:tr h="24002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세이셀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2014. 1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5,600,000 </a:t>
                      </a:r>
                      <a:r>
                        <a:rPr lang="ko-KR" altLang="en-US" sz="1200" dirty="0" smtClean="0"/>
                        <a:t>유로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40%</a:t>
                      </a:r>
                      <a:endParaRPr lang="ko-KR" altLang="en-US" sz="1200" dirty="0"/>
                    </a:p>
                  </a:txBody>
                  <a:tcPr/>
                </a:tc>
              </a:tr>
              <a:tr h="24002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모리타니아 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2014. 12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70,000,000</a:t>
                      </a:r>
                      <a:r>
                        <a:rPr lang="ko-KR" altLang="en-US" sz="1200" dirty="0" smtClean="0"/>
                        <a:t>유로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3,000,000</a:t>
                      </a:r>
                      <a:r>
                        <a:rPr lang="ko-KR" altLang="en-US" sz="1200" dirty="0" smtClean="0"/>
                        <a:t>유로</a:t>
                      </a:r>
                      <a:endParaRPr lang="ko-KR" altLang="en-US" sz="1200" dirty="0"/>
                    </a:p>
                  </a:txBody>
                  <a:tcPr/>
                </a:tc>
              </a:tr>
              <a:tr h="24002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가봉 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2016. 4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1,350,000</a:t>
                      </a:r>
                      <a:r>
                        <a:rPr lang="ko-KR" altLang="en-US" sz="1200" dirty="0" smtClean="0"/>
                        <a:t>유로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450,000</a:t>
                      </a:r>
                      <a:r>
                        <a:rPr lang="ko-KR" altLang="en-US" sz="1200" dirty="0" smtClean="0"/>
                        <a:t>유로</a:t>
                      </a:r>
                      <a:endParaRPr lang="ko-KR" altLang="en-US" sz="1200" dirty="0"/>
                    </a:p>
                  </a:txBody>
                  <a:tcPr/>
                </a:tc>
              </a:tr>
              <a:tr h="24002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모잠비크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2015.1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980,000</a:t>
                      </a:r>
                      <a:r>
                        <a:rPr lang="ko-KR" altLang="en-US" sz="1200" dirty="0" smtClean="0"/>
                        <a:t>유로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460,000</a:t>
                      </a:r>
                      <a:r>
                        <a:rPr lang="ko-KR" altLang="en-US" sz="1200" dirty="0" smtClean="0"/>
                        <a:t>유로</a:t>
                      </a:r>
                      <a:endParaRPr lang="ko-KR" altLang="en-US" sz="1200" dirty="0"/>
                    </a:p>
                  </a:txBody>
                  <a:tcPr/>
                </a:tc>
              </a:tr>
              <a:tr h="24002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상투메</a:t>
                      </a:r>
                      <a:r>
                        <a:rPr lang="ko-KR" altLang="en-US" sz="1200" dirty="0" smtClean="0"/>
                        <a:t> </a:t>
                      </a:r>
                      <a:r>
                        <a:rPr lang="ko-KR" altLang="en-US" sz="1200" dirty="0" err="1" smtClean="0"/>
                        <a:t>프린시페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2014. 5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682,500</a:t>
                      </a:r>
                      <a:r>
                        <a:rPr lang="ko-KR" altLang="en-US" sz="1200" dirty="0" smtClean="0"/>
                        <a:t>유로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227,500</a:t>
                      </a:r>
                      <a:r>
                        <a:rPr lang="ko-KR" altLang="en-US" sz="1200" dirty="0" smtClean="0"/>
                        <a:t>유로</a:t>
                      </a:r>
                      <a:endParaRPr lang="ko-KR" altLang="en-US" sz="1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9" name="직사각형 28"/>
          <p:cNvSpPr/>
          <p:nvPr/>
        </p:nvSpPr>
        <p:spPr>
          <a:xfrm>
            <a:off x="323528" y="5805264"/>
            <a:ext cx="835292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en-US" altLang="ko-KR" sz="1600" dirty="0" smtClean="0">
                <a:latin typeface="+mn-ea"/>
                <a:ea typeface="+mn-ea"/>
              </a:rPr>
              <a:t> </a:t>
            </a:r>
            <a:r>
              <a:rPr lang="en-US" altLang="ko-KR" sz="1600" dirty="0">
                <a:latin typeface="+mn-ea"/>
                <a:ea typeface="+mn-ea"/>
              </a:rPr>
              <a:t>90</a:t>
            </a:r>
            <a:r>
              <a:rPr lang="ko-KR" altLang="en-US" sz="1600" dirty="0">
                <a:latin typeface="+mn-ea"/>
                <a:ea typeface="+mn-ea"/>
              </a:rPr>
              <a:t>년대 </a:t>
            </a:r>
            <a:r>
              <a:rPr lang="en-US" altLang="ko-KR" sz="1600" dirty="0">
                <a:latin typeface="+mn-ea"/>
                <a:ea typeface="+mn-ea"/>
              </a:rPr>
              <a:t>ACP </a:t>
            </a:r>
            <a:r>
              <a:rPr lang="ko-KR" altLang="en-US" sz="1600" dirty="0">
                <a:latin typeface="+mn-ea"/>
                <a:ea typeface="+mn-ea"/>
              </a:rPr>
              <a:t>국가와의 양자협정을 통해 </a:t>
            </a:r>
            <a:r>
              <a:rPr lang="ko-KR" altLang="en-US" sz="1600" b="1" dirty="0">
                <a:solidFill>
                  <a:srgbClr val="FF0000"/>
                </a:solidFill>
                <a:latin typeface="+mn-ea"/>
                <a:ea typeface="+mn-ea"/>
              </a:rPr>
              <a:t>약 </a:t>
            </a:r>
            <a:r>
              <a:rPr lang="en-US" altLang="ko-KR" sz="1600" b="1" dirty="0">
                <a:solidFill>
                  <a:srgbClr val="FF0000"/>
                </a:solidFill>
                <a:latin typeface="+mn-ea"/>
                <a:ea typeface="+mn-ea"/>
              </a:rPr>
              <a:t>800</a:t>
            </a:r>
            <a:r>
              <a:rPr lang="ko-KR" altLang="en-US" sz="1600" b="1" dirty="0">
                <a:solidFill>
                  <a:srgbClr val="FF0000"/>
                </a:solidFill>
                <a:latin typeface="+mn-ea"/>
                <a:ea typeface="+mn-ea"/>
              </a:rPr>
              <a:t>척이 </a:t>
            </a:r>
            <a:r>
              <a:rPr lang="en-US" altLang="ko-KR" sz="1600" b="1" dirty="0">
                <a:solidFill>
                  <a:srgbClr val="FF0000"/>
                </a:solidFill>
                <a:latin typeface="+mn-ea"/>
                <a:ea typeface="+mn-ea"/>
              </a:rPr>
              <a:t>EU</a:t>
            </a:r>
            <a:r>
              <a:rPr lang="ko-KR" altLang="en-US" sz="1600" b="1" dirty="0">
                <a:solidFill>
                  <a:srgbClr val="FF0000"/>
                </a:solidFill>
                <a:latin typeface="+mn-ea"/>
                <a:ea typeface="+mn-ea"/>
              </a:rPr>
              <a:t>외 해역에서 조업</a:t>
            </a:r>
            <a:endParaRPr lang="en-US" altLang="ko-KR" sz="1600" b="1" dirty="0" smtClean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323528" y="6093296"/>
            <a:ext cx="835292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en-US" altLang="ko-KR" sz="1600" dirty="0" smtClean="0">
                <a:latin typeface="+mn-ea"/>
                <a:ea typeface="+mn-ea"/>
              </a:rPr>
              <a:t> </a:t>
            </a:r>
            <a:r>
              <a:rPr lang="en-US" altLang="ko-KR" sz="1600" b="1" dirty="0">
                <a:solidFill>
                  <a:srgbClr val="FF0000"/>
                </a:solidFill>
                <a:latin typeface="+mn-ea"/>
                <a:ea typeface="+mn-ea"/>
              </a:rPr>
              <a:t>35,000</a:t>
            </a:r>
            <a:r>
              <a:rPr lang="ko-KR" altLang="en-US" sz="1600" b="1" dirty="0">
                <a:solidFill>
                  <a:srgbClr val="FF0000"/>
                </a:solidFill>
                <a:latin typeface="+mn-ea"/>
                <a:ea typeface="+mn-ea"/>
              </a:rPr>
              <a:t>명의 고용효과 </a:t>
            </a:r>
            <a:r>
              <a:rPr lang="ko-KR" altLang="en-US" sz="1600" dirty="0">
                <a:latin typeface="+mn-ea"/>
                <a:ea typeface="+mn-ea"/>
              </a:rPr>
              <a:t>창출 </a:t>
            </a:r>
            <a:r>
              <a:rPr lang="en-US" altLang="ko-KR" sz="1600" dirty="0">
                <a:latin typeface="+mn-ea"/>
                <a:ea typeface="+mn-ea"/>
              </a:rPr>
              <a:t>(</a:t>
            </a:r>
            <a:r>
              <a:rPr lang="ko-KR" altLang="en-US" sz="1600" dirty="0">
                <a:latin typeface="+mn-ea"/>
                <a:ea typeface="+mn-ea"/>
              </a:rPr>
              <a:t>주로 가공분야</a:t>
            </a:r>
            <a:r>
              <a:rPr lang="en-US" altLang="ko-KR" sz="1600" dirty="0">
                <a:latin typeface="+mn-ea"/>
                <a:ea typeface="+mn-ea"/>
              </a:rPr>
              <a:t>) 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644008" y="4417367"/>
            <a:ext cx="42119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1200"/>
              </a:spcAft>
            </a:pPr>
            <a:r>
              <a:rPr kumimoji="0" lang="ko-KR" altLang="en-US" sz="1400" b="1" spc="-20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표</a:t>
            </a:r>
            <a:r>
              <a:rPr kumimoji="0" lang="en-US" altLang="ko-KR" sz="1400" b="1" spc="-20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. EU-</a:t>
            </a:r>
            <a:r>
              <a:rPr kumimoji="0" lang="ko-KR" altLang="en-US" sz="1400" b="1" spc="-20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아프리카 양자수산협력 현황</a:t>
            </a:r>
          </a:p>
        </p:txBody>
      </p:sp>
    </p:spTree>
    <p:extLst>
      <p:ext uri="{BB962C8B-B14F-4D97-AF65-F5344CB8AC3E}">
        <p14:creationId xmlns="" xmlns:p14="http://schemas.microsoft.com/office/powerpoint/2010/main" val="235195535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008" y="469572"/>
            <a:ext cx="6444208" cy="511156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다</a:t>
            </a:r>
            <a:r>
              <a:rPr lang="en-US" altLang="ko-KR" dirty="0" smtClean="0"/>
              <a:t>. </a:t>
            </a:r>
            <a:r>
              <a:rPr lang="ko-KR" altLang="en-US" dirty="0" smtClean="0">
                <a:solidFill>
                  <a:srgbClr val="0000CC"/>
                </a:solidFill>
              </a:rPr>
              <a:t>대만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ko-KR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ko-KR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577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07504" y="1115452"/>
            <a:ext cx="8964488" cy="190821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ko-KR" altLang="en-US" dirty="0" smtClean="0">
                <a:latin typeface="+mn-ea"/>
              </a:rPr>
              <a:t> 국가의 직접적인 지원이 거의 없었으나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최근 </a:t>
            </a:r>
            <a:r>
              <a:rPr lang="ko-KR" altLang="en-US" dirty="0" smtClean="0">
                <a:solidFill>
                  <a:srgbClr val="0000CC"/>
                </a:solidFill>
                <a:latin typeface="+mn-ea"/>
              </a:rPr>
              <a:t>선박신조를 위한 저금리 제공</a:t>
            </a:r>
            <a:endParaRPr lang="en-US" altLang="ko-KR" dirty="0" smtClean="0">
              <a:solidFill>
                <a:srgbClr val="0000CC"/>
              </a:solidFill>
              <a:latin typeface="+mn-ea"/>
            </a:endParaRPr>
          </a:p>
          <a:p>
            <a:endParaRPr lang="en-US" altLang="ko-KR" dirty="0" smtClean="0">
              <a:latin typeface="+mn-ea"/>
            </a:endParaRPr>
          </a:p>
          <a:p>
            <a:r>
              <a:rPr lang="en-US" altLang="ko-KR" dirty="0" smtClean="0">
                <a:latin typeface="+mn-ea"/>
              </a:rPr>
              <a:t>   </a:t>
            </a:r>
            <a:r>
              <a:rPr lang="en-US" altLang="ko-KR" sz="1600" dirty="0" smtClean="0">
                <a:latin typeface="+mn-ea"/>
              </a:rPr>
              <a:t>- ’91</a:t>
            </a:r>
            <a:r>
              <a:rPr lang="ko-KR" altLang="en-US" sz="1600" dirty="0" smtClean="0">
                <a:latin typeface="+mn-ea"/>
              </a:rPr>
              <a:t>년부터 </a:t>
            </a:r>
            <a:r>
              <a:rPr lang="en-US" altLang="ko-KR" sz="1600" dirty="0" smtClean="0">
                <a:latin typeface="+mn-ea"/>
              </a:rPr>
              <a:t>4</a:t>
            </a:r>
            <a:r>
              <a:rPr lang="ko-KR" altLang="en-US" sz="1600" dirty="0" smtClean="0">
                <a:latin typeface="+mn-ea"/>
              </a:rPr>
              <a:t>차례에 걸친 </a:t>
            </a:r>
            <a:r>
              <a:rPr lang="ko-KR" altLang="en-US" sz="1600" dirty="0" err="1" smtClean="0">
                <a:latin typeface="+mn-ea"/>
              </a:rPr>
              <a:t>감척</a:t>
            </a:r>
            <a:r>
              <a:rPr lang="ko-KR" altLang="en-US" sz="1600" dirty="0" smtClean="0">
                <a:latin typeface="+mn-ea"/>
              </a:rPr>
              <a:t> 진행</a:t>
            </a:r>
            <a:r>
              <a:rPr lang="en-US" altLang="ko-KR" sz="1600" dirty="0" smtClean="0">
                <a:latin typeface="+mn-ea"/>
              </a:rPr>
              <a:t>(’05</a:t>
            </a:r>
            <a:r>
              <a:rPr lang="ko-KR" altLang="en-US" sz="1600" dirty="0" smtClean="0">
                <a:latin typeface="+mn-ea"/>
              </a:rPr>
              <a:t>년 </a:t>
            </a:r>
            <a:r>
              <a:rPr lang="en-US" altLang="ko-KR" sz="1600" dirty="0" smtClean="0">
                <a:latin typeface="+mn-ea"/>
              </a:rPr>
              <a:t>220</a:t>
            </a:r>
            <a:r>
              <a:rPr lang="ko-KR" altLang="en-US" sz="1600" dirty="0" smtClean="0">
                <a:latin typeface="+mn-ea"/>
              </a:rPr>
              <a:t>백만 달러 예산으로 </a:t>
            </a:r>
            <a:r>
              <a:rPr lang="ko-KR" altLang="en-US" sz="1600" dirty="0" smtClean="0">
                <a:solidFill>
                  <a:srgbClr val="0000CC"/>
                </a:solidFill>
                <a:latin typeface="+mn-ea"/>
              </a:rPr>
              <a:t>참치연승 </a:t>
            </a:r>
            <a:r>
              <a:rPr lang="en-US" altLang="ko-KR" sz="1600" dirty="0" smtClean="0">
                <a:solidFill>
                  <a:srgbClr val="0000CC"/>
                </a:solidFill>
                <a:latin typeface="+mn-ea"/>
              </a:rPr>
              <a:t>30% </a:t>
            </a:r>
            <a:r>
              <a:rPr lang="ko-KR" altLang="en-US" sz="1600" dirty="0" smtClean="0">
                <a:solidFill>
                  <a:srgbClr val="0000CC"/>
                </a:solidFill>
                <a:latin typeface="+mn-ea"/>
              </a:rPr>
              <a:t>강제 감축</a:t>
            </a:r>
            <a:r>
              <a:rPr lang="en-US" altLang="ko-KR" sz="1600" dirty="0" smtClean="0">
                <a:latin typeface="+mn-ea"/>
              </a:rPr>
              <a:t>)</a:t>
            </a:r>
          </a:p>
          <a:p>
            <a:endParaRPr lang="en-US" altLang="ko-KR" sz="1600" dirty="0" smtClean="0">
              <a:latin typeface="+mn-ea"/>
            </a:endParaRPr>
          </a:p>
          <a:p>
            <a:r>
              <a:rPr lang="en-US" altLang="ko-KR" sz="1600" dirty="0" smtClean="0">
                <a:latin typeface="+mn-ea"/>
              </a:rPr>
              <a:t>    - </a:t>
            </a:r>
            <a:r>
              <a:rPr lang="ko-KR" altLang="en-US" sz="1600" dirty="0" smtClean="0">
                <a:latin typeface="+mn-ea"/>
              </a:rPr>
              <a:t>선박신조를 위한 저금리</a:t>
            </a:r>
            <a:r>
              <a:rPr lang="en-US" altLang="ko-KR" sz="1600" dirty="0" smtClean="0">
                <a:latin typeface="+mn-ea"/>
              </a:rPr>
              <a:t>(1-2%) </a:t>
            </a:r>
            <a:r>
              <a:rPr lang="ko-KR" altLang="en-US" sz="1600" dirty="0" smtClean="0">
                <a:latin typeface="+mn-ea"/>
              </a:rPr>
              <a:t>제공 </a:t>
            </a:r>
            <a:r>
              <a:rPr lang="en-US" altLang="ko-KR" sz="1600" dirty="0" smtClean="0">
                <a:latin typeface="+mn-ea"/>
              </a:rPr>
              <a:t>’12</a:t>
            </a:r>
            <a:r>
              <a:rPr lang="ko-KR" altLang="en-US" sz="1600" dirty="0" smtClean="0">
                <a:latin typeface="+mn-ea"/>
              </a:rPr>
              <a:t>년에만 </a:t>
            </a:r>
            <a:r>
              <a:rPr lang="ko-KR" altLang="en-US" sz="1600" dirty="0" smtClean="0">
                <a:solidFill>
                  <a:srgbClr val="0000CC"/>
                </a:solidFill>
                <a:latin typeface="+mn-ea"/>
              </a:rPr>
              <a:t>초저온 참치연승 </a:t>
            </a:r>
            <a:r>
              <a:rPr lang="en-US" altLang="ko-KR" sz="1600" dirty="0" smtClean="0">
                <a:solidFill>
                  <a:srgbClr val="0000CC"/>
                </a:solidFill>
                <a:latin typeface="+mn-ea"/>
              </a:rPr>
              <a:t>30</a:t>
            </a:r>
            <a:r>
              <a:rPr lang="ko-KR" altLang="en-US" sz="1600" dirty="0" smtClean="0">
                <a:solidFill>
                  <a:srgbClr val="0000CC"/>
                </a:solidFill>
                <a:latin typeface="+mn-ea"/>
              </a:rPr>
              <a:t>척 이상 신조</a:t>
            </a:r>
            <a:endParaRPr lang="en-US" altLang="ko-KR" sz="1600" dirty="0" smtClean="0">
              <a:solidFill>
                <a:srgbClr val="0000CC"/>
              </a:solidFill>
              <a:latin typeface="+mn-ea"/>
            </a:endParaRPr>
          </a:p>
          <a:p>
            <a:endParaRPr lang="en-US" altLang="ko-KR" sz="1600" dirty="0" smtClean="0">
              <a:latin typeface="+mn-ea"/>
            </a:endParaRPr>
          </a:p>
          <a:p>
            <a:r>
              <a:rPr lang="en-US" altLang="ko-KR" sz="1600" dirty="0" smtClean="0">
                <a:latin typeface="+mn-ea"/>
              </a:rPr>
              <a:t>    - </a:t>
            </a:r>
            <a:r>
              <a:rPr lang="en-US" altLang="ko-KR" sz="1600" dirty="0" smtClean="0">
                <a:solidFill>
                  <a:srgbClr val="0000CC"/>
                </a:solidFill>
                <a:latin typeface="+mn-ea"/>
              </a:rPr>
              <a:t>’13</a:t>
            </a:r>
            <a:r>
              <a:rPr lang="ko-KR" altLang="en-US" sz="1600" dirty="0" smtClean="0">
                <a:solidFill>
                  <a:srgbClr val="0000CC"/>
                </a:solidFill>
                <a:latin typeface="+mn-ea"/>
              </a:rPr>
              <a:t>년 </a:t>
            </a:r>
            <a:r>
              <a:rPr lang="en-US" altLang="ko-KR" sz="1600" dirty="0" smtClean="0">
                <a:solidFill>
                  <a:srgbClr val="0000CC"/>
                </a:solidFill>
                <a:latin typeface="+mn-ea"/>
              </a:rPr>
              <a:t>3</a:t>
            </a:r>
            <a:r>
              <a:rPr lang="ko-KR" altLang="en-US" sz="1600" dirty="0" smtClean="0">
                <a:solidFill>
                  <a:srgbClr val="0000CC"/>
                </a:solidFill>
                <a:latin typeface="+mn-ea"/>
              </a:rPr>
              <a:t>만</a:t>
            </a:r>
            <a:r>
              <a:rPr lang="en-US" altLang="ko-KR" sz="1600" dirty="0" smtClean="0">
                <a:solidFill>
                  <a:srgbClr val="0000CC"/>
                </a:solidFill>
                <a:latin typeface="+mn-ea"/>
              </a:rPr>
              <a:t>3</a:t>
            </a:r>
            <a:r>
              <a:rPr lang="ko-KR" altLang="en-US" sz="1600" dirty="0" smtClean="0">
                <a:solidFill>
                  <a:srgbClr val="0000CC"/>
                </a:solidFill>
                <a:latin typeface="+mn-ea"/>
              </a:rPr>
              <a:t>천 톤 선망선 </a:t>
            </a:r>
            <a:r>
              <a:rPr lang="en-US" altLang="ko-KR" sz="1600" dirty="0" smtClean="0">
                <a:solidFill>
                  <a:srgbClr val="0000CC"/>
                </a:solidFill>
                <a:latin typeface="+mn-ea"/>
              </a:rPr>
              <a:t>3</a:t>
            </a:r>
            <a:r>
              <a:rPr lang="ko-KR" altLang="en-US" sz="1600" dirty="0" smtClean="0">
                <a:solidFill>
                  <a:srgbClr val="0000CC"/>
                </a:solidFill>
                <a:latin typeface="+mn-ea"/>
              </a:rPr>
              <a:t>척 준공</a:t>
            </a:r>
            <a:r>
              <a:rPr lang="en-US" altLang="ko-KR" sz="1600" dirty="0" smtClean="0">
                <a:solidFill>
                  <a:srgbClr val="0000CC"/>
                </a:solidFill>
                <a:latin typeface="+mn-ea"/>
              </a:rPr>
              <a:t> </a:t>
            </a:r>
            <a:r>
              <a:rPr lang="ko-KR" altLang="en-US" sz="1600" dirty="0" smtClean="0">
                <a:solidFill>
                  <a:srgbClr val="0000CC"/>
                </a:solidFill>
                <a:latin typeface="+mn-ea"/>
              </a:rPr>
              <a:t>  </a:t>
            </a:r>
            <a:endParaRPr lang="ko-KR" altLang="en-US" sz="1600" dirty="0">
              <a:solidFill>
                <a:srgbClr val="0000CC"/>
              </a:solidFill>
              <a:latin typeface="+mn-ea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2008" y="3212976"/>
            <a:ext cx="8964488" cy="2400657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ko-KR" altLang="en-US" dirty="0" smtClean="0">
                <a:latin typeface="+mn-ea"/>
              </a:rPr>
              <a:t> </a:t>
            </a:r>
            <a:r>
              <a:rPr lang="ko-KR" altLang="en-US" dirty="0" smtClean="0">
                <a:solidFill>
                  <a:srgbClr val="0000CC"/>
                </a:solidFill>
                <a:latin typeface="+mn-ea"/>
              </a:rPr>
              <a:t>중소규모 원양회사들이 출자하여 세계 최대 참치로인 무역 회사</a:t>
            </a:r>
            <a:r>
              <a:rPr lang="en-US" altLang="ko-KR" dirty="0" smtClean="0">
                <a:solidFill>
                  <a:srgbClr val="0000CC"/>
                </a:solidFill>
                <a:latin typeface="+mn-ea"/>
              </a:rPr>
              <a:t>(FCF) </a:t>
            </a:r>
            <a:r>
              <a:rPr lang="ko-KR" altLang="en-US" dirty="0" smtClean="0">
                <a:solidFill>
                  <a:srgbClr val="0000CC"/>
                </a:solidFill>
                <a:latin typeface="+mn-ea"/>
              </a:rPr>
              <a:t>설립</a:t>
            </a:r>
            <a:endParaRPr lang="en-US" altLang="ko-KR" dirty="0" smtClean="0">
              <a:solidFill>
                <a:srgbClr val="0000CC"/>
              </a:solidFill>
              <a:latin typeface="+mn-ea"/>
            </a:endParaRPr>
          </a:p>
          <a:p>
            <a:endParaRPr lang="en-US" altLang="ko-KR" dirty="0" smtClean="0">
              <a:latin typeface="+mn-ea"/>
            </a:endParaRPr>
          </a:p>
          <a:p>
            <a:r>
              <a:rPr lang="en-US" altLang="ko-KR" dirty="0" smtClean="0">
                <a:latin typeface="+mn-ea"/>
              </a:rPr>
              <a:t>    </a:t>
            </a:r>
            <a:r>
              <a:rPr lang="en-US" altLang="ko-KR" sz="1600" dirty="0" smtClean="0">
                <a:latin typeface="+mn-ea"/>
              </a:rPr>
              <a:t>- FCF</a:t>
            </a:r>
            <a:r>
              <a:rPr lang="ko-KR" altLang="en-US" sz="1600" dirty="0" smtClean="0">
                <a:latin typeface="+mn-ea"/>
              </a:rPr>
              <a:t>는 참치 원료 확보를 위해 </a:t>
            </a:r>
            <a:r>
              <a:rPr lang="en-US" altLang="ko-KR" sz="1600" dirty="0" smtClean="0">
                <a:solidFill>
                  <a:srgbClr val="0000CC"/>
                </a:solidFill>
                <a:latin typeface="+mn-ea"/>
              </a:rPr>
              <a:t>400</a:t>
            </a:r>
            <a:r>
              <a:rPr lang="ko-KR" altLang="en-US" sz="1600" dirty="0" smtClean="0">
                <a:solidFill>
                  <a:srgbClr val="0000CC"/>
                </a:solidFill>
                <a:latin typeface="+mn-ea"/>
              </a:rPr>
              <a:t>여 척의 어선과 계약</a:t>
            </a:r>
            <a:r>
              <a:rPr lang="en-US" altLang="ko-KR" sz="1600" dirty="0" smtClean="0">
                <a:latin typeface="+mn-ea"/>
              </a:rPr>
              <a:t>(</a:t>
            </a:r>
            <a:r>
              <a:rPr lang="ko-KR" altLang="en-US" sz="1600" dirty="0" smtClean="0">
                <a:latin typeface="+mn-ea"/>
              </a:rPr>
              <a:t>연승 </a:t>
            </a:r>
            <a:r>
              <a:rPr lang="en-US" altLang="ko-KR" sz="1600" dirty="0" smtClean="0">
                <a:latin typeface="+mn-ea"/>
              </a:rPr>
              <a:t>30%, </a:t>
            </a:r>
            <a:r>
              <a:rPr lang="ko-KR" altLang="en-US" sz="1600" dirty="0" smtClean="0">
                <a:latin typeface="+mn-ea"/>
              </a:rPr>
              <a:t>선망 </a:t>
            </a:r>
            <a:r>
              <a:rPr lang="en-US" altLang="ko-KR" sz="1600" dirty="0" smtClean="0">
                <a:latin typeface="+mn-ea"/>
              </a:rPr>
              <a:t>60%, </a:t>
            </a:r>
            <a:r>
              <a:rPr lang="ko-KR" altLang="en-US" sz="1600" dirty="0" smtClean="0">
                <a:latin typeface="+mn-ea"/>
              </a:rPr>
              <a:t>기타 </a:t>
            </a:r>
            <a:r>
              <a:rPr lang="en-US" altLang="ko-KR" sz="1600" dirty="0" smtClean="0">
                <a:latin typeface="+mn-ea"/>
              </a:rPr>
              <a:t>10%)</a:t>
            </a:r>
          </a:p>
          <a:p>
            <a:endParaRPr lang="en-US" altLang="ko-KR" sz="1600" dirty="0" smtClean="0">
              <a:latin typeface="+mn-ea"/>
            </a:endParaRPr>
          </a:p>
          <a:p>
            <a:r>
              <a:rPr lang="en-US" altLang="ko-KR" sz="1600" dirty="0" smtClean="0">
                <a:latin typeface="+mn-ea"/>
              </a:rPr>
              <a:t>      </a:t>
            </a:r>
            <a:r>
              <a:rPr lang="en-US" altLang="ko-KR" sz="1600" dirty="0" smtClean="0">
                <a:latin typeface="굴림"/>
                <a:ea typeface="굴림"/>
              </a:rPr>
              <a:t>※</a:t>
            </a:r>
            <a:r>
              <a:rPr lang="en-US" altLang="ko-KR" sz="1600" dirty="0" smtClean="0">
                <a:latin typeface="+mn-ea"/>
              </a:rPr>
              <a:t> </a:t>
            </a:r>
            <a:r>
              <a:rPr lang="ko-KR" altLang="en-US" sz="1600" dirty="0" err="1" smtClean="0">
                <a:solidFill>
                  <a:srgbClr val="0000CC"/>
                </a:solidFill>
                <a:latin typeface="+mn-ea"/>
              </a:rPr>
              <a:t>유류비</a:t>
            </a:r>
            <a:r>
              <a:rPr lang="en-US" altLang="ko-KR" sz="1600" dirty="0" smtClean="0">
                <a:solidFill>
                  <a:srgbClr val="0000CC"/>
                </a:solidFill>
                <a:latin typeface="+mn-ea"/>
              </a:rPr>
              <a:t>, </a:t>
            </a:r>
            <a:r>
              <a:rPr lang="ko-KR" altLang="en-US" sz="1600" dirty="0" smtClean="0">
                <a:solidFill>
                  <a:srgbClr val="0000CC"/>
                </a:solidFill>
                <a:latin typeface="+mn-ea"/>
              </a:rPr>
              <a:t>미끼</a:t>
            </a:r>
            <a:r>
              <a:rPr lang="en-US" altLang="ko-KR" sz="1600" dirty="0" smtClean="0">
                <a:solidFill>
                  <a:srgbClr val="0000CC"/>
                </a:solidFill>
                <a:latin typeface="+mn-ea"/>
              </a:rPr>
              <a:t>, </a:t>
            </a:r>
            <a:r>
              <a:rPr lang="ko-KR" altLang="en-US" sz="1600" dirty="0" smtClean="0">
                <a:solidFill>
                  <a:srgbClr val="0000CC"/>
                </a:solidFill>
                <a:latin typeface="+mn-ea"/>
              </a:rPr>
              <a:t>운송 등 제반 경비 모두 지원</a:t>
            </a:r>
            <a:endParaRPr lang="en-US" altLang="ko-KR" sz="1600" dirty="0" smtClean="0">
              <a:solidFill>
                <a:srgbClr val="0000CC"/>
              </a:solidFill>
              <a:latin typeface="+mn-ea"/>
            </a:endParaRPr>
          </a:p>
          <a:p>
            <a:endParaRPr lang="en-US" altLang="ko-KR" sz="1600" dirty="0" smtClean="0">
              <a:latin typeface="+mn-ea"/>
            </a:endParaRPr>
          </a:p>
          <a:p>
            <a:r>
              <a:rPr lang="en-US" altLang="ko-KR" sz="1600" dirty="0" smtClean="0">
                <a:latin typeface="+mn-ea"/>
              </a:rPr>
              <a:t>     - </a:t>
            </a:r>
            <a:r>
              <a:rPr lang="ko-KR" altLang="en-US" sz="1600" dirty="0" smtClean="0">
                <a:latin typeface="+mn-ea"/>
              </a:rPr>
              <a:t>일본의 참치 회 소비 감소에 대응하여 </a:t>
            </a:r>
            <a:r>
              <a:rPr lang="en-US" altLang="ko-KR" sz="1600" dirty="0" smtClean="0">
                <a:latin typeface="+mn-ea"/>
              </a:rPr>
              <a:t>EU </a:t>
            </a:r>
            <a:r>
              <a:rPr lang="ko-KR" altLang="en-US" sz="1600" dirty="0" smtClean="0">
                <a:latin typeface="+mn-ea"/>
              </a:rPr>
              <a:t>등으로의 수출 확대 노력</a:t>
            </a:r>
            <a:endParaRPr lang="en-US" altLang="ko-KR" sz="1600" dirty="0" smtClean="0">
              <a:latin typeface="+mn-ea"/>
            </a:endParaRPr>
          </a:p>
          <a:p>
            <a:endParaRPr lang="en-US" altLang="ko-KR" sz="1600" dirty="0" smtClean="0">
              <a:latin typeface="+mn-ea"/>
            </a:endParaRPr>
          </a:p>
          <a:p>
            <a:r>
              <a:rPr lang="en-US" altLang="ko-KR" sz="1600" dirty="0" smtClean="0">
                <a:latin typeface="+mn-ea"/>
              </a:rPr>
              <a:t>     - </a:t>
            </a:r>
            <a:r>
              <a:rPr lang="ko-KR" altLang="en-US" sz="1600" dirty="0" smtClean="0">
                <a:latin typeface="+mn-ea"/>
              </a:rPr>
              <a:t>정부 위주의 양자협력이 제대로 이뤄지지 않아 </a:t>
            </a:r>
            <a:r>
              <a:rPr lang="ko-KR" altLang="en-US" sz="1600" dirty="0" smtClean="0">
                <a:solidFill>
                  <a:srgbClr val="0000CC"/>
                </a:solidFill>
                <a:latin typeface="+mn-ea"/>
              </a:rPr>
              <a:t>개별회사가 연안국 주민 어업기술 전수</a:t>
            </a:r>
            <a:endParaRPr lang="ko-KR" altLang="en-US" sz="1600" dirty="0">
              <a:solidFill>
                <a:srgbClr val="0000CC"/>
              </a:solidFill>
              <a:latin typeface="+mn-ea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44016" y="5867980"/>
            <a:ext cx="8964488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ko-KR" altLang="en-US" dirty="0" smtClean="0">
                <a:latin typeface="+mn-ea"/>
              </a:rPr>
              <a:t> 꽁치 등 기타 원양회사</a:t>
            </a:r>
            <a:r>
              <a:rPr lang="en-US" altLang="ko-KR" dirty="0" smtClean="0">
                <a:latin typeface="+mn-ea"/>
              </a:rPr>
              <a:t>,</a:t>
            </a:r>
            <a:r>
              <a:rPr lang="ko-KR" altLang="en-US" dirty="0" smtClean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R&amp;D </a:t>
            </a:r>
            <a:r>
              <a:rPr lang="ko-KR" altLang="en-US" dirty="0" smtClean="0">
                <a:latin typeface="+mn-ea"/>
              </a:rPr>
              <a:t>통해  </a:t>
            </a:r>
            <a:r>
              <a:rPr lang="ko-KR" altLang="en-US" dirty="0" smtClean="0">
                <a:solidFill>
                  <a:srgbClr val="0000CC"/>
                </a:solidFill>
                <a:latin typeface="+mn-ea"/>
              </a:rPr>
              <a:t>중국 내륙지역 소비자 공략 위해 노력</a:t>
            </a:r>
            <a:endParaRPr lang="ko-KR" altLang="en-US" sz="1600" dirty="0">
              <a:solidFill>
                <a:srgbClr val="0000CC"/>
              </a:solidFill>
              <a:latin typeface="+mn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5195535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252536" y="3095249"/>
            <a:ext cx="7775848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white"/>
              </a:solidFill>
            </a:endParaRPr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>
          <a:xfrm>
            <a:off x="270222" y="2485796"/>
            <a:ext cx="7974185" cy="511156"/>
          </a:xfrm>
        </p:spPr>
        <p:txBody>
          <a:bodyPr/>
          <a:lstStyle/>
          <a:p>
            <a:r>
              <a:rPr lang="en-US" altLang="ko-KR" i="1" dirty="0" smtClean="0">
                <a:solidFill>
                  <a:srgbClr val="0000CC"/>
                </a:solidFill>
                <a:latin typeface="굴림"/>
                <a:ea typeface="굴림"/>
              </a:rPr>
              <a:t>Ⅳ</a:t>
            </a:r>
            <a:r>
              <a:rPr lang="en-US" altLang="ko-KR" i="1" dirty="0" smtClean="0">
                <a:solidFill>
                  <a:srgbClr val="0000CC"/>
                </a:solidFill>
              </a:rPr>
              <a:t>. </a:t>
            </a:r>
            <a:r>
              <a:rPr lang="ko-KR" altLang="en-US" i="1" dirty="0" smtClean="0">
                <a:solidFill>
                  <a:srgbClr val="0000CC"/>
                </a:solidFill>
              </a:rPr>
              <a:t>해외진출 사례 분석</a:t>
            </a:r>
            <a:endParaRPr lang="ko-KR" altLang="en-US" sz="1600" i="1" dirty="0">
              <a:solidFill>
                <a:srgbClr val="0000CC"/>
              </a:solidFill>
            </a:endParaRPr>
          </a:p>
        </p:txBody>
      </p:sp>
      <p:sp>
        <p:nvSpPr>
          <p:cNvPr id="6" name="제목 4"/>
          <p:cNvSpPr txBox="1">
            <a:spLocks/>
          </p:cNvSpPr>
          <p:nvPr/>
        </p:nvSpPr>
        <p:spPr>
          <a:xfrm>
            <a:off x="539552" y="3284984"/>
            <a:ext cx="7974185" cy="5111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85725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1. </a:t>
            </a:r>
            <a:r>
              <a:rPr kumimoji="0" lang="ko-KR" altLang="en-US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국가 사례</a:t>
            </a:r>
            <a:endParaRPr kumimoji="0" lang="ko-KR" altLang="en-US" sz="1600" b="1" i="1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  <p:sp>
        <p:nvSpPr>
          <p:cNvPr id="7" name="제목 4"/>
          <p:cNvSpPr txBox="1">
            <a:spLocks/>
          </p:cNvSpPr>
          <p:nvPr/>
        </p:nvSpPr>
        <p:spPr>
          <a:xfrm>
            <a:off x="539552" y="3925956"/>
            <a:ext cx="7974185" cy="51115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85725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2. </a:t>
            </a:r>
            <a:r>
              <a:rPr kumimoji="0" lang="ko-KR" altLang="en-US" sz="28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기업 사례</a:t>
            </a:r>
            <a:endParaRPr kumimoji="0" lang="ko-KR" altLang="en-US" sz="16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1001374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Betty\Betty Kim\Documents\자료\지도\사본 -demo_worl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740" y="1521296"/>
            <a:ext cx="9144000" cy="4572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타원 5"/>
          <p:cNvSpPr/>
          <p:nvPr/>
        </p:nvSpPr>
        <p:spPr>
          <a:xfrm>
            <a:off x="5034523" y="579996"/>
            <a:ext cx="72008" cy="7200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70527" y="514287"/>
            <a:ext cx="16802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b="1" dirty="0" smtClean="0">
                <a:latin typeface="+mn-ea"/>
                <a:ea typeface="+mn-ea"/>
              </a:rPr>
              <a:t>어업</a:t>
            </a:r>
            <a:r>
              <a:rPr lang="en-US" altLang="ko-KR" sz="800" b="1" dirty="0" smtClean="0">
                <a:latin typeface="+mn-ea"/>
                <a:ea typeface="+mn-ea"/>
              </a:rPr>
              <a:t>,</a:t>
            </a:r>
            <a:r>
              <a:rPr lang="ko-KR" altLang="en-US" sz="800" b="1" dirty="0" smtClean="0">
                <a:latin typeface="+mn-ea"/>
                <a:ea typeface="+mn-ea"/>
              </a:rPr>
              <a:t>양식</a:t>
            </a:r>
            <a:endParaRPr lang="en-US" altLang="ko-KR" sz="800" b="1" dirty="0" smtClean="0">
              <a:latin typeface="+mn-ea"/>
              <a:ea typeface="+mn-ea"/>
            </a:endParaRPr>
          </a:p>
          <a:p>
            <a:endParaRPr lang="en-US" altLang="ko-KR" sz="800" b="1" dirty="0" smtClean="0">
              <a:latin typeface="+mn-ea"/>
              <a:ea typeface="+mn-ea"/>
            </a:endParaRPr>
          </a:p>
          <a:p>
            <a:r>
              <a:rPr lang="ko-KR" altLang="en-US" sz="800" b="1" dirty="0" smtClean="0">
                <a:latin typeface="+mn-ea"/>
                <a:ea typeface="+mn-ea"/>
              </a:rPr>
              <a:t>가공</a:t>
            </a:r>
            <a:r>
              <a:rPr lang="en-US" altLang="ko-KR" sz="800" b="1" dirty="0" smtClean="0">
                <a:latin typeface="+mn-ea"/>
                <a:ea typeface="+mn-ea"/>
              </a:rPr>
              <a:t>,</a:t>
            </a:r>
            <a:r>
              <a:rPr lang="ko-KR" altLang="en-US" sz="800" b="1" dirty="0" smtClean="0">
                <a:latin typeface="+mn-ea"/>
                <a:ea typeface="+mn-ea"/>
              </a:rPr>
              <a:t>수산식품 생산</a:t>
            </a:r>
            <a:endParaRPr lang="en-US" altLang="ko-KR" sz="800" b="1" dirty="0">
              <a:latin typeface="+mn-ea"/>
              <a:ea typeface="+mn-ea"/>
            </a:endParaRPr>
          </a:p>
          <a:p>
            <a:endParaRPr lang="en-US" altLang="ko-KR" sz="800" b="1" dirty="0" smtClean="0">
              <a:latin typeface="+mn-ea"/>
              <a:ea typeface="+mn-ea"/>
            </a:endParaRPr>
          </a:p>
          <a:p>
            <a:r>
              <a:rPr lang="ko-KR" altLang="en-US" sz="800" b="1" dirty="0" smtClean="0">
                <a:latin typeface="+mn-ea"/>
                <a:ea typeface="+mn-ea"/>
              </a:rPr>
              <a:t>판매</a:t>
            </a:r>
            <a:endParaRPr lang="en-US" altLang="ko-KR" sz="800" b="1" dirty="0" smtClean="0">
              <a:latin typeface="+mn-ea"/>
              <a:ea typeface="+mn-ea"/>
            </a:endParaRPr>
          </a:p>
          <a:p>
            <a:endParaRPr lang="en-US" altLang="ko-KR" sz="800" b="1" dirty="0" smtClean="0">
              <a:latin typeface="+mn-ea"/>
              <a:ea typeface="+mn-ea"/>
            </a:endParaRPr>
          </a:p>
          <a:p>
            <a:r>
              <a:rPr lang="ko-KR" altLang="en-US" sz="800" b="1" dirty="0" smtClean="0">
                <a:latin typeface="+mn-ea"/>
                <a:ea typeface="+mn-ea"/>
              </a:rPr>
              <a:t>구매</a:t>
            </a:r>
            <a:endParaRPr lang="en-US" altLang="ko-KR" sz="800" b="1" dirty="0" smtClean="0">
              <a:latin typeface="+mn-ea"/>
              <a:ea typeface="+mn-ea"/>
            </a:endParaRPr>
          </a:p>
        </p:txBody>
      </p:sp>
      <p:sp>
        <p:nvSpPr>
          <p:cNvPr id="9" name="타원 8"/>
          <p:cNvSpPr/>
          <p:nvPr/>
        </p:nvSpPr>
        <p:spPr>
          <a:xfrm>
            <a:off x="5034523" y="822898"/>
            <a:ext cx="72008" cy="72008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415778" y="2564904"/>
            <a:ext cx="72008" cy="7200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2936572" y="4797152"/>
            <a:ext cx="72008" cy="7200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2711922" y="4644510"/>
            <a:ext cx="72008" cy="7200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8049140" y="2852936"/>
            <a:ext cx="72008" cy="7200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8913236" y="4869160"/>
            <a:ext cx="72008" cy="7200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860032" y="270563"/>
            <a:ext cx="65481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u="sng" dirty="0" err="1" smtClean="0">
                <a:latin typeface="+mn-ea"/>
                <a:ea typeface="+mn-ea"/>
              </a:rPr>
              <a:t>니쓰이</a:t>
            </a:r>
            <a:endParaRPr lang="ko-KR" altLang="en-US" sz="1000" b="1" u="sng" dirty="0">
              <a:latin typeface="+mn-ea"/>
              <a:ea typeface="+mn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454950" y="302459"/>
            <a:ext cx="107151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u="sng" dirty="0" err="1" smtClean="0">
                <a:latin typeface="+mn-ea"/>
                <a:ea typeface="+mn-ea"/>
              </a:rPr>
              <a:t>마루하니치로</a:t>
            </a:r>
            <a:endParaRPr lang="ko-KR" altLang="en-US" sz="1000" b="1" u="sng" dirty="0">
              <a:latin typeface="+mn-ea"/>
              <a:ea typeface="+mn-ea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740352" y="302459"/>
            <a:ext cx="69706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u="sng" dirty="0" err="1" smtClean="0">
                <a:latin typeface="+mn-ea"/>
                <a:ea typeface="+mn-ea"/>
              </a:rPr>
              <a:t>쿄쿠</a:t>
            </a:r>
            <a:r>
              <a:rPr lang="ko-KR" altLang="en-US" sz="1000" b="1" u="sng" dirty="0" err="1">
                <a:latin typeface="+mn-ea"/>
                <a:ea typeface="+mn-ea"/>
              </a:rPr>
              <a:t>요</a:t>
            </a:r>
            <a:endParaRPr lang="ko-KR" altLang="en-US" sz="1000" b="1" u="sng" dirty="0">
              <a:latin typeface="+mn-ea"/>
              <a:ea typeface="+mn-ea"/>
            </a:endParaRPr>
          </a:p>
        </p:txBody>
      </p:sp>
      <p:sp>
        <p:nvSpPr>
          <p:cNvPr id="19" name="이등변 삼각형 18"/>
          <p:cNvSpPr/>
          <p:nvPr/>
        </p:nvSpPr>
        <p:spPr>
          <a:xfrm>
            <a:off x="6915357" y="579996"/>
            <a:ext cx="72008" cy="76430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8070582" y="579996"/>
            <a:ext cx="72008" cy="68393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8070582" y="816152"/>
            <a:ext cx="72008" cy="68393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24" name="이등변 삼각형 23"/>
          <p:cNvSpPr/>
          <p:nvPr/>
        </p:nvSpPr>
        <p:spPr>
          <a:xfrm>
            <a:off x="6915357" y="816560"/>
            <a:ext cx="72008" cy="76430"/>
          </a:xfrm>
          <a:prstGeom prst="triangl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25" name="이등변 삼각형 24"/>
          <p:cNvSpPr/>
          <p:nvPr/>
        </p:nvSpPr>
        <p:spPr>
          <a:xfrm>
            <a:off x="2576532" y="4000642"/>
            <a:ext cx="72008" cy="76430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26" name="이등변 삼각형 25"/>
          <p:cNvSpPr/>
          <p:nvPr/>
        </p:nvSpPr>
        <p:spPr>
          <a:xfrm>
            <a:off x="8913236" y="4725144"/>
            <a:ext cx="72008" cy="76430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27" name="이등변 삼각형 26"/>
          <p:cNvSpPr/>
          <p:nvPr/>
        </p:nvSpPr>
        <p:spPr>
          <a:xfrm>
            <a:off x="4880788" y="4360682"/>
            <a:ext cx="72008" cy="76430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28" name="이등변 삼각형 27"/>
          <p:cNvSpPr/>
          <p:nvPr/>
        </p:nvSpPr>
        <p:spPr>
          <a:xfrm>
            <a:off x="6825004" y="3140968"/>
            <a:ext cx="72008" cy="76430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29" name="이등변 삼각형 28"/>
          <p:cNvSpPr/>
          <p:nvPr/>
        </p:nvSpPr>
        <p:spPr>
          <a:xfrm>
            <a:off x="7545084" y="3518260"/>
            <a:ext cx="72008" cy="76430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31" name="이등변 삼각형 30"/>
          <p:cNvSpPr/>
          <p:nvPr/>
        </p:nvSpPr>
        <p:spPr>
          <a:xfrm>
            <a:off x="8409180" y="3717032"/>
            <a:ext cx="72008" cy="76430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32" name="이등변 삼각형 31"/>
          <p:cNvSpPr/>
          <p:nvPr/>
        </p:nvSpPr>
        <p:spPr>
          <a:xfrm>
            <a:off x="8121148" y="2776506"/>
            <a:ext cx="72008" cy="76430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33" name="이등변 삼각형 32"/>
          <p:cNvSpPr/>
          <p:nvPr/>
        </p:nvSpPr>
        <p:spPr>
          <a:xfrm>
            <a:off x="7257052" y="3789040"/>
            <a:ext cx="72008" cy="76430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7977132" y="2924944"/>
            <a:ext cx="72008" cy="68393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35" name="타원 34"/>
          <p:cNvSpPr/>
          <p:nvPr/>
        </p:nvSpPr>
        <p:spPr>
          <a:xfrm>
            <a:off x="5034523" y="1065800"/>
            <a:ext cx="72008" cy="72008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36" name="이등변 삼각형 35"/>
          <p:cNvSpPr/>
          <p:nvPr/>
        </p:nvSpPr>
        <p:spPr>
          <a:xfrm>
            <a:off x="6915357" y="1053124"/>
            <a:ext cx="72008" cy="76430"/>
          </a:xfrm>
          <a:prstGeom prst="triangl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38" name="타원 37"/>
          <p:cNvSpPr/>
          <p:nvPr/>
        </p:nvSpPr>
        <p:spPr>
          <a:xfrm>
            <a:off x="1335144" y="2564904"/>
            <a:ext cx="72008" cy="72008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39" name="타원 38"/>
          <p:cNvSpPr/>
          <p:nvPr/>
        </p:nvSpPr>
        <p:spPr>
          <a:xfrm>
            <a:off x="2576532" y="4653136"/>
            <a:ext cx="72008" cy="72008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40" name="타원 39"/>
          <p:cNvSpPr/>
          <p:nvPr/>
        </p:nvSpPr>
        <p:spPr>
          <a:xfrm>
            <a:off x="4448740" y="2708920"/>
            <a:ext cx="72008" cy="72008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41" name="타원 40"/>
          <p:cNvSpPr/>
          <p:nvPr/>
        </p:nvSpPr>
        <p:spPr>
          <a:xfrm>
            <a:off x="4782902" y="2311376"/>
            <a:ext cx="72008" cy="72008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42" name="타원 41"/>
          <p:cNvSpPr/>
          <p:nvPr/>
        </p:nvSpPr>
        <p:spPr>
          <a:xfrm>
            <a:off x="8121148" y="2852936"/>
            <a:ext cx="72008" cy="72008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44" name="타원 43"/>
          <p:cNvSpPr/>
          <p:nvPr/>
        </p:nvSpPr>
        <p:spPr>
          <a:xfrm>
            <a:off x="2567906" y="2746424"/>
            <a:ext cx="72008" cy="72008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45" name="타원 44"/>
          <p:cNvSpPr/>
          <p:nvPr/>
        </p:nvSpPr>
        <p:spPr>
          <a:xfrm>
            <a:off x="2478646" y="2924944"/>
            <a:ext cx="72008" cy="72008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46" name="타원 45"/>
          <p:cNvSpPr/>
          <p:nvPr/>
        </p:nvSpPr>
        <p:spPr>
          <a:xfrm>
            <a:off x="2648540" y="2590782"/>
            <a:ext cx="72008" cy="72008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47" name="타원 46"/>
          <p:cNvSpPr/>
          <p:nvPr/>
        </p:nvSpPr>
        <p:spPr>
          <a:xfrm>
            <a:off x="4584130" y="2564904"/>
            <a:ext cx="72008" cy="72008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48" name="타원 47"/>
          <p:cNvSpPr/>
          <p:nvPr/>
        </p:nvSpPr>
        <p:spPr>
          <a:xfrm>
            <a:off x="7473076" y="2852936"/>
            <a:ext cx="72008" cy="72008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49" name="타원 48"/>
          <p:cNvSpPr/>
          <p:nvPr/>
        </p:nvSpPr>
        <p:spPr>
          <a:xfrm rot="900000">
            <a:off x="7609000" y="3149060"/>
            <a:ext cx="72008" cy="72008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50" name="타원 49"/>
          <p:cNvSpPr/>
          <p:nvPr/>
        </p:nvSpPr>
        <p:spPr>
          <a:xfrm rot="900000">
            <a:off x="7265144" y="3420908"/>
            <a:ext cx="72008" cy="72008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51" name="타원 50"/>
          <p:cNvSpPr/>
          <p:nvPr/>
        </p:nvSpPr>
        <p:spPr>
          <a:xfrm rot="900000">
            <a:off x="7096318" y="3365084"/>
            <a:ext cx="72008" cy="72008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52" name="타원 51"/>
          <p:cNvSpPr/>
          <p:nvPr/>
        </p:nvSpPr>
        <p:spPr>
          <a:xfrm rot="900000">
            <a:off x="8264630" y="4789060"/>
            <a:ext cx="72008" cy="72008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53" name="타원 52"/>
          <p:cNvSpPr/>
          <p:nvPr/>
        </p:nvSpPr>
        <p:spPr>
          <a:xfrm rot="900000">
            <a:off x="8824510" y="4877252"/>
            <a:ext cx="72008" cy="72008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54" name="이등변 삼각형 53"/>
          <p:cNvSpPr/>
          <p:nvPr/>
        </p:nvSpPr>
        <p:spPr>
          <a:xfrm>
            <a:off x="1424404" y="2645538"/>
            <a:ext cx="72008" cy="76430"/>
          </a:xfrm>
          <a:prstGeom prst="triangl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55" name="이등변 삼각형 54"/>
          <p:cNvSpPr/>
          <p:nvPr/>
        </p:nvSpPr>
        <p:spPr>
          <a:xfrm>
            <a:off x="4656138" y="2442344"/>
            <a:ext cx="72008" cy="76430"/>
          </a:xfrm>
          <a:prstGeom prst="triangl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56" name="이등변 삼각형 55"/>
          <p:cNvSpPr/>
          <p:nvPr/>
        </p:nvSpPr>
        <p:spPr>
          <a:xfrm>
            <a:off x="4368106" y="2717546"/>
            <a:ext cx="72008" cy="76430"/>
          </a:xfrm>
          <a:prstGeom prst="triangl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57" name="이등변 삼각형 56"/>
          <p:cNvSpPr/>
          <p:nvPr/>
        </p:nvSpPr>
        <p:spPr>
          <a:xfrm>
            <a:off x="8222034" y="2780928"/>
            <a:ext cx="72008" cy="76430"/>
          </a:xfrm>
          <a:prstGeom prst="triangl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58" name="이등변 삼각형 57"/>
          <p:cNvSpPr/>
          <p:nvPr/>
        </p:nvSpPr>
        <p:spPr>
          <a:xfrm>
            <a:off x="7545084" y="2983904"/>
            <a:ext cx="72008" cy="76430"/>
          </a:xfrm>
          <a:prstGeom prst="triangl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59" name="이등변 삼각형 58"/>
          <p:cNvSpPr/>
          <p:nvPr/>
        </p:nvSpPr>
        <p:spPr>
          <a:xfrm>
            <a:off x="7617092" y="2708920"/>
            <a:ext cx="72008" cy="76430"/>
          </a:xfrm>
          <a:prstGeom prst="triangl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60" name="이등변 삼각형 59"/>
          <p:cNvSpPr/>
          <p:nvPr/>
        </p:nvSpPr>
        <p:spPr>
          <a:xfrm>
            <a:off x="7401068" y="2861320"/>
            <a:ext cx="72008" cy="76430"/>
          </a:xfrm>
          <a:prstGeom prst="triangl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61" name="이등변 삼각형 60"/>
          <p:cNvSpPr/>
          <p:nvPr/>
        </p:nvSpPr>
        <p:spPr>
          <a:xfrm>
            <a:off x="7778360" y="2544652"/>
            <a:ext cx="72008" cy="76430"/>
          </a:xfrm>
          <a:prstGeom prst="triangl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63" name="이등변 삼각형 62"/>
          <p:cNvSpPr/>
          <p:nvPr/>
        </p:nvSpPr>
        <p:spPr>
          <a:xfrm>
            <a:off x="7041028" y="3280562"/>
            <a:ext cx="72008" cy="76430"/>
          </a:xfrm>
          <a:prstGeom prst="triangl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64" name="이등변 삼각형 63"/>
          <p:cNvSpPr/>
          <p:nvPr/>
        </p:nvSpPr>
        <p:spPr>
          <a:xfrm>
            <a:off x="7392442" y="3653650"/>
            <a:ext cx="72008" cy="76430"/>
          </a:xfrm>
          <a:prstGeom prst="triangl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65" name="이등변 삼각형 64"/>
          <p:cNvSpPr/>
          <p:nvPr/>
        </p:nvSpPr>
        <p:spPr>
          <a:xfrm>
            <a:off x="7761108" y="2852936"/>
            <a:ext cx="72008" cy="76430"/>
          </a:xfrm>
          <a:prstGeom prst="triangl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66" name="직사각형 65"/>
          <p:cNvSpPr/>
          <p:nvPr/>
        </p:nvSpPr>
        <p:spPr>
          <a:xfrm>
            <a:off x="8049140" y="2928559"/>
            <a:ext cx="72008" cy="68393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67" name="직사각형 66"/>
          <p:cNvSpPr/>
          <p:nvPr/>
        </p:nvSpPr>
        <p:spPr>
          <a:xfrm>
            <a:off x="8070582" y="1052308"/>
            <a:ext cx="72008" cy="68393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68" name="타원 67"/>
          <p:cNvSpPr/>
          <p:nvPr/>
        </p:nvSpPr>
        <p:spPr>
          <a:xfrm>
            <a:off x="1496412" y="2564904"/>
            <a:ext cx="72008" cy="72008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69" name="타원 68"/>
          <p:cNvSpPr/>
          <p:nvPr/>
        </p:nvSpPr>
        <p:spPr>
          <a:xfrm>
            <a:off x="2648540" y="2780928"/>
            <a:ext cx="72008" cy="72008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70" name="타원 69"/>
          <p:cNvSpPr/>
          <p:nvPr/>
        </p:nvSpPr>
        <p:spPr>
          <a:xfrm>
            <a:off x="2576532" y="2924944"/>
            <a:ext cx="72008" cy="72008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71" name="타원 70"/>
          <p:cNvSpPr/>
          <p:nvPr/>
        </p:nvSpPr>
        <p:spPr>
          <a:xfrm>
            <a:off x="2720548" y="2564904"/>
            <a:ext cx="72008" cy="72008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72" name="타원 71"/>
          <p:cNvSpPr/>
          <p:nvPr/>
        </p:nvSpPr>
        <p:spPr>
          <a:xfrm>
            <a:off x="2648540" y="4572502"/>
            <a:ext cx="72008" cy="72008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73" name="타원 72"/>
          <p:cNvSpPr/>
          <p:nvPr/>
        </p:nvSpPr>
        <p:spPr>
          <a:xfrm>
            <a:off x="2648540" y="4077072"/>
            <a:ext cx="72008" cy="72008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74" name="타원 73"/>
          <p:cNvSpPr/>
          <p:nvPr/>
        </p:nvSpPr>
        <p:spPr>
          <a:xfrm>
            <a:off x="3296612" y="4365104"/>
            <a:ext cx="72008" cy="72008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75" name="타원 74"/>
          <p:cNvSpPr/>
          <p:nvPr/>
        </p:nvSpPr>
        <p:spPr>
          <a:xfrm>
            <a:off x="4448740" y="2780928"/>
            <a:ext cx="72008" cy="72008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76" name="타원 75"/>
          <p:cNvSpPr/>
          <p:nvPr/>
        </p:nvSpPr>
        <p:spPr>
          <a:xfrm>
            <a:off x="4736772" y="2340254"/>
            <a:ext cx="72008" cy="72008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77" name="타원 76"/>
          <p:cNvSpPr/>
          <p:nvPr/>
        </p:nvSpPr>
        <p:spPr>
          <a:xfrm>
            <a:off x="4520748" y="2564904"/>
            <a:ext cx="72008" cy="72008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78" name="타원 77"/>
          <p:cNvSpPr/>
          <p:nvPr/>
        </p:nvSpPr>
        <p:spPr>
          <a:xfrm>
            <a:off x="8193156" y="2852936"/>
            <a:ext cx="72008" cy="72008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79" name="타원 78"/>
          <p:cNvSpPr/>
          <p:nvPr/>
        </p:nvSpPr>
        <p:spPr>
          <a:xfrm>
            <a:off x="7680474" y="3140968"/>
            <a:ext cx="72008" cy="72008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80" name="타원 79"/>
          <p:cNvSpPr/>
          <p:nvPr/>
        </p:nvSpPr>
        <p:spPr>
          <a:xfrm>
            <a:off x="8265164" y="4725144"/>
            <a:ext cx="72008" cy="72008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81" name="타원 80"/>
          <p:cNvSpPr/>
          <p:nvPr/>
        </p:nvSpPr>
        <p:spPr>
          <a:xfrm>
            <a:off x="8723090" y="4877544"/>
            <a:ext cx="72008" cy="72008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82" name="이등변 삼각형 81"/>
          <p:cNvSpPr/>
          <p:nvPr/>
        </p:nvSpPr>
        <p:spPr>
          <a:xfrm>
            <a:off x="8319920" y="2780928"/>
            <a:ext cx="72008" cy="76430"/>
          </a:xfrm>
          <a:prstGeom prst="triangl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83" name="직사각형 82"/>
          <p:cNvSpPr/>
          <p:nvPr/>
        </p:nvSpPr>
        <p:spPr>
          <a:xfrm>
            <a:off x="8121148" y="2933570"/>
            <a:ext cx="72008" cy="68393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84" name="직사각형 83"/>
          <p:cNvSpPr/>
          <p:nvPr/>
        </p:nvSpPr>
        <p:spPr>
          <a:xfrm>
            <a:off x="7113036" y="3284984"/>
            <a:ext cx="72008" cy="68393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85" name="타원 84"/>
          <p:cNvSpPr/>
          <p:nvPr/>
        </p:nvSpPr>
        <p:spPr>
          <a:xfrm>
            <a:off x="5034523" y="1308702"/>
            <a:ext cx="72008" cy="72008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86" name="이등변 삼각형 85"/>
          <p:cNvSpPr/>
          <p:nvPr/>
        </p:nvSpPr>
        <p:spPr>
          <a:xfrm>
            <a:off x="6915357" y="1289689"/>
            <a:ext cx="72008" cy="76430"/>
          </a:xfrm>
          <a:prstGeom prst="triangl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87" name="직사각형 86"/>
          <p:cNvSpPr/>
          <p:nvPr/>
        </p:nvSpPr>
        <p:spPr>
          <a:xfrm>
            <a:off x="8067485" y="1288464"/>
            <a:ext cx="72008" cy="68393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88" name="타원 87"/>
          <p:cNvSpPr/>
          <p:nvPr/>
        </p:nvSpPr>
        <p:spPr>
          <a:xfrm>
            <a:off x="1568420" y="2564904"/>
            <a:ext cx="72008" cy="72008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89" name="타원 88"/>
          <p:cNvSpPr/>
          <p:nvPr/>
        </p:nvSpPr>
        <p:spPr>
          <a:xfrm>
            <a:off x="2720548" y="2780928"/>
            <a:ext cx="72008" cy="72008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90" name="타원 89"/>
          <p:cNvSpPr/>
          <p:nvPr/>
        </p:nvSpPr>
        <p:spPr>
          <a:xfrm>
            <a:off x="2648540" y="4725144"/>
            <a:ext cx="72008" cy="72008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91" name="타원 90"/>
          <p:cNvSpPr/>
          <p:nvPr/>
        </p:nvSpPr>
        <p:spPr>
          <a:xfrm>
            <a:off x="2648540" y="4149080"/>
            <a:ext cx="72008" cy="72008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92" name="타원 91"/>
          <p:cNvSpPr/>
          <p:nvPr/>
        </p:nvSpPr>
        <p:spPr>
          <a:xfrm>
            <a:off x="3368620" y="4365104"/>
            <a:ext cx="72008" cy="72008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93" name="타원 92"/>
          <p:cNvSpPr/>
          <p:nvPr/>
        </p:nvSpPr>
        <p:spPr>
          <a:xfrm>
            <a:off x="4376732" y="2780928"/>
            <a:ext cx="72008" cy="72008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94" name="타원 93"/>
          <p:cNvSpPr/>
          <p:nvPr/>
        </p:nvSpPr>
        <p:spPr>
          <a:xfrm>
            <a:off x="4673390" y="2348880"/>
            <a:ext cx="72008" cy="72008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95" name="타원 94"/>
          <p:cNvSpPr/>
          <p:nvPr/>
        </p:nvSpPr>
        <p:spPr>
          <a:xfrm>
            <a:off x="7159166" y="3679528"/>
            <a:ext cx="72008" cy="72008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96" name="직사각형 95"/>
          <p:cNvSpPr/>
          <p:nvPr/>
        </p:nvSpPr>
        <p:spPr>
          <a:xfrm>
            <a:off x="1496412" y="2636912"/>
            <a:ext cx="72008" cy="68393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97" name="직사각형 96"/>
          <p:cNvSpPr/>
          <p:nvPr/>
        </p:nvSpPr>
        <p:spPr>
          <a:xfrm>
            <a:off x="4592756" y="2475644"/>
            <a:ext cx="72008" cy="68393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98" name="직사각형 97"/>
          <p:cNvSpPr/>
          <p:nvPr/>
        </p:nvSpPr>
        <p:spPr>
          <a:xfrm>
            <a:off x="7553710" y="2856551"/>
            <a:ext cx="72008" cy="68393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355923" y="2524928"/>
            <a:ext cx="431825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ko-KR" altLang="en-US" sz="800" b="1" dirty="0" smtClean="0">
                <a:latin typeface="+mn-ea"/>
                <a:ea typeface="+mn-ea"/>
              </a:rPr>
              <a:t>생산</a:t>
            </a:r>
            <a:endParaRPr lang="en-US" altLang="ko-KR" sz="800" b="1" dirty="0" smtClean="0">
              <a:latin typeface="+mn-ea"/>
              <a:ea typeface="+mn-ea"/>
            </a:endParaRPr>
          </a:p>
          <a:p>
            <a:pPr algn="ctr"/>
            <a:r>
              <a:rPr lang="ko-KR" altLang="en-US" sz="800" b="1" dirty="0" smtClean="0">
                <a:latin typeface="+mn-ea"/>
                <a:ea typeface="+mn-ea"/>
              </a:rPr>
              <a:t>가공</a:t>
            </a:r>
            <a:endParaRPr lang="en-US" altLang="ko-KR" sz="800" b="1" dirty="0" smtClean="0">
              <a:latin typeface="+mn-ea"/>
              <a:ea typeface="+mn-ea"/>
            </a:endParaRPr>
          </a:p>
          <a:p>
            <a:pPr algn="ctr"/>
            <a:r>
              <a:rPr lang="ko-KR" altLang="en-US" sz="800" b="1" dirty="0" smtClean="0">
                <a:latin typeface="+mn-ea"/>
                <a:ea typeface="+mn-ea"/>
              </a:rPr>
              <a:t>판매</a:t>
            </a:r>
            <a:endParaRPr lang="en-US" altLang="ko-KR" sz="800" b="1" dirty="0" smtClean="0">
              <a:latin typeface="+mn-ea"/>
              <a:ea typeface="+mn-ea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4790799" y="2466894"/>
            <a:ext cx="459426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softEdge rad="1270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ko-KR" altLang="en-US" sz="800" b="1" dirty="0" smtClean="0">
                <a:latin typeface="+mn-ea"/>
                <a:ea typeface="+mn-ea"/>
              </a:rPr>
              <a:t>가공판매구매</a:t>
            </a:r>
            <a:endParaRPr lang="ko-KR" altLang="en-US" sz="800" b="1" dirty="0">
              <a:latin typeface="+mn-ea"/>
              <a:ea typeface="+mn-ea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2778867" y="4110837"/>
            <a:ext cx="459426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softEdge rad="1270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ko-KR" altLang="en-US" sz="800" b="1" dirty="0" smtClean="0">
                <a:latin typeface="+mn-ea"/>
                <a:ea typeface="+mn-ea"/>
              </a:rPr>
              <a:t>생산</a:t>
            </a:r>
            <a:endParaRPr lang="en-US" altLang="ko-KR" sz="800" b="1" dirty="0">
              <a:latin typeface="+mn-ea"/>
              <a:ea typeface="+mn-ea"/>
            </a:endParaRPr>
          </a:p>
          <a:p>
            <a:pPr algn="ctr"/>
            <a:r>
              <a:rPr lang="ko-KR" altLang="en-US" sz="800" b="1" dirty="0" smtClean="0">
                <a:latin typeface="+mn-ea"/>
                <a:ea typeface="+mn-ea"/>
              </a:rPr>
              <a:t>판매</a:t>
            </a:r>
            <a:endParaRPr lang="en-US" altLang="ko-KR" sz="800" b="1" dirty="0" smtClean="0">
              <a:latin typeface="+mn-ea"/>
              <a:ea typeface="+mn-ea"/>
            </a:endParaRPr>
          </a:p>
          <a:p>
            <a:pPr algn="ctr"/>
            <a:r>
              <a:rPr lang="ko-KR" altLang="en-US" sz="800" b="1" dirty="0" smtClean="0">
                <a:latin typeface="+mn-ea"/>
                <a:ea typeface="+mn-ea"/>
              </a:rPr>
              <a:t>구</a:t>
            </a:r>
            <a:r>
              <a:rPr lang="ko-KR" altLang="en-US" sz="800" b="1" dirty="0">
                <a:latin typeface="+mn-ea"/>
                <a:ea typeface="+mn-ea"/>
              </a:rPr>
              <a:t>매</a:t>
            </a:r>
          </a:p>
        </p:txBody>
      </p:sp>
      <p:sp>
        <p:nvSpPr>
          <p:cNvPr id="102" name="TextBox 101"/>
          <p:cNvSpPr txBox="1"/>
          <p:nvPr/>
        </p:nvSpPr>
        <p:spPr>
          <a:xfrm>
            <a:off x="1757066" y="2535287"/>
            <a:ext cx="459426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softEdge rad="127000"/>
          </a:effectLst>
        </p:spPr>
        <p:txBody>
          <a:bodyPr wrap="square" rtlCol="0">
            <a:spAutoFit/>
          </a:bodyPr>
          <a:lstStyle/>
          <a:p>
            <a:r>
              <a:rPr lang="ko-KR" altLang="en-US" sz="800" b="1" dirty="0" smtClean="0">
                <a:latin typeface="+mn-ea"/>
                <a:ea typeface="+mn-ea"/>
              </a:rPr>
              <a:t>가공</a:t>
            </a:r>
            <a:endParaRPr lang="en-US" altLang="ko-KR" sz="800" b="1" dirty="0">
              <a:latin typeface="+mn-ea"/>
              <a:ea typeface="+mn-ea"/>
            </a:endParaRPr>
          </a:p>
          <a:p>
            <a:r>
              <a:rPr lang="ko-KR" altLang="en-US" sz="800" b="1" dirty="0" smtClean="0">
                <a:latin typeface="+mn-ea"/>
                <a:ea typeface="+mn-ea"/>
              </a:rPr>
              <a:t>판매</a:t>
            </a:r>
            <a:endParaRPr lang="en-US" altLang="ko-KR" sz="800" b="1" dirty="0" smtClean="0">
              <a:latin typeface="+mn-ea"/>
              <a:ea typeface="+mn-ea"/>
            </a:endParaRPr>
          </a:p>
          <a:p>
            <a:r>
              <a:rPr lang="ko-KR" altLang="en-US" sz="800" b="1" dirty="0" smtClean="0">
                <a:latin typeface="+mn-ea"/>
                <a:ea typeface="+mn-ea"/>
              </a:rPr>
              <a:t>구</a:t>
            </a:r>
            <a:r>
              <a:rPr lang="ko-KR" altLang="en-US" sz="800" b="1" dirty="0">
                <a:latin typeface="+mn-ea"/>
                <a:ea typeface="+mn-ea"/>
              </a:rPr>
              <a:t>매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6653610" y="3378478"/>
            <a:ext cx="459426" cy="33855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ko-KR" altLang="en-US" sz="800" b="1" dirty="0" smtClean="0">
                <a:latin typeface="+mn-ea"/>
                <a:ea typeface="+mn-ea"/>
              </a:rPr>
              <a:t>생산</a:t>
            </a:r>
            <a:endParaRPr lang="en-US" altLang="ko-KR" sz="800" b="1" dirty="0" smtClean="0">
              <a:latin typeface="+mn-ea"/>
              <a:ea typeface="+mn-ea"/>
            </a:endParaRPr>
          </a:p>
          <a:p>
            <a:pPr algn="ctr"/>
            <a:r>
              <a:rPr lang="ko-KR" altLang="en-US" sz="800" b="1" dirty="0" smtClean="0">
                <a:latin typeface="+mn-ea"/>
                <a:ea typeface="+mn-ea"/>
              </a:rPr>
              <a:t>가공</a:t>
            </a:r>
            <a:endParaRPr lang="en-US" altLang="ko-KR" sz="800" b="1" dirty="0">
              <a:latin typeface="+mn-ea"/>
              <a:ea typeface="+mn-ea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8337172" y="4437112"/>
            <a:ext cx="459426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ko-KR" altLang="en-US" sz="800" b="1" dirty="0" smtClean="0">
                <a:latin typeface="+mn-ea"/>
                <a:ea typeface="+mn-ea"/>
              </a:rPr>
              <a:t>생산</a:t>
            </a:r>
            <a:endParaRPr lang="en-US" altLang="ko-KR" sz="800" b="1" dirty="0" smtClean="0">
              <a:latin typeface="+mn-ea"/>
              <a:ea typeface="+mn-ea"/>
            </a:endParaRPr>
          </a:p>
          <a:p>
            <a:pPr algn="ctr"/>
            <a:r>
              <a:rPr lang="ko-KR" altLang="en-US" sz="800" b="1" dirty="0" smtClean="0">
                <a:latin typeface="+mn-ea"/>
                <a:ea typeface="+mn-ea"/>
              </a:rPr>
              <a:t>가공</a:t>
            </a:r>
            <a:endParaRPr lang="en-US" altLang="ko-KR" sz="800" b="1" dirty="0" smtClean="0">
              <a:latin typeface="+mn-ea"/>
              <a:ea typeface="+mn-ea"/>
            </a:endParaRPr>
          </a:p>
          <a:p>
            <a:pPr algn="ctr"/>
            <a:r>
              <a:rPr lang="ko-KR" altLang="en-US" sz="800" b="1" dirty="0" smtClean="0">
                <a:latin typeface="+mn-ea"/>
                <a:ea typeface="+mn-ea"/>
              </a:rPr>
              <a:t>판매</a:t>
            </a:r>
            <a:endParaRPr lang="en-US" altLang="ko-KR" sz="800" b="1" dirty="0" smtClean="0">
              <a:latin typeface="+mn-ea"/>
              <a:ea typeface="+mn-ea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7041028" y="2874422"/>
            <a:ext cx="459426" cy="21544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ko-KR" altLang="en-US" sz="800" b="1" dirty="0" smtClean="0">
                <a:latin typeface="+mn-ea"/>
                <a:ea typeface="+mn-ea"/>
              </a:rPr>
              <a:t>가공</a:t>
            </a:r>
            <a:endParaRPr lang="en-US" altLang="ko-KR" sz="800" b="1" dirty="0">
              <a:latin typeface="+mn-ea"/>
              <a:ea typeface="+mn-ea"/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7645004" y="3622358"/>
            <a:ext cx="459426" cy="21544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ko-KR" altLang="en-US" sz="800" b="1" dirty="0" smtClean="0">
                <a:latin typeface="+mn-ea"/>
                <a:ea typeface="+mn-ea"/>
              </a:rPr>
              <a:t>생</a:t>
            </a:r>
            <a:r>
              <a:rPr lang="ko-KR" altLang="en-US" sz="800" b="1" dirty="0">
                <a:latin typeface="+mn-ea"/>
                <a:ea typeface="+mn-ea"/>
              </a:rPr>
              <a:t>산</a:t>
            </a:r>
            <a:endParaRPr lang="en-US" altLang="ko-KR" sz="800" b="1" dirty="0">
              <a:latin typeface="+mn-ea"/>
              <a:ea typeface="+mn-ea"/>
            </a:endParaRPr>
          </a:p>
        </p:txBody>
      </p:sp>
      <p:sp>
        <p:nvSpPr>
          <p:cNvPr id="99" name="제목 1"/>
          <p:cNvSpPr txBox="1">
            <a:spLocks/>
          </p:cNvSpPr>
          <p:nvPr/>
        </p:nvSpPr>
        <p:spPr>
          <a:xfrm>
            <a:off x="0" y="285729"/>
            <a:ext cx="5148064" cy="511156"/>
          </a:xfrm>
          <a:prstGeom prst="rect">
            <a:avLst/>
          </a:prstGeom>
        </p:spPr>
        <p:txBody>
          <a:bodyPr>
            <a:normAutofit/>
          </a:bodyPr>
          <a:lstStyle>
            <a:lvl1pPr marL="85725" indent="0"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2000" b="1" i="1" kern="120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맑은 고딕" pitchFamily="50" charset="-127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Rix고딕 EB"/>
                <a:ea typeface="Rix고딕 EB"/>
                <a:cs typeface="Rix고딕 EB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Rix고딕 EB"/>
                <a:ea typeface="Rix고딕 EB"/>
                <a:cs typeface="Rix고딕 EB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Rix고딕 EB"/>
                <a:ea typeface="Rix고딕 EB"/>
                <a:cs typeface="Rix고딕 EB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Rix고딕 EB"/>
                <a:ea typeface="Rix고딕 EB"/>
                <a:cs typeface="Rix고딕 EB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Rix고딕 EB"/>
                <a:ea typeface="Rix고딕 EB"/>
                <a:cs typeface="Rix고딕 EB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Rix고딕 EB"/>
                <a:ea typeface="Rix고딕 EB"/>
                <a:cs typeface="Rix고딕 EB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Rix고딕 EB"/>
                <a:ea typeface="Rix고딕 EB"/>
                <a:cs typeface="Rix고딕 EB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Rix고딕 EB"/>
                <a:ea typeface="Rix고딕 EB"/>
                <a:cs typeface="Rix고딕 EB"/>
              </a:defRPr>
            </a:lvl9pPr>
          </a:lstStyle>
          <a:p>
            <a:r>
              <a:rPr kumimoji="0" lang="ko-KR" altLang="en-US" dirty="0" smtClean="0"/>
              <a:t>가</a:t>
            </a:r>
            <a:r>
              <a:rPr kumimoji="0" lang="en-US" altLang="ko-KR" dirty="0" smtClean="0"/>
              <a:t>. </a:t>
            </a:r>
            <a:r>
              <a:rPr kumimoji="0" lang="ko-KR" altLang="en-US" dirty="0" smtClean="0"/>
              <a:t>일본 글로벌 기업사례</a:t>
            </a:r>
            <a:endParaRPr kumimoji="0" lang="ko-KR" altLang="en-US" dirty="0"/>
          </a:p>
        </p:txBody>
      </p:sp>
      <p:sp>
        <p:nvSpPr>
          <p:cNvPr id="103" name="TextBox 102"/>
          <p:cNvSpPr txBox="1"/>
          <p:nvPr/>
        </p:nvSpPr>
        <p:spPr>
          <a:xfrm>
            <a:off x="107504" y="6156012"/>
            <a:ext cx="8856984" cy="369332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ko-KR" altLang="en-US" dirty="0" smtClean="0">
                <a:solidFill>
                  <a:srgbClr val="0000CC"/>
                </a:solidFill>
                <a:latin typeface="+mn-ea"/>
              </a:rPr>
              <a:t> 생산지</a:t>
            </a:r>
            <a:r>
              <a:rPr lang="en-US" altLang="ko-KR" dirty="0" smtClean="0">
                <a:solidFill>
                  <a:srgbClr val="0000CC"/>
                </a:solidFill>
                <a:latin typeface="+mn-ea"/>
              </a:rPr>
              <a:t>(</a:t>
            </a:r>
            <a:r>
              <a:rPr lang="ko-KR" altLang="en-US" dirty="0" smtClean="0">
                <a:solidFill>
                  <a:srgbClr val="0000CC"/>
                </a:solidFill>
                <a:latin typeface="+mn-ea"/>
              </a:rPr>
              <a:t>동남아</a:t>
            </a:r>
            <a:r>
              <a:rPr lang="en-US" altLang="ko-KR" dirty="0" smtClean="0">
                <a:solidFill>
                  <a:srgbClr val="0000CC"/>
                </a:solidFill>
                <a:latin typeface="+mn-ea"/>
              </a:rPr>
              <a:t>) </a:t>
            </a:r>
            <a:r>
              <a:rPr lang="ko-KR" altLang="en-US" dirty="0" smtClean="0">
                <a:solidFill>
                  <a:srgbClr val="0000CC"/>
                </a:solidFill>
                <a:latin typeface="+mn-ea"/>
              </a:rPr>
              <a:t>및 소비지</a:t>
            </a:r>
            <a:r>
              <a:rPr lang="en-US" altLang="ko-KR" dirty="0" smtClean="0">
                <a:solidFill>
                  <a:srgbClr val="0000CC"/>
                </a:solidFill>
                <a:latin typeface="+mn-ea"/>
              </a:rPr>
              <a:t>(</a:t>
            </a:r>
            <a:r>
              <a:rPr lang="ko-KR" altLang="en-US" dirty="0" smtClean="0">
                <a:solidFill>
                  <a:srgbClr val="0000CC"/>
                </a:solidFill>
                <a:latin typeface="+mn-ea"/>
              </a:rPr>
              <a:t>미국</a:t>
            </a:r>
            <a:r>
              <a:rPr lang="en-US" altLang="ko-KR" dirty="0" smtClean="0">
                <a:solidFill>
                  <a:srgbClr val="0000CC"/>
                </a:solidFill>
                <a:latin typeface="+mn-ea"/>
              </a:rPr>
              <a:t>, </a:t>
            </a:r>
            <a:r>
              <a:rPr lang="ko-KR" altLang="en-US" dirty="0" smtClean="0">
                <a:solidFill>
                  <a:srgbClr val="0000CC"/>
                </a:solidFill>
                <a:latin typeface="+mn-ea"/>
              </a:rPr>
              <a:t>유럽</a:t>
            </a:r>
            <a:r>
              <a:rPr lang="en-US" altLang="ko-KR" dirty="0" smtClean="0">
                <a:solidFill>
                  <a:srgbClr val="0000CC"/>
                </a:solidFill>
                <a:latin typeface="+mn-ea"/>
              </a:rPr>
              <a:t>) </a:t>
            </a:r>
            <a:r>
              <a:rPr lang="ko-KR" altLang="en-US" dirty="0" smtClean="0">
                <a:solidFill>
                  <a:srgbClr val="0000CC"/>
                </a:solidFill>
                <a:latin typeface="+mn-ea"/>
              </a:rPr>
              <a:t>가공 병행</a:t>
            </a:r>
            <a:r>
              <a:rPr lang="en-US" altLang="ko-KR" dirty="0" smtClean="0">
                <a:solidFill>
                  <a:srgbClr val="0000CC"/>
                </a:solidFill>
                <a:latin typeface="+mn-ea"/>
              </a:rPr>
              <a:t>, </a:t>
            </a:r>
            <a:r>
              <a:rPr lang="ko-KR" altLang="en-US" dirty="0" smtClean="0">
                <a:solidFill>
                  <a:srgbClr val="0000CC"/>
                </a:solidFill>
                <a:latin typeface="+mn-ea"/>
              </a:rPr>
              <a:t>선진국에서 가공</a:t>
            </a:r>
            <a:r>
              <a:rPr lang="en-US" altLang="ko-KR" dirty="0" smtClean="0">
                <a:solidFill>
                  <a:srgbClr val="0000CC"/>
                </a:solidFill>
                <a:latin typeface="+mn-ea"/>
              </a:rPr>
              <a:t>, </a:t>
            </a:r>
            <a:r>
              <a:rPr lang="ko-KR" altLang="en-US" dirty="0" smtClean="0">
                <a:solidFill>
                  <a:srgbClr val="0000CC"/>
                </a:solidFill>
                <a:latin typeface="+mn-ea"/>
              </a:rPr>
              <a:t>판매</a:t>
            </a:r>
            <a:r>
              <a:rPr lang="en-US" altLang="ko-KR" dirty="0" smtClean="0">
                <a:solidFill>
                  <a:srgbClr val="0000CC"/>
                </a:solidFill>
                <a:latin typeface="+mn-ea"/>
              </a:rPr>
              <a:t>, </a:t>
            </a:r>
            <a:r>
              <a:rPr lang="ko-KR" altLang="en-US" dirty="0" smtClean="0">
                <a:solidFill>
                  <a:srgbClr val="0000CC"/>
                </a:solidFill>
                <a:latin typeface="+mn-ea"/>
              </a:rPr>
              <a:t>구매사업</a:t>
            </a:r>
            <a:endParaRPr lang="ko-KR" altLang="en-US" dirty="0">
              <a:solidFill>
                <a:srgbClr val="0000CC"/>
              </a:solidFill>
              <a:latin typeface="+mn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28121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Betty\Betty Kim\Documents\자료\지도\사본 -demo_worl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4" y="1484784"/>
            <a:ext cx="9144000" cy="4572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타원 14"/>
          <p:cNvSpPr/>
          <p:nvPr/>
        </p:nvSpPr>
        <p:spPr>
          <a:xfrm>
            <a:off x="4080731" y="592556"/>
            <a:ext cx="72008" cy="7200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4080731" y="844199"/>
            <a:ext cx="72008" cy="72008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923928" y="282610"/>
            <a:ext cx="93610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b="1" u="sng" dirty="0" err="1" smtClean="0">
                <a:latin typeface="+mn-ea"/>
                <a:ea typeface="+mn-ea"/>
              </a:rPr>
              <a:t>페스카노바</a:t>
            </a:r>
            <a:endParaRPr lang="ko-KR" altLang="en-US" sz="900" b="1" u="sng" dirty="0">
              <a:latin typeface="+mn-ea"/>
              <a:ea typeface="+mn-ea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160851" y="266094"/>
            <a:ext cx="105469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u="sng" dirty="0" err="1">
                <a:latin typeface="+mn-ea"/>
                <a:ea typeface="+mn-ea"/>
              </a:rPr>
              <a:t>Kennemervis</a:t>
            </a:r>
            <a:endParaRPr lang="ko-KR" altLang="en-US" sz="900" b="1" u="sng" dirty="0">
              <a:latin typeface="+mn-ea"/>
              <a:ea typeface="+mn-ea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312979" y="150892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u="sng" dirty="0" smtClean="0">
                <a:latin typeface="+mn-ea"/>
                <a:ea typeface="+mn-ea"/>
              </a:rPr>
              <a:t>Royal </a:t>
            </a:r>
            <a:r>
              <a:rPr lang="en-US" altLang="ko-KR" sz="900" b="1" u="sng" dirty="0" err="1">
                <a:latin typeface="+mn-ea"/>
                <a:ea typeface="+mn-ea"/>
              </a:rPr>
              <a:t>greenland</a:t>
            </a:r>
            <a:endParaRPr lang="ko-KR" altLang="en-US" sz="900" b="1" u="sng" dirty="0">
              <a:latin typeface="+mn-ea"/>
              <a:ea typeface="+mn-ea"/>
            </a:endParaRPr>
          </a:p>
        </p:txBody>
      </p:sp>
      <p:sp>
        <p:nvSpPr>
          <p:cNvPr id="20" name="이등변 삼각형 19"/>
          <p:cNvSpPr/>
          <p:nvPr/>
        </p:nvSpPr>
        <p:spPr>
          <a:xfrm>
            <a:off x="5590034" y="590345"/>
            <a:ext cx="72008" cy="76430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6673019" y="594364"/>
            <a:ext cx="72008" cy="68393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6673019" y="822462"/>
            <a:ext cx="72008" cy="68393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23" name="이등변 삼각형 22"/>
          <p:cNvSpPr/>
          <p:nvPr/>
        </p:nvSpPr>
        <p:spPr>
          <a:xfrm>
            <a:off x="5590034" y="821414"/>
            <a:ext cx="72008" cy="76430"/>
          </a:xfrm>
          <a:prstGeom prst="triangl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4080731" y="1073609"/>
            <a:ext cx="72008" cy="72008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25" name="이등변 삼각형 24"/>
          <p:cNvSpPr/>
          <p:nvPr/>
        </p:nvSpPr>
        <p:spPr>
          <a:xfrm>
            <a:off x="5590034" y="1052483"/>
            <a:ext cx="72008" cy="76430"/>
          </a:xfrm>
          <a:prstGeom prst="triangl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6673019" y="1050560"/>
            <a:ext cx="72008" cy="68393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4080731" y="1303020"/>
            <a:ext cx="72008" cy="72008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28" name="이등변 삼각형 27"/>
          <p:cNvSpPr/>
          <p:nvPr/>
        </p:nvSpPr>
        <p:spPr>
          <a:xfrm>
            <a:off x="5590034" y="1283552"/>
            <a:ext cx="72008" cy="76430"/>
          </a:xfrm>
          <a:prstGeom prst="triangl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6673019" y="1278658"/>
            <a:ext cx="72008" cy="68393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148696" y="438924"/>
            <a:ext cx="1345905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90000"/>
              </a:lnSpc>
            </a:pPr>
            <a:r>
              <a:rPr lang="ko-KR" altLang="en-US" sz="800" b="1" dirty="0" smtClean="0">
                <a:latin typeface="+mn-ea"/>
                <a:ea typeface="+mn-ea"/>
              </a:rPr>
              <a:t>어업</a:t>
            </a:r>
            <a:r>
              <a:rPr lang="en-US" altLang="ko-KR" sz="800" b="1" dirty="0" smtClean="0">
                <a:latin typeface="+mn-ea"/>
                <a:ea typeface="+mn-ea"/>
              </a:rPr>
              <a:t>,</a:t>
            </a:r>
            <a:r>
              <a:rPr lang="ko-KR" altLang="en-US" sz="800" b="1" dirty="0" smtClean="0">
                <a:latin typeface="+mn-ea"/>
                <a:ea typeface="+mn-ea"/>
              </a:rPr>
              <a:t>양식</a:t>
            </a:r>
            <a:endParaRPr lang="en-US" altLang="ko-KR" sz="800" b="1" dirty="0" smtClean="0">
              <a:latin typeface="+mn-ea"/>
              <a:ea typeface="+mn-ea"/>
            </a:endParaRPr>
          </a:p>
          <a:p>
            <a:pPr>
              <a:lnSpc>
                <a:spcPct val="190000"/>
              </a:lnSpc>
            </a:pPr>
            <a:r>
              <a:rPr lang="ko-KR" altLang="en-US" sz="800" b="1" dirty="0" smtClean="0">
                <a:latin typeface="+mn-ea"/>
                <a:ea typeface="+mn-ea"/>
              </a:rPr>
              <a:t>가공</a:t>
            </a:r>
            <a:r>
              <a:rPr lang="en-US" altLang="ko-KR" sz="800" b="1" dirty="0" smtClean="0">
                <a:latin typeface="+mn-ea"/>
                <a:ea typeface="+mn-ea"/>
              </a:rPr>
              <a:t>,</a:t>
            </a:r>
            <a:r>
              <a:rPr lang="ko-KR" altLang="en-US" sz="800" b="1" dirty="0" smtClean="0">
                <a:latin typeface="+mn-ea"/>
                <a:ea typeface="+mn-ea"/>
              </a:rPr>
              <a:t>수산식품 생산</a:t>
            </a:r>
            <a:endParaRPr lang="en-US" altLang="ko-KR" sz="800" b="1" dirty="0" smtClean="0">
              <a:latin typeface="+mn-ea"/>
              <a:ea typeface="+mn-ea"/>
            </a:endParaRPr>
          </a:p>
          <a:p>
            <a:pPr>
              <a:lnSpc>
                <a:spcPct val="190000"/>
              </a:lnSpc>
            </a:pPr>
            <a:r>
              <a:rPr lang="ko-KR" altLang="en-US" sz="800" b="1" dirty="0" smtClean="0">
                <a:latin typeface="+mn-ea"/>
                <a:ea typeface="+mn-ea"/>
              </a:rPr>
              <a:t>판매</a:t>
            </a:r>
            <a:endParaRPr lang="en-US" altLang="ko-KR" sz="800" b="1" dirty="0" smtClean="0">
              <a:latin typeface="+mn-ea"/>
              <a:ea typeface="+mn-ea"/>
            </a:endParaRPr>
          </a:p>
          <a:p>
            <a:pPr>
              <a:lnSpc>
                <a:spcPct val="190000"/>
              </a:lnSpc>
            </a:pPr>
            <a:r>
              <a:rPr lang="ko-KR" altLang="en-US" sz="800" b="1" dirty="0" smtClean="0">
                <a:latin typeface="+mn-ea"/>
                <a:ea typeface="+mn-ea"/>
              </a:rPr>
              <a:t>구매</a:t>
            </a:r>
            <a:r>
              <a:rPr lang="en-US" altLang="ko-KR" sz="800" b="1" dirty="0" smtClean="0">
                <a:latin typeface="+mn-ea"/>
                <a:ea typeface="+mn-ea"/>
              </a:rPr>
              <a:t>,</a:t>
            </a:r>
            <a:r>
              <a:rPr lang="ko-KR" altLang="en-US" sz="800" b="1" dirty="0" smtClean="0">
                <a:latin typeface="+mn-ea"/>
                <a:ea typeface="+mn-ea"/>
              </a:rPr>
              <a:t>수입</a:t>
            </a:r>
            <a:endParaRPr lang="en-US" altLang="ko-KR" sz="800" b="1" dirty="0" smtClean="0">
              <a:latin typeface="+mn-ea"/>
              <a:ea typeface="+mn-ea"/>
            </a:endParaRPr>
          </a:p>
          <a:p>
            <a:pPr>
              <a:lnSpc>
                <a:spcPct val="190000"/>
              </a:lnSpc>
            </a:pPr>
            <a:r>
              <a:rPr lang="ko-KR" altLang="en-US" sz="800" b="1" dirty="0" smtClean="0">
                <a:latin typeface="+mn-ea"/>
                <a:ea typeface="+mn-ea"/>
              </a:rPr>
              <a:t>유통</a:t>
            </a:r>
            <a:endParaRPr lang="en-US" altLang="ko-KR" sz="800" b="1" dirty="0" smtClean="0">
              <a:latin typeface="+mn-ea"/>
              <a:ea typeface="+mn-ea"/>
            </a:endParaRPr>
          </a:p>
        </p:txBody>
      </p:sp>
      <p:sp>
        <p:nvSpPr>
          <p:cNvPr id="35" name="포인트가 5개인 별 34"/>
          <p:cNvSpPr/>
          <p:nvPr/>
        </p:nvSpPr>
        <p:spPr>
          <a:xfrm>
            <a:off x="7753139" y="589812"/>
            <a:ext cx="72008" cy="77497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40" name="덧셈 기호 39"/>
          <p:cNvSpPr/>
          <p:nvPr/>
        </p:nvSpPr>
        <p:spPr>
          <a:xfrm>
            <a:off x="8617235" y="559663"/>
            <a:ext cx="144016" cy="137794"/>
          </a:xfrm>
          <a:prstGeom prst="mathPl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7393099" y="275459"/>
            <a:ext cx="88750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u="sng" dirty="0" err="1">
                <a:latin typeface="+mn-ea"/>
                <a:ea typeface="+mn-ea"/>
              </a:rPr>
              <a:t>Panapesca</a:t>
            </a:r>
            <a:endParaRPr lang="ko-KR" altLang="en-US" sz="900" b="1" u="sng" dirty="0">
              <a:latin typeface="+mn-ea"/>
              <a:ea typeface="+mn-ea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8401211" y="288817"/>
            <a:ext cx="70729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u="sng" dirty="0" smtClean="0">
                <a:latin typeface="+mn-ea"/>
                <a:ea typeface="+mn-ea"/>
              </a:rPr>
              <a:t>Findus</a:t>
            </a:r>
            <a:endParaRPr lang="ko-KR" altLang="en-US" sz="900" b="1" u="sng" dirty="0">
              <a:latin typeface="+mn-ea"/>
              <a:ea typeface="+mn-ea"/>
            </a:endParaRPr>
          </a:p>
        </p:txBody>
      </p:sp>
      <p:sp>
        <p:nvSpPr>
          <p:cNvPr id="43" name="타원 42"/>
          <p:cNvSpPr/>
          <p:nvPr/>
        </p:nvSpPr>
        <p:spPr>
          <a:xfrm>
            <a:off x="2764485" y="4328592"/>
            <a:ext cx="72008" cy="7200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44" name="타원 43"/>
          <p:cNvSpPr/>
          <p:nvPr/>
        </p:nvSpPr>
        <p:spPr>
          <a:xfrm>
            <a:off x="2915816" y="4688632"/>
            <a:ext cx="72008" cy="7200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45" name="타원 44"/>
          <p:cNvSpPr/>
          <p:nvPr/>
        </p:nvSpPr>
        <p:spPr>
          <a:xfrm>
            <a:off x="2620469" y="4040560"/>
            <a:ext cx="72008" cy="7200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46" name="타원 45"/>
          <p:cNvSpPr/>
          <p:nvPr/>
        </p:nvSpPr>
        <p:spPr>
          <a:xfrm>
            <a:off x="3412557" y="4328592"/>
            <a:ext cx="72008" cy="7200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47" name="타원 46"/>
          <p:cNvSpPr/>
          <p:nvPr/>
        </p:nvSpPr>
        <p:spPr>
          <a:xfrm>
            <a:off x="2251842" y="3320480"/>
            <a:ext cx="72008" cy="7200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48" name="타원 47"/>
          <p:cNvSpPr/>
          <p:nvPr/>
        </p:nvSpPr>
        <p:spPr>
          <a:xfrm>
            <a:off x="2339752" y="3392488"/>
            <a:ext cx="72008" cy="7200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49" name="타원 48"/>
          <p:cNvSpPr/>
          <p:nvPr/>
        </p:nvSpPr>
        <p:spPr>
          <a:xfrm>
            <a:off x="1979712" y="3176464"/>
            <a:ext cx="72008" cy="7200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50" name="타원 49"/>
          <p:cNvSpPr/>
          <p:nvPr/>
        </p:nvSpPr>
        <p:spPr>
          <a:xfrm>
            <a:off x="2555776" y="3752528"/>
            <a:ext cx="72008" cy="7200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51" name="타원 50"/>
          <p:cNvSpPr/>
          <p:nvPr/>
        </p:nvSpPr>
        <p:spPr>
          <a:xfrm>
            <a:off x="4451837" y="2728514"/>
            <a:ext cx="72008" cy="7200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52" name="타원 51"/>
          <p:cNvSpPr/>
          <p:nvPr/>
        </p:nvSpPr>
        <p:spPr>
          <a:xfrm>
            <a:off x="4355976" y="2384376"/>
            <a:ext cx="72008" cy="7200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53" name="타원 52"/>
          <p:cNvSpPr/>
          <p:nvPr/>
        </p:nvSpPr>
        <p:spPr>
          <a:xfrm>
            <a:off x="4340074" y="2720114"/>
            <a:ext cx="72008" cy="7200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54" name="타원 53"/>
          <p:cNvSpPr/>
          <p:nvPr/>
        </p:nvSpPr>
        <p:spPr>
          <a:xfrm>
            <a:off x="7956376" y="4352445"/>
            <a:ext cx="72008" cy="7200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55" name="타원 54"/>
          <p:cNvSpPr/>
          <p:nvPr/>
        </p:nvSpPr>
        <p:spPr>
          <a:xfrm>
            <a:off x="4988146" y="4320641"/>
            <a:ext cx="72008" cy="7200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56" name="타원 55"/>
          <p:cNvSpPr/>
          <p:nvPr/>
        </p:nvSpPr>
        <p:spPr>
          <a:xfrm>
            <a:off x="4932040" y="4040560"/>
            <a:ext cx="72008" cy="7200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57" name="타원 56"/>
          <p:cNvSpPr/>
          <p:nvPr/>
        </p:nvSpPr>
        <p:spPr>
          <a:xfrm>
            <a:off x="5148064" y="4544616"/>
            <a:ext cx="72008" cy="7200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58" name="타원 57"/>
          <p:cNvSpPr/>
          <p:nvPr/>
        </p:nvSpPr>
        <p:spPr>
          <a:xfrm>
            <a:off x="5436096" y="4256584"/>
            <a:ext cx="72008" cy="7200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59" name="타원 58"/>
          <p:cNvSpPr/>
          <p:nvPr/>
        </p:nvSpPr>
        <p:spPr>
          <a:xfrm>
            <a:off x="2763849" y="4424453"/>
            <a:ext cx="72008" cy="72008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60" name="타원 59"/>
          <p:cNvSpPr/>
          <p:nvPr/>
        </p:nvSpPr>
        <p:spPr>
          <a:xfrm>
            <a:off x="3020077" y="4688632"/>
            <a:ext cx="72008" cy="72008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61" name="타원 60"/>
          <p:cNvSpPr/>
          <p:nvPr/>
        </p:nvSpPr>
        <p:spPr>
          <a:xfrm>
            <a:off x="2707743" y="4048511"/>
            <a:ext cx="72008" cy="72008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62" name="타원 61"/>
          <p:cNvSpPr/>
          <p:nvPr/>
        </p:nvSpPr>
        <p:spPr>
          <a:xfrm>
            <a:off x="2187785" y="3320480"/>
            <a:ext cx="72008" cy="72008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63" name="타원 62"/>
          <p:cNvSpPr/>
          <p:nvPr/>
        </p:nvSpPr>
        <p:spPr>
          <a:xfrm>
            <a:off x="2411760" y="3400439"/>
            <a:ext cx="72008" cy="72008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64" name="타원 63"/>
          <p:cNvSpPr/>
          <p:nvPr/>
        </p:nvSpPr>
        <p:spPr>
          <a:xfrm>
            <a:off x="1907704" y="3176464"/>
            <a:ext cx="72008" cy="72008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65" name="타원 64"/>
          <p:cNvSpPr/>
          <p:nvPr/>
        </p:nvSpPr>
        <p:spPr>
          <a:xfrm>
            <a:off x="2483768" y="3752528"/>
            <a:ext cx="72008" cy="72008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66" name="타원 65"/>
          <p:cNvSpPr/>
          <p:nvPr/>
        </p:nvSpPr>
        <p:spPr>
          <a:xfrm>
            <a:off x="4476139" y="2672408"/>
            <a:ext cx="72008" cy="72008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67" name="타원 66"/>
          <p:cNvSpPr/>
          <p:nvPr/>
        </p:nvSpPr>
        <p:spPr>
          <a:xfrm>
            <a:off x="4604686" y="2528392"/>
            <a:ext cx="72008" cy="72008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68" name="타원 67"/>
          <p:cNvSpPr/>
          <p:nvPr/>
        </p:nvSpPr>
        <p:spPr>
          <a:xfrm>
            <a:off x="4299870" y="2384376"/>
            <a:ext cx="72008" cy="72008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69" name="타원 68"/>
          <p:cNvSpPr/>
          <p:nvPr/>
        </p:nvSpPr>
        <p:spPr>
          <a:xfrm>
            <a:off x="6564371" y="3176464"/>
            <a:ext cx="72008" cy="72008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70" name="타원 69"/>
          <p:cNvSpPr/>
          <p:nvPr/>
        </p:nvSpPr>
        <p:spPr>
          <a:xfrm>
            <a:off x="1907704" y="2594911"/>
            <a:ext cx="72008" cy="72008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71" name="타원 70"/>
          <p:cNvSpPr/>
          <p:nvPr/>
        </p:nvSpPr>
        <p:spPr>
          <a:xfrm>
            <a:off x="2747947" y="4536665"/>
            <a:ext cx="72008" cy="72008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72" name="타원 71"/>
          <p:cNvSpPr/>
          <p:nvPr/>
        </p:nvSpPr>
        <p:spPr>
          <a:xfrm>
            <a:off x="2843808" y="4688632"/>
            <a:ext cx="72008" cy="72008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73" name="타원 72"/>
          <p:cNvSpPr/>
          <p:nvPr/>
        </p:nvSpPr>
        <p:spPr>
          <a:xfrm>
            <a:off x="4540196" y="2744416"/>
            <a:ext cx="72008" cy="72008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74" name="타원 73"/>
          <p:cNvSpPr/>
          <p:nvPr/>
        </p:nvSpPr>
        <p:spPr>
          <a:xfrm>
            <a:off x="4499992" y="2528392"/>
            <a:ext cx="72008" cy="72008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75" name="타원 74"/>
          <p:cNvSpPr/>
          <p:nvPr/>
        </p:nvSpPr>
        <p:spPr>
          <a:xfrm>
            <a:off x="4340074" y="2672408"/>
            <a:ext cx="72008" cy="72008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76" name="타원 75"/>
          <p:cNvSpPr/>
          <p:nvPr/>
        </p:nvSpPr>
        <p:spPr>
          <a:xfrm>
            <a:off x="4916138" y="2672408"/>
            <a:ext cx="72008" cy="72008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77" name="타원 76"/>
          <p:cNvSpPr/>
          <p:nvPr/>
        </p:nvSpPr>
        <p:spPr>
          <a:xfrm>
            <a:off x="5124211" y="2736465"/>
            <a:ext cx="72008" cy="72008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78" name="타원 77"/>
          <p:cNvSpPr/>
          <p:nvPr/>
        </p:nvSpPr>
        <p:spPr>
          <a:xfrm>
            <a:off x="5060154" y="2392327"/>
            <a:ext cx="72008" cy="72008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79" name="타원 78"/>
          <p:cNvSpPr/>
          <p:nvPr/>
        </p:nvSpPr>
        <p:spPr>
          <a:xfrm>
            <a:off x="8044286" y="2816424"/>
            <a:ext cx="72008" cy="72008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80" name="타원 79"/>
          <p:cNvSpPr/>
          <p:nvPr/>
        </p:nvSpPr>
        <p:spPr>
          <a:xfrm>
            <a:off x="8076539" y="4344494"/>
            <a:ext cx="72008" cy="72008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81" name="이등변 삼각형 80"/>
          <p:cNvSpPr/>
          <p:nvPr/>
        </p:nvSpPr>
        <p:spPr>
          <a:xfrm>
            <a:off x="4772122" y="2163930"/>
            <a:ext cx="72008" cy="76430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82" name="이등변 삼각형 81"/>
          <p:cNvSpPr/>
          <p:nvPr/>
        </p:nvSpPr>
        <p:spPr>
          <a:xfrm>
            <a:off x="4700114" y="2392327"/>
            <a:ext cx="72008" cy="76430"/>
          </a:xfrm>
          <a:prstGeom prst="triangl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83" name="이등변 삼각형 82"/>
          <p:cNvSpPr/>
          <p:nvPr/>
        </p:nvSpPr>
        <p:spPr>
          <a:xfrm>
            <a:off x="4644008" y="2456384"/>
            <a:ext cx="72008" cy="76430"/>
          </a:xfrm>
          <a:prstGeom prst="triangl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84" name="이등변 삼각형 83"/>
          <p:cNvSpPr/>
          <p:nvPr/>
        </p:nvSpPr>
        <p:spPr>
          <a:xfrm>
            <a:off x="4788024" y="2384376"/>
            <a:ext cx="72008" cy="76430"/>
          </a:xfrm>
          <a:prstGeom prst="triangl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85" name="이등변 삼각형 84"/>
          <p:cNvSpPr/>
          <p:nvPr/>
        </p:nvSpPr>
        <p:spPr>
          <a:xfrm>
            <a:off x="4644008" y="2595978"/>
            <a:ext cx="72008" cy="76430"/>
          </a:xfrm>
          <a:prstGeom prst="triangl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86" name="이등변 삼각형 85"/>
          <p:cNvSpPr/>
          <p:nvPr/>
        </p:nvSpPr>
        <p:spPr>
          <a:xfrm>
            <a:off x="4716016" y="2451962"/>
            <a:ext cx="72008" cy="76430"/>
          </a:xfrm>
          <a:prstGeom prst="triangl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87" name="직사각형 86"/>
          <p:cNvSpPr/>
          <p:nvPr/>
        </p:nvSpPr>
        <p:spPr>
          <a:xfrm>
            <a:off x="1907704" y="2243975"/>
            <a:ext cx="72008" cy="68393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88" name="직사각형 87"/>
          <p:cNvSpPr/>
          <p:nvPr/>
        </p:nvSpPr>
        <p:spPr>
          <a:xfrm>
            <a:off x="4795975" y="2304417"/>
            <a:ext cx="72008" cy="68393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89" name="직사각형 88"/>
          <p:cNvSpPr/>
          <p:nvPr/>
        </p:nvSpPr>
        <p:spPr>
          <a:xfrm>
            <a:off x="2051720" y="2240360"/>
            <a:ext cx="72008" cy="68393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90" name="직사각형 89"/>
          <p:cNvSpPr/>
          <p:nvPr/>
        </p:nvSpPr>
        <p:spPr>
          <a:xfrm>
            <a:off x="4716016" y="2315983"/>
            <a:ext cx="72008" cy="68393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91" name="직사각형 90"/>
          <p:cNvSpPr/>
          <p:nvPr/>
        </p:nvSpPr>
        <p:spPr>
          <a:xfrm>
            <a:off x="3484565" y="1826699"/>
            <a:ext cx="72008" cy="68393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92" name="직사각형 91"/>
          <p:cNvSpPr/>
          <p:nvPr/>
        </p:nvSpPr>
        <p:spPr>
          <a:xfrm>
            <a:off x="5004048" y="2387991"/>
            <a:ext cx="72008" cy="68393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93" name="직사각형 92"/>
          <p:cNvSpPr/>
          <p:nvPr/>
        </p:nvSpPr>
        <p:spPr>
          <a:xfrm>
            <a:off x="4788024" y="2508154"/>
            <a:ext cx="72008" cy="68393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96" name="직사각형 95"/>
          <p:cNvSpPr/>
          <p:nvPr/>
        </p:nvSpPr>
        <p:spPr>
          <a:xfrm>
            <a:off x="4603804" y="2744416"/>
            <a:ext cx="72008" cy="68393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97" name="직사각형 96"/>
          <p:cNvSpPr/>
          <p:nvPr/>
        </p:nvSpPr>
        <p:spPr>
          <a:xfrm>
            <a:off x="4572000" y="2600400"/>
            <a:ext cx="72008" cy="68393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98" name="직사각형 97"/>
          <p:cNvSpPr/>
          <p:nvPr/>
        </p:nvSpPr>
        <p:spPr>
          <a:xfrm>
            <a:off x="4244213" y="2696261"/>
            <a:ext cx="72008" cy="68393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99" name="직사각형 98"/>
          <p:cNvSpPr/>
          <p:nvPr/>
        </p:nvSpPr>
        <p:spPr>
          <a:xfrm>
            <a:off x="4836179" y="2672408"/>
            <a:ext cx="72008" cy="68393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00" name="직사각형 99"/>
          <p:cNvSpPr/>
          <p:nvPr/>
        </p:nvSpPr>
        <p:spPr>
          <a:xfrm>
            <a:off x="4860032" y="2096344"/>
            <a:ext cx="72008" cy="68393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01" name="직사각형 100"/>
          <p:cNvSpPr/>
          <p:nvPr/>
        </p:nvSpPr>
        <p:spPr>
          <a:xfrm>
            <a:off x="4499992" y="2387991"/>
            <a:ext cx="72008" cy="68393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02" name="직사각형 101"/>
          <p:cNvSpPr/>
          <p:nvPr/>
        </p:nvSpPr>
        <p:spPr>
          <a:xfrm>
            <a:off x="4932040" y="2228073"/>
            <a:ext cx="72008" cy="68393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03" name="직사각형 102"/>
          <p:cNvSpPr/>
          <p:nvPr/>
        </p:nvSpPr>
        <p:spPr>
          <a:xfrm>
            <a:off x="5212121" y="2112246"/>
            <a:ext cx="72008" cy="68393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04" name="직사각형 103"/>
          <p:cNvSpPr/>
          <p:nvPr/>
        </p:nvSpPr>
        <p:spPr>
          <a:xfrm>
            <a:off x="8172400" y="2744416"/>
            <a:ext cx="72008" cy="68393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05" name="직사각형 104"/>
          <p:cNvSpPr/>
          <p:nvPr/>
        </p:nvSpPr>
        <p:spPr>
          <a:xfrm>
            <a:off x="7380312" y="2964055"/>
            <a:ext cx="72008" cy="68393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06" name="직사각형 105"/>
          <p:cNvSpPr/>
          <p:nvPr/>
        </p:nvSpPr>
        <p:spPr>
          <a:xfrm>
            <a:off x="7308304" y="3396103"/>
            <a:ext cx="72008" cy="68393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07" name="직사각형 106"/>
          <p:cNvSpPr/>
          <p:nvPr/>
        </p:nvSpPr>
        <p:spPr>
          <a:xfrm>
            <a:off x="603609" y="2092008"/>
            <a:ext cx="72008" cy="68393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08" name="직사각형 107"/>
          <p:cNvSpPr/>
          <p:nvPr/>
        </p:nvSpPr>
        <p:spPr>
          <a:xfrm>
            <a:off x="1763688" y="2244408"/>
            <a:ext cx="72008" cy="68393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09" name="직사각형 108"/>
          <p:cNvSpPr/>
          <p:nvPr/>
        </p:nvSpPr>
        <p:spPr>
          <a:xfrm>
            <a:off x="4315772" y="2280115"/>
            <a:ext cx="72008" cy="68393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10" name="직사각형 109"/>
          <p:cNvSpPr/>
          <p:nvPr/>
        </p:nvSpPr>
        <p:spPr>
          <a:xfrm>
            <a:off x="4764171" y="2084057"/>
            <a:ext cx="72008" cy="68393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11" name="직사각형 110"/>
          <p:cNvSpPr/>
          <p:nvPr/>
        </p:nvSpPr>
        <p:spPr>
          <a:xfrm>
            <a:off x="5508104" y="2300081"/>
            <a:ext cx="72008" cy="68393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12" name="직사각형 111"/>
          <p:cNvSpPr/>
          <p:nvPr/>
        </p:nvSpPr>
        <p:spPr>
          <a:xfrm>
            <a:off x="7484124" y="2960440"/>
            <a:ext cx="72008" cy="68393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13" name="직사각형 112"/>
          <p:cNvSpPr/>
          <p:nvPr/>
        </p:nvSpPr>
        <p:spPr>
          <a:xfrm>
            <a:off x="8892480" y="4836263"/>
            <a:ext cx="72008" cy="68393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14" name="이등변 삼각형 113"/>
          <p:cNvSpPr/>
          <p:nvPr/>
        </p:nvSpPr>
        <p:spPr>
          <a:xfrm>
            <a:off x="5592899" y="1506671"/>
            <a:ext cx="72008" cy="76430"/>
          </a:xfrm>
          <a:prstGeom prst="triangl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15" name="타원 114"/>
          <p:cNvSpPr/>
          <p:nvPr/>
        </p:nvSpPr>
        <p:spPr>
          <a:xfrm>
            <a:off x="4080731" y="1519028"/>
            <a:ext cx="72008" cy="7200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19" name="직사각형 118"/>
          <p:cNvSpPr/>
          <p:nvPr/>
        </p:nvSpPr>
        <p:spPr>
          <a:xfrm>
            <a:off x="6673019" y="1506757"/>
            <a:ext cx="72008" cy="68393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20" name="직사각형 119"/>
          <p:cNvSpPr/>
          <p:nvPr/>
        </p:nvSpPr>
        <p:spPr>
          <a:xfrm>
            <a:off x="4427984" y="2608351"/>
            <a:ext cx="72008" cy="68393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21" name="직사각형 120"/>
          <p:cNvSpPr/>
          <p:nvPr/>
        </p:nvSpPr>
        <p:spPr>
          <a:xfrm>
            <a:off x="4564049" y="2464335"/>
            <a:ext cx="72008" cy="68393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22" name="직사각형 121"/>
          <p:cNvSpPr/>
          <p:nvPr/>
        </p:nvSpPr>
        <p:spPr>
          <a:xfrm>
            <a:off x="4276017" y="2796186"/>
            <a:ext cx="72008" cy="68393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23" name="직사각형 122"/>
          <p:cNvSpPr/>
          <p:nvPr/>
        </p:nvSpPr>
        <p:spPr>
          <a:xfrm>
            <a:off x="4860032" y="2744416"/>
            <a:ext cx="72008" cy="68393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24" name="직사각형 123"/>
          <p:cNvSpPr/>
          <p:nvPr/>
        </p:nvSpPr>
        <p:spPr>
          <a:xfrm>
            <a:off x="4860032" y="2544294"/>
            <a:ext cx="72008" cy="68393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25" name="직사각형 124"/>
          <p:cNvSpPr/>
          <p:nvPr/>
        </p:nvSpPr>
        <p:spPr>
          <a:xfrm>
            <a:off x="4499992" y="2308032"/>
            <a:ext cx="72008" cy="68393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26" name="직사각형 125"/>
          <p:cNvSpPr/>
          <p:nvPr/>
        </p:nvSpPr>
        <p:spPr>
          <a:xfrm>
            <a:off x="4996097" y="2104295"/>
            <a:ext cx="72008" cy="68393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27" name="직사각형 126"/>
          <p:cNvSpPr/>
          <p:nvPr/>
        </p:nvSpPr>
        <p:spPr>
          <a:xfrm>
            <a:off x="5292080" y="2096344"/>
            <a:ext cx="72008" cy="68393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28" name="직사각형 127"/>
          <p:cNvSpPr/>
          <p:nvPr/>
        </p:nvSpPr>
        <p:spPr>
          <a:xfrm>
            <a:off x="8244408" y="2748031"/>
            <a:ext cx="72008" cy="68393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29" name="직사각형 128"/>
          <p:cNvSpPr/>
          <p:nvPr/>
        </p:nvSpPr>
        <p:spPr>
          <a:xfrm>
            <a:off x="7380312" y="2888432"/>
            <a:ext cx="72008" cy="68393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30" name="직사각형 129"/>
          <p:cNvSpPr/>
          <p:nvPr/>
        </p:nvSpPr>
        <p:spPr>
          <a:xfrm>
            <a:off x="7380312" y="3396103"/>
            <a:ext cx="72008" cy="68393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31" name="포인트가 5개인 별 130"/>
          <p:cNvSpPr/>
          <p:nvPr/>
        </p:nvSpPr>
        <p:spPr>
          <a:xfrm>
            <a:off x="2715694" y="4634988"/>
            <a:ext cx="72008" cy="77497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32" name="포인트가 5개인 별 131"/>
          <p:cNvSpPr/>
          <p:nvPr/>
        </p:nvSpPr>
        <p:spPr>
          <a:xfrm>
            <a:off x="4420033" y="2810935"/>
            <a:ext cx="72008" cy="77497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33" name="포인트가 5개인 별 132"/>
          <p:cNvSpPr/>
          <p:nvPr/>
        </p:nvSpPr>
        <p:spPr>
          <a:xfrm>
            <a:off x="4932040" y="2744416"/>
            <a:ext cx="72008" cy="77497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34" name="포인트가 5개인 별 133"/>
          <p:cNvSpPr/>
          <p:nvPr/>
        </p:nvSpPr>
        <p:spPr>
          <a:xfrm>
            <a:off x="7308304" y="3459007"/>
            <a:ext cx="72008" cy="77497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35" name="포인트가 5개인 별 134"/>
          <p:cNvSpPr/>
          <p:nvPr/>
        </p:nvSpPr>
        <p:spPr>
          <a:xfrm>
            <a:off x="7100231" y="3320480"/>
            <a:ext cx="72008" cy="77497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36" name="포인트가 5개인 별 135"/>
          <p:cNvSpPr/>
          <p:nvPr/>
        </p:nvSpPr>
        <p:spPr>
          <a:xfrm>
            <a:off x="4283968" y="2968391"/>
            <a:ext cx="72008" cy="77497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37" name="포인트가 5개인 별 136"/>
          <p:cNvSpPr/>
          <p:nvPr/>
        </p:nvSpPr>
        <p:spPr>
          <a:xfrm>
            <a:off x="7753139" y="816772"/>
            <a:ext cx="72008" cy="77497"/>
          </a:xfrm>
          <a:prstGeom prst="star5">
            <a:avLst/>
          </a:prstGeom>
          <a:solidFill>
            <a:srgbClr val="92D05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38" name="포인트가 5개인 별 137"/>
          <p:cNvSpPr/>
          <p:nvPr/>
        </p:nvSpPr>
        <p:spPr>
          <a:xfrm>
            <a:off x="2051720" y="2594911"/>
            <a:ext cx="72008" cy="77497"/>
          </a:xfrm>
          <a:prstGeom prst="star5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39" name="포인트가 5개인 별 138"/>
          <p:cNvSpPr/>
          <p:nvPr/>
        </p:nvSpPr>
        <p:spPr>
          <a:xfrm>
            <a:off x="2915816" y="4544616"/>
            <a:ext cx="72008" cy="77497"/>
          </a:xfrm>
          <a:prstGeom prst="star5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40" name="포인트가 5개인 별 139"/>
          <p:cNvSpPr/>
          <p:nvPr/>
        </p:nvSpPr>
        <p:spPr>
          <a:xfrm>
            <a:off x="4323723" y="2576547"/>
            <a:ext cx="72008" cy="77497"/>
          </a:xfrm>
          <a:prstGeom prst="star5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41" name="포인트가 5개인 별 140"/>
          <p:cNvSpPr/>
          <p:nvPr/>
        </p:nvSpPr>
        <p:spPr>
          <a:xfrm>
            <a:off x="4716016" y="2600400"/>
            <a:ext cx="72008" cy="77497"/>
          </a:xfrm>
          <a:prstGeom prst="star5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42" name="포인트가 5개인 별 141"/>
          <p:cNvSpPr/>
          <p:nvPr/>
        </p:nvSpPr>
        <p:spPr>
          <a:xfrm>
            <a:off x="4788024" y="2752800"/>
            <a:ext cx="72008" cy="77497"/>
          </a:xfrm>
          <a:prstGeom prst="star5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43" name="덧셈 기호 142"/>
          <p:cNvSpPr/>
          <p:nvPr/>
        </p:nvSpPr>
        <p:spPr>
          <a:xfrm>
            <a:off x="8617235" y="1007021"/>
            <a:ext cx="144016" cy="137794"/>
          </a:xfrm>
          <a:prstGeom prst="mathPlus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44" name="덧셈 기호 143"/>
          <p:cNvSpPr/>
          <p:nvPr/>
        </p:nvSpPr>
        <p:spPr>
          <a:xfrm>
            <a:off x="4427984" y="2400278"/>
            <a:ext cx="144016" cy="137794"/>
          </a:xfrm>
          <a:prstGeom prst="mathPlus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45" name="덧셈 기호 144"/>
          <p:cNvSpPr/>
          <p:nvPr/>
        </p:nvSpPr>
        <p:spPr>
          <a:xfrm>
            <a:off x="8617235" y="783342"/>
            <a:ext cx="144016" cy="137794"/>
          </a:xfrm>
          <a:prstGeom prst="mathPlus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46" name="덧셈 기호 145"/>
          <p:cNvSpPr/>
          <p:nvPr/>
        </p:nvSpPr>
        <p:spPr>
          <a:xfrm>
            <a:off x="4427984" y="2184254"/>
            <a:ext cx="144016" cy="137794"/>
          </a:xfrm>
          <a:prstGeom prst="mathPlus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47" name="직사각형 146"/>
          <p:cNvSpPr/>
          <p:nvPr/>
        </p:nvSpPr>
        <p:spPr>
          <a:xfrm>
            <a:off x="2843808" y="4220580"/>
            <a:ext cx="414156" cy="39604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 smtClean="0">
                <a:solidFill>
                  <a:schemeClr val="tx1"/>
                </a:solidFill>
                <a:latin typeface="+mn-ea"/>
              </a:rPr>
              <a:t>생산</a:t>
            </a:r>
            <a:endParaRPr lang="en-US" altLang="ko-KR" sz="800" b="1" dirty="0" smtClean="0">
              <a:solidFill>
                <a:schemeClr val="tx1"/>
              </a:solidFill>
              <a:latin typeface="+mn-ea"/>
            </a:endParaRPr>
          </a:p>
          <a:p>
            <a:pPr algn="ctr"/>
            <a:r>
              <a:rPr lang="ko-KR" altLang="en-US" sz="800" b="1" dirty="0" smtClean="0">
                <a:solidFill>
                  <a:schemeClr val="tx1"/>
                </a:solidFill>
                <a:latin typeface="+mn-ea"/>
              </a:rPr>
              <a:t>가공</a:t>
            </a:r>
            <a:endParaRPr lang="en-US" altLang="ko-KR" sz="800" b="1" dirty="0" smtClean="0">
              <a:solidFill>
                <a:schemeClr val="tx1"/>
              </a:solidFill>
              <a:latin typeface="+mn-ea"/>
            </a:endParaRPr>
          </a:p>
          <a:p>
            <a:pPr algn="ctr"/>
            <a:r>
              <a:rPr lang="ko-KR" altLang="en-US" sz="800" b="1" dirty="0" smtClean="0">
                <a:solidFill>
                  <a:schemeClr val="tx1"/>
                </a:solidFill>
                <a:latin typeface="+mn-ea"/>
              </a:rPr>
              <a:t>판</a:t>
            </a:r>
            <a:r>
              <a:rPr lang="ko-KR" altLang="en-US" sz="800" b="1" dirty="0">
                <a:solidFill>
                  <a:schemeClr val="tx1"/>
                </a:solidFill>
                <a:latin typeface="+mn-ea"/>
              </a:rPr>
              <a:t>매</a:t>
            </a:r>
          </a:p>
        </p:txBody>
      </p:sp>
      <p:sp>
        <p:nvSpPr>
          <p:cNvPr id="148" name="직사각형 147"/>
          <p:cNvSpPr/>
          <p:nvPr/>
        </p:nvSpPr>
        <p:spPr>
          <a:xfrm>
            <a:off x="1853588" y="3248472"/>
            <a:ext cx="414156" cy="39604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 smtClean="0">
                <a:solidFill>
                  <a:schemeClr val="tx1"/>
                </a:solidFill>
                <a:latin typeface="+mn-ea"/>
              </a:rPr>
              <a:t>생산</a:t>
            </a:r>
            <a:endParaRPr lang="en-US" altLang="ko-KR" sz="800" b="1" dirty="0" smtClean="0">
              <a:solidFill>
                <a:schemeClr val="tx1"/>
              </a:solidFill>
              <a:latin typeface="+mn-ea"/>
            </a:endParaRPr>
          </a:p>
          <a:p>
            <a:pPr algn="ctr"/>
            <a:r>
              <a:rPr lang="ko-KR" altLang="en-US" sz="800" b="1" dirty="0" smtClean="0">
                <a:solidFill>
                  <a:schemeClr val="tx1"/>
                </a:solidFill>
                <a:latin typeface="+mn-ea"/>
              </a:rPr>
              <a:t>가공</a:t>
            </a:r>
            <a:endParaRPr lang="en-US" altLang="ko-KR" sz="800" b="1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49" name="직사각형 148"/>
          <p:cNvSpPr/>
          <p:nvPr/>
        </p:nvSpPr>
        <p:spPr>
          <a:xfrm>
            <a:off x="1195493" y="1952328"/>
            <a:ext cx="387098" cy="49988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 smtClean="0">
                <a:solidFill>
                  <a:schemeClr val="tx1"/>
                </a:solidFill>
                <a:latin typeface="+mn-ea"/>
              </a:rPr>
              <a:t>생산</a:t>
            </a:r>
            <a:endParaRPr lang="en-US" altLang="ko-KR" sz="800" b="1" dirty="0" smtClean="0">
              <a:solidFill>
                <a:schemeClr val="tx1"/>
              </a:solidFill>
              <a:latin typeface="+mn-ea"/>
            </a:endParaRPr>
          </a:p>
          <a:p>
            <a:pPr algn="ctr"/>
            <a:r>
              <a:rPr lang="ko-KR" altLang="en-US" sz="800" b="1" dirty="0" smtClean="0">
                <a:solidFill>
                  <a:schemeClr val="tx1"/>
                </a:solidFill>
                <a:latin typeface="+mn-ea"/>
              </a:rPr>
              <a:t>가</a:t>
            </a:r>
            <a:r>
              <a:rPr lang="ko-KR" altLang="en-US" sz="800" b="1" dirty="0">
                <a:solidFill>
                  <a:schemeClr val="tx1"/>
                </a:solidFill>
                <a:latin typeface="+mn-ea"/>
              </a:rPr>
              <a:t>공</a:t>
            </a:r>
            <a:endParaRPr lang="en-US" altLang="ko-KR" sz="800" b="1" dirty="0" smtClean="0">
              <a:solidFill>
                <a:schemeClr val="tx1"/>
              </a:solidFill>
              <a:latin typeface="+mn-ea"/>
            </a:endParaRPr>
          </a:p>
          <a:p>
            <a:pPr algn="ctr"/>
            <a:r>
              <a:rPr lang="ko-KR" altLang="en-US" sz="800" b="1" dirty="0" smtClean="0">
                <a:solidFill>
                  <a:schemeClr val="tx1"/>
                </a:solidFill>
                <a:latin typeface="+mn-ea"/>
              </a:rPr>
              <a:t>구매</a:t>
            </a:r>
            <a:endParaRPr lang="en-US" altLang="ko-KR" sz="800" b="1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50" name="직사각형 149"/>
          <p:cNvSpPr/>
          <p:nvPr/>
        </p:nvSpPr>
        <p:spPr>
          <a:xfrm>
            <a:off x="1856793" y="2686293"/>
            <a:ext cx="387098" cy="25186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 smtClean="0">
                <a:solidFill>
                  <a:schemeClr val="tx1"/>
                </a:solidFill>
                <a:latin typeface="+mn-ea"/>
              </a:rPr>
              <a:t>판</a:t>
            </a:r>
            <a:r>
              <a:rPr lang="ko-KR" altLang="en-US" sz="800" b="1" dirty="0">
                <a:solidFill>
                  <a:schemeClr val="tx1"/>
                </a:solidFill>
                <a:latin typeface="+mn-ea"/>
              </a:rPr>
              <a:t>매</a:t>
            </a:r>
            <a:endParaRPr lang="en-US" altLang="ko-KR" sz="800" b="1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51" name="직사각형 150"/>
          <p:cNvSpPr/>
          <p:nvPr/>
        </p:nvSpPr>
        <p:spPr>
          <a:xfrm>
            <a:off x="3839907" y="2184253"/>
            <a:ext cx="444061" cy="68032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 smtClean="0">
                <a:solidFill>
                  <a:schemeClr val="tx1"/>
                </a:solidFill>
                <a:latin typeface="+mn-ea"/>
              </a:rPr>
              <a:t>생산</a:t>
            </a:r>
            <a:endParaRPr lang="en-US" altLang="ko-KR" sz="800" b="1" dirty="0" smtClean="0">
              <a:solidFill>
                <a:schemeClr val="tx1"/>
              </a:solidFill>
              <a:latin typeface="+mn-ea"/>
            </a:endParaRPr>
          </a:p>
          <a:p>
            <a:pPr algn="ctr"/>
            <a:r>
              <a:rPr lang="ko-KR" altLang="en-US" sz="800" b="1" dirty="0" smtClean="0">
                <a:solidFill>
                  <a:schemeClr val="tx1"/>
                </a:solidFill>
                <a:latin typeface="+mn-ea"/>
              </a:rPr>
              <a:t>가공</a:t>
            </a:r>
            <a:endParaRPr lang="en-US" altLang="ko-KR" sz="800" b="1" dirty="0" smtClean="0">
              <a:solidFill>
                <a:schemeClr val="tx1"/>
              </a:solidFill>
              <a:latin typeface="+mn-ea"/>
            </a:endParaRPr>
          </a:p>
          <a:p>
            <a:pPr algn="ctr"/>
            <a:r>
              <a:rPr lang="ko-KR" altLang="en-US" sz="800" b="1" dirty="0" smtClean="0">
                <a:solidFill>
                  <a:schemeClr val="tx1"/>
                </a:solidFill>
                <a:latin typeface="+mn-ea"/>
              </a:rPr>
              <a:t>판매</a:t>
            </a:r>
            <a:endParaRPr lang="en-US" altLang="ko-KR" sz="800" b="1" dirty="0" smtClean="0">
              <a:solidFill>
                <a:schemeClr val="tx1"/>
              </a:solidFill>
              <a:latin typeface="+mn-ea"/>
            </a:endParaRPr>
          </a:p>
          <a:p>
            <a:pPr algn="ctr"/>
            <a:r>
              <a:rPr lang="ko-KR" altLang="en-US" sz="800" b="1" dirty="0" smtClean="0">
                <a:solidFill>
                  <a:schemeClr val="tx1"/>
                </a:solidFill>
                <a:latin typeface="+mn-ea"/>
              </a:rPr>
              <a:t>구매</a:t>
            </a:r>
            <a:endParaRPr lang="en-US" altLang="ko-KR" sz="800" b="1" dirty="0" smtClean="0">
              <a:solidFill>
                <a:schemeClr val="tx1"/>
              </a:solidFill>
              <a:latin typeface="+mn-ea"/>
            </a:endParaRPr>
          </a:p>
          <a:p>
            <a:pPr algn="ctr"/>
            <a:r>
              <a:rPr lang="ko-KR" altLang="en-US" sz="800" b="1" dirty="0" smtClean="0">
                <a:solidFill>
                  <a:schemeClr val="tx1"/>
                </a:solidFill>
                <a:latin typeface="+mn-ea"/>
              </a:rPr>
              <a:t>유</a:t>
            </a:r>
            <a:r>
              <a:rPr lang="ko-KR" altLang="en-US" sz="800" b="1" dirty="0">
                <a:solidFill>
                  <a:schemeClr val="tx1"/>
                </a:solidFill>
                <a:latin typeface="+mn-ea"/>
              </a:rPr>
              <a:t>통</a:t>
            </a:r>
          </a:p>
        </p:txBody>
      </p:sp>
      <p:sp>
        <p:nvSpPr>
          <p:cNvPr id="152" name="직사각형 151"/>
          <p:cNvSpPr/>
          <p:nvPr/>
        </p:nvSpPr>
        <p:spPr>
          <a:xfrm>
            <a:off x="4916138" y="3371824"/>
            <a:ext cx="387098" cy="25186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 smtClean="0">
                <a:solidFill>
                  <a:schemeClr val="tx1"/>
                </a:solidFill>
                <a:latin typeface="+mn-ea"/>
              </a:rPr>
              <a:t>생</a:t>
            </a:r>
            <a:r>
              <a:rPr lang="ko-KR" altLang="en-US" sz="800" b="1" dirty="0">
                <a:solidFill>
                  <a:schemeClr val="tx1"/>
                </a:solidFill>
                <a:latin typeface="+mn-ea"/>
              </a:rPr>
              <a:t>산</a:t>
            </a:r>
            <a:endParaRPr lang="en-US" altLang="ko-KR" sz="800" b="1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53" name="직사각형 152"/>
          <p:cNvSpPr/>
          <p:nvPr/>
        </p:nvSpPr>
        <p:spPr>
          <a:xfrm>
            <a:off x="6957210" y="3428492"/>
            <a:ext cx="387098" cy="25186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 smtClean="0">
                <a:solidFill>
                  <a:schemeClr val="tx1"/>
                </a:solidFill>
                <a:latin typeface="+mn-ea"/>
              </a:rPr>
              <a:t>생</a:t>
            </a:r>
            <a:r>
              <a:rPr lang="ko-KR" altLang="en-US" sz="800" b="1" dirty="0">
                <a:solidFill>
                  <a:schemeClr val="tx1"/>
                </a:solidFill>
                <a:latin typeface="+mn-ea"/>
              </a:rPr>
              <a:t>산</a:t>
            </a:r>
            <a:endParaRPr lang="en-US" altLang="ko-KR" sz="800" b="1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54" name="직사각형 153"/>
          <p:cNvSpPr/>
          <p:nvPr/>
        </p:nvSpPr>
        <p:spPr>
          <a:xfrm>
            <a:off x="7639035" y="2762501"/>
            <a:ext cx="387098" cy="25186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 smtClean="0">
                <a:solidFill>
                  <a:schemeClr val="tx1"/>
                </a:solidFill>
                <a:latin typeface="+mn-ea"/>
              </a:rPr>
              <a:t>판매</a:t>
            </a:r>
            <a:endParaRPr lang="en-US" altLang="ko-KR" sz="800" b="1" dirty="0" smtClean="0">
              <a:solidFill>
                <a:schemeClr val="tx1"/>
              </a:solidFill>
              <a:latin typeface="+mn-ea"/>
            </a:endParaRPr>
          </a:p>
          <a:p>
            <a:pPr algn="ctr"/>
            <a:r>
              <a:rPr lang="ko-KR" altLang="en-US" sz="800" b="1" dirty="0" smtClean="0">
                <a:solidFill>
                  <a:schemeClr val="tx1"/>
                </a:solidFill>
                <a:latin typeface="+mn-ea"/>
              </a:rPr>
              <a:t>유</a:t>
            </a:r>
            <a:r>
              <a:rPr lang="ko-KR" altLang="en-US" sz="800" b="1" dirty="0">
                <a:solidFill>
                  <a:schemeClr val="tx1"/>
                </a:solidFill>
                <a:latin typeface="+mn-ea"/>
              </a:rPr>
              <a:t>통</a:t>
            </a:r>
            <a:endParaRPr lang="en-US" altLang="ko-KR" sz="800" b="1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55" name="직사각형 154"/>
          <p:cNvSpPr/>
          <p:nvPr/>
        </p:nvSpPr>
        <p:spPr>
          <a:xfrm>
            <a:off x="7945991" y="4496461"/>
            <a:ext cx="387098" cy="25186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 smtClean="0">
                <a:solidFill>
                  <a:schemeClr val="tx1"/>
                </a:solidFill>
                <a:latin typeface="+mn-ea"/>
              </a:rPr>
              <a:t>생산</a:t>
            </a:r>
            <a:endParaRPr lang="en-US" altLang="ko-KR" sz="800" b="1" dirty="0" smtClean="0">
              <a:solidFill>
                <a:schemeClr val="tx1"/>
              </a:solidFill>
              <a:latin typeface="+mn-ea"/>
            </a:endParaRPr>
          </a:p>
          <a:p>
            <a:pPr algn="ctr"/>
            <a:r>
              <a:rPr lang="ko-KR" altLang="en-US" sz="800" b="1" dirty="0" smtClean="0">
                <a:solidFill>
                  <a:schemeClr val="tx1"/>
                </a:solidFill>
                <a:latin typeface="+mn-ea"/>
              </a:rPr>
              <a:t>판</a:t>
            </a:r>
            <a:r>
              <a:rPr lang="ko-KR" altLang="en-US" sz="800" b="1" dirty="0">
                <a:solidFill>
                  <a:schemeClr val="tx1"/>
                </a:solidFill>
                <a:latin typeface="+mn-ea"/>
              </a:rPr>
              <a:t>매</a:t>
            </a:r>
            <a:endParaRPr lang="en-US" altLang="ko-KR" sz="800" b="1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56" name="직사각형 155"/>
          <p:cNvSpPr/>
          <p:nvPr/>
        </p:nvSpPr>
        <p:spPr>
          <a:xfrm>
            <a:off x="8551367" y="4673736"/>
            <a:ext cx="387098" cy="25186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smtClean="0">
                <a:solidFill>
                  <a:schemeClr val="tx1"/>
                </a:solidFill>
                <a:latin typeface="+mn-ea"/>
              </a:rPr>
              <a:t>구</a:t>
            </a:r>
            <a:r>
              <a:rPr lang="ko-KR" altLang="en-US" sz="800" b="1">
                <a:solidFill>
                  <a:schemeClr val="tx1"/>
                </a:solidFill>
                <a:latin typeface="+mn-ea"/>
              </a:rPr>
              <a:t>매</a:t>
            </a:r>
            <a:endParaRPr lang="en-US" altLang="ko-KR" sz="800" b="1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57" name="직사각형 156"/>
          <p:cNvSpPr/>
          <p:nvPr/>
        </p:nvSpPr>
        <p:spPr>
          <a:xfrm>
            <a:off x="6442830" y="3284642"/>
            <a:ext cx="387098" cy="25186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 smtClean="0">
                <a:solidFill>
                  <a:schemeClr val="tx1"/>
                </a:solidFill>
                <a:latin typeface="+mn-ea"/>
              </a:rPr>
              <a:t>가</a:t>
            </a:r>
            <a:r>
              <a:rPr lang="ko-KR" altLang="en-US" sz="800" b="1" dirty="0">
                <a:solidFill>
                  <a:schemeClr val="tx1"/>
                </a:solidFill>
                <a:latin typeface="+mn-ea"/>
              </a:rPr>
              <a:t>공</a:t>
            </a:r>
            <a:endParaRPr lang="en-US" altLang="ko-KR" sz="800" b="1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58" name="직사각형 157"/>
          <p:cNvSpPr/>
          <p:nvPr/>
        </p:nvSpPr>
        <p:spPr>
          <a:xfrm>
            <a:off x="3556573" y="1734964"/>
            <a:ext cx="387098" cy="25186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 smtClean="0">
                <a:solidFill>
                  <a:schemeClr val="tx1"/>
                </a:solidFill>
                <a:latin typeface="+mn-ea"/>
              </a:rPr>
              <a:t>가</a:t>
            </a:r>
            <a:r>
              <a:rPr lang="ko-KR" altLang="en-US" sz="800" b="1" dirty="0">
                <a:solidFill>
                  <a:schemeClr val="tx1"/>
                </a:solidFill>
                <a:latin typeface="+mn-ea"/>
              </a:rPr>
              <a:t>공</a:t>
            </a:r>
            <a:endParaRPr lang="en-US" altLang="ko-KR" sz="800" b="1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59" name="포인트가 5개인 별 158"/>
          <p:cNvSpPr/>
          <p:nvPr/>
        </p:nvSpPr>
        <p:spPr>
          <a:xfrm>
            <a:off x="7753139" y="1043732"/>
            <a:ext cx="72008" cy="77497"/>
          </a:xfrm>
          <a:prstGeom prst="star5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60" name="포인트가 5개인 별 159"/>
          <p:cNvSpPr/>
          <p:nvPr/>
        </p:nvSpPr>
        <p:spPr>
          <a:xfrm>
            <a:off x="7753139" y="1270692"/>
            <a:ext cx="72008" cy="77497"/>
          </a:xfrm>
          <a:prstGeom prst="star5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61" name="포인트가 5개인 별 160"/>
          <p:cNvSpPr/>
          <p:nvPr/>
        </p:nvSpPr>
        <p:spPr>
          <a:xfrm>
            <a:off x="7753139" y="1497653"/>
            <a:ext cx="72008" cy="77497"/>
          </a:xfrm>
          <a:prstGeom prst="star5">
            <a:avLst/>
          </a:prstGeom>
          <a:solidFill>
            <a:srgbClr val="7030A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63" name="덧셈 기호 162"/>
          <p:cNvSpPr/>
          <p:nvPr/>
        </p:nvSpPr>
        <p:spPr>
          <a:xfrm>
            <a:off x="8609284" y="1454377"/>
            <a:ext cx="144016" cy="137794"/>
          </a:xfrm>
          <a:prstGeom prst="mathPlus">
            <a:avLst/>
          </a:prstGeom>
          <a:solidFill>
            <a:srgbClr val="7030A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64" name="덧셈 기호 163"/>
          <p:cNvSpPr/>
          <p:nvPr/>
        </p:nvSpPr>
        <p:spPr>
          <a:xfrm>
            <a:off x="8617235" y="1230700"/>
            <a:ext cx="144016" cy="137794"/>
          </a:xfrm>
          <a:prstGeom prst="mathPlus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62" name="제목 1"/>
          <p:cNvSpPr txBox="1">
            <a:spLocks/>
          </p:cNvSpPr>
          <p:nvPr/>
        </p:nvSpPr>
        <p:spPr>
          <a:xfrm>
            <a:off x="0" y="285729"/>
            <a:ext cx="5148064" cy="478975"/>
          </a:xfrm>
          <a:prstGeom prst="rect">
            <a:avLst/>
          </a:prstGeom>
        </p:spPr>
        <p:txBody>
          <a:bodyPr>
            <a:normAutofit/>
          </a:bodyPr>
          <a:lstStyle>
            <a:lvl1pPr marL="85725" indent="0"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2000" b="1" i="1" kern="120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맑은 고딕" pitchFamily="50" charset="-127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Rix고딕 EB"/>
                <a:ea typeface="Rix고딕 EB"/>
                <a:cs typeface="Rix고딕 EB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Rix고딕 EB"/>
                <a:ea typeface="Rix고딕 EB"/>
                <a:cs typeface="Rix고딕 EB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Rix고딕 EB"/>
                <a:ea typeface="Rix고딕 EB"/>
                <a:cs typeface="Rix고딕 EB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Rix고딕 EB"/>
                <a:ea typeface="Rix고딕 EB"/>
                <a:cs typeface="Rix고딕 EB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Rix고딕 EB"/>
                <a:ea typeface="Rix고딕 EB"/>
                <a:cs typeface="Rix고딕 EB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Rix고딕 EB"/>
                <a:ea typeface="Rix고딕 EB"/>
                <a:cs typeface="Rix고딕 EB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Rix고딕 EB"/>
                <a:ea typeface="Rix고딕 EB"/>
                <a:cs typeface="Rix고딕 EB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Rix고딕 EB"/>
                <a:ea typeface="Rix고딕 EB"/>
                <a:cs typeface="Rix고딕 EB"/>
              </a:defRPr>
            </a:lvl9pPr>
          </a:lstStyle>
          <a:p>
            <a:r>
              <a:rPr kumimoji="0" lang="ko-KR" altLang="en-US" dirty="0" smtClean="0">
                <a:solidFill>
                  <a:schemeClr val="tx1"/>
                </a:solidFill>
              </a:rPr>
              <a:t>나</a:t>
            </a:r>
            <a:r>
              <a:rPr kumimoji="0" lang="en-US" altLang="ko-KR" dirty="0" smtClean="0">
                <a:solidFill>
                  <a:schemeClr val="tx1"/>
                </a:solidFill>
              </a:rPr>
              <a:t>. EU </a:t>
            </a:r>
            <a:r>
              <a:rPr kumimoji="0" lang="ko-KR" altLang="en-US" dirty="0" smtClean="0">
                <a:solidFill>
                  <a:schemeClr val="tx1"/>
                </a:solidFill>
              </a:rPr>
              <a:t>글로벌 기업 사례</a:t>
            </a:r>
            <a:endParaRPr kumimoji="0" lang="ko-KR" altLang="en-US" dirty="0">
              <a:solidFill>
                <a:schemeClr val="tx1"/>
              </a:solidFill>
            </a:endParaRPr>
          </a:p>
        </p:txBody>
      </p:sp>
      <p:sp>
        <p:nvSpPr>
          <p:cNvPr id="165" name="TextBox 164"/>
          <p:cNvSpPr txBox="1"/>
          <p:nvPr/>
        </p:nvSpPr>
        <p:spPr>
          <a:xfrm>
            <a:off x="35496" y="5877272"/>
            <a:ext cx="8856984" cy="646331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ko-KR" altLang="en-US" dirty="0" smtClean="0">
                <a:solidFill>
                  <a:srgbClr val="0000CC"/>
                </a:solidFill>
                <a:latin typeface="+mn-ea"/>
              </a:rPr>
              <a:t> 역내 전역에서 사업 영역을 공고히 하고 있으며</a:t>
            </a:r>
            <a:r>
              <a:rPr lang="en-US" altLang="ko-KR" dirty="0" smtClean="0">
                <a:solidFill>
                  <a:srgbClr val="0000CC"/>
                </a:solidFill>
                <a:latin typeface="+mn-ea"/>
              </a:rPr>
              <a:t>, </a:t>
            </a:r>
            <a:r>
              <a:rPr lang="ko-KR" altLang="en-US" dirty="0" smtClean="0">
                <a:solidFill>
                  <a:srgbClr val="0000CC"/>
                </a:solidFill>
                <a:latin typeface="+mn-ea"/>
              </a:rPr>
              <a:t>아프리카</a:t>
            </a:r>
            <a:r>
              <a:rPr lang="en-US" altLang="ko-KR" dirty="0" smtClean="0">
                <a:solidFill>
                  <a:srgbClr val="0000CC"/>
                </a:solidFill>
                <a:latin typeface="+mn-ea"/>
              </a:rPr>
              <a:t>(</a:t>
            </a:r>
            <a:r>
              <a:rPr lang="ko-KR" altLang="en-US" dirty="0" smtClean="0">
                <a:solidFill>
                  <a:srgbClr val="0000CC"/>
                </a:solidFill>
                <a:latin typeface="+mn-ea"/>
              </a:rPr>
              <a:t>생산</a:t>
            </a:r>
            <a:r>
              <a:rPr lang="en-US" altLang="ko-KR" dirty="0" smtClean="0">
                <a:solidFill>
                  <a:srgbClr val="0000CC"/>
                </a:solidFill>
                <a:latin typeface="+mn-ea"/>
              </a:rPr>
              <a:t>), </a:t>
            </a:r>
            <a:r>
              <a:rPr lang="ko-KR" altLang="en-US" dirty="0" smtClean="0">
                <a:solidFill>
                  <a:srgbClr val="0000CC"/>
                </a:solidFill>
                <a:latin typeface="+mn-ea"/>
              </a:rPr>
              <a:t>남미</a:t>
            </a:r>
            <a:r>
              <a:rPr lang="en-US" altLang="ko-KR" dirty="0" smtClean="0">
                <a:solidFill>
                  <a:srgbClr val="0000CC"/>
                </a:solidFill>
                <a:latin typeface="+mn-ea"/>
              </a:rPr>
              <a:t>(</a:t>
            </a:r>
            <a:r>
              <a:rPr lang="ko-KR" altLang="en-US" dirty="0" smtClean="0">
                <a:solidFill>
                  <a:srgbClr val="0000CC"/>
                </a:solidFill>
                <a:latin typeface="+mn-ea"/>
              </a:rPr>
              <a:t>생산</a:t>
            </a:r>
            <a:r>
              <a:rPr lang="en-US" altLang="ko-KR" dirty="0" smtClean="0">
                <a:solidFill>
                  <a:srgbClr val="0000CC"/>
                </a:solidFill>
                <a:latin typeface="+mn-ea"/>
              </a:rPr>
              <a:t>, </a:t>
            </a:r>
            <a:r>
              <a:rPr lang="ko-KR" altLang="en-US" dirty="0" smtClean="0">
                <a:solidFill>
                  <a:srgbClr val="0000CC"/>
                </a:solidFill>
                <a:latin typeface="+mn-ea"/>
              </a:rPr>
              <a:t>가공</a:t>
            </a:r>
            <a:r>
              <a:rPr lang="en-US" altLang="ko-KR" dirty="0" smtClean="0">
                <a:solidFill>
                  <a:srgbClr val="0000CC"/>
                </a:solidFill>
                <a:latin typeface="+mn-ea"/>
              </a:rPr>
              <a:t>),</a:t>
            </a:r>
          </a:p>
          <a:p>
            <a:r>
              <a:rPr lang="en-US" altLang="ko-KR" dirty="0" smtClean="0">
                <a:solidFill>
                  <a:srgbClr val="0000CC"/>
                </a:solidFill>
                <a:latin typeface="+mn-ea"/>
              </a:rPr>
              <a:t>    </a:t>
            </a:r>
            <a:r>
              <a:rPr lang="ko-KR" altLang="en-US" dirty="0" smtClean="0">
                <a:solidFill>
                  <a:srgbClr val="0000CC"/>
                </a:solidFill>
                <a:latin typeface="+mn-ea"/>
              </a:rPr>
              <a:t>오세아니아</a:t>
            </a:r>
            <a:r>
              <a:rPr lang="en-US" altLang="ko-KR" dirty="0" smtClean="0">
                <a:solidFill>
                  <a:srgbClr val="0000CC"/>
                </a:solidFill>
                <a:latin typeface="+mn-ea"/>
              </a:rPr>
              <a:t>(</a:t>
            </a:r>
            <a:r>
              <a:rPr lang="ko-KR" altLang="en-US" dirty="0" smtClean="0">
                <a:solidFill>
                  <a:srgbClr val="0000CC"/>
                </a:solidFill>
                <a:latin typeface="+mn-ea"/>
              </a:rPr>
              <a:t>생산</a:t>
            </a:r>
            <a:r>
              <a:rPr lang="en-US" altLang="ko-KR" dirty="0" smtClean="0">
                <a:solidFill>
                  <a:srgbClr val="0000CC"/>
                </a:solidFill>
                <a:latin typeface="+mn-ea"/>
              </a:rPr>
              <a:t>) </a:t>
            </a:r>
            <a:r>
              <a:rPr lang="ko-KR" altLang="en-US" dirty="0" smtClean="0">
                <a:solidFill>
                  <a:srgbClr val="0000CC"/>
                </a:solidFill>
                <a:latin typeface="+mn-ea"/>
              </a:rPr>
              <a:t>등 분업화</a:t>
            </a:r>
            <a:endParaRPr lang="ko-KR" altLang="en-US" dirty="0">
              <a:solidFill>
                <a:srgbClr val="0000CC"/>
              </a:solidFill>
              <a:latin typeface="+mn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40299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C:\Users\Betty\Betty Kim\Documents\자료\지도\사본 -demo_worl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41" y="1521296"/>
            <a:ext cx="9119245" cy="4572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0" y="469572"/>
            <a:ext cx="8964488" cy="511156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기업별 글로벌화 전략</a:t>
            </a:r>
            <a:endParaRPr lang="ko-KR" altLang="en-US" dirty="0"/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1028" name="Picture 4" descr="C:\Users\김보경\Pictures\fleury micho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4218" y="2090923"/>
            <a:ext cx="698816" cy="3112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김보경\Pictures\kyokuy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2950548"/>
            <a:ext cx="779343" cy="26242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김보경\Pictures\maruha nichiro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7505" y="2291501"/>
            <a:ext cx="621432" cy="24050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김보경\Pictures\pescanova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636912"/>
            <a:ext cx="843000" cy="29661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김보경\Pictures\trident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682478"/>
            <a:ext cx="792088" cy="31447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김보경\Pictures\untitled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399" y="2635556"/>
            <a:ext cx="736537" cy="29748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김보경\Desktop\제목 없음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750119"/>
            <a:ext cx="792088" cy="31072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6156176" y="4149080"/>
            <a:ext cx="2952328" cy="432048"/>
          </a:xfrm>
          <a:prstGeom prst="rect">
            <a:avLst/>
          </a:prstGeom>
          <a:solidFill>
            <a:srgbClr val="E5F3FF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050" b="1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050" b="1" dirty="0" err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쿄쿠요</a:t>
            </a:r>
            <a:r>
              <a:rPr lang="en-US" altLang="ko-KR" sz="1050" b="1" dirty="0" smtClean="0">
                <a:solidFill>
                  <a:schemeClr val="tx1"/>
                </a:solidFill>
                <a:latin typeface="+mn-ea"/>
              </a:rPr>
              <a:t>) </a:t>
            </a:r>
            <a:r>
              <a:rPr lang="ko-KR" altLang="en-US" sz="1050" b="1" dirty="0" smtClean="0">
                <a:solidFill>
                  <a:schemeClr val="tx1"/>
                </a:solidFill>
                <a:latin typeface="+mn-ea"/>
              </a:rPr>
              <a:t>해외 조달 루트 확충</a:t>
            </a:r>
            <a:r>
              <a:rPr lang="en-US" altLang="ko-KR" sz="1050" b="1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tx1"/>
                </a:solidFill>
                <a:latin typeface="+mn-ea"/>
              </a:rPr>
              <a:t>미개척 시장 발굴</a:t>
            </a:r>
            <a:r>
              <a:rPr lang="en-US" altLang="ko-KR" sz="1050" b="1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tx1"/>
                </a:solidFill>
                <a:latin typeface="+mn-ea"/>
              </a:rPr>
              <a:t>국제 규정 변화 대응</a:t>
            </a:r>
            <a:r>
              <a:rPr lang="en-US" altLang="ko-KR" sz="1050" b="1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050" b="1" dirty="0" smtClean="0">
                <a:solidFill>
                  <a:schemeClr val="tx1"/>
                </a:solidFill>
                <a:latin typeface="+mn-ea"/>
              </a:rPr>
              <a:t>양식 확대</a:t>
            </a:r>
            <a:r>
              <a:rPr lang="en-US" altLang="ko-KR" sz="1050" b="1" dirty="0" smtClean="0">
                <a:solidFill>
                  <a:schemeClr val="tx1"/>
                </a:solidFill>
                <a:latin typeface="+mn-ea"/>
              </a:rPr>
              <a:t>)</a:t>
            </a:r>
            <a:endParaRPr lang="ko-KR" altLang="en-US" sz="1050" b="1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6156175" y="3254909"/>
            <a:ext cx="2952329" cy="318107"/>
          </a:xfrm>
          <a:prstGeom prst="rect">
            <a:avLst/>
          </a:prstGeom>
          <a:solidFill>
            <a:srgbClr val="E5F3FF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050" b="1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050" b="1" dirty="0" err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마루하니치로</a:t>
            </a:r>
            <a:r>
              <a:rPr lang="en-US" altLang="ko-KR" sz="1050" b="1" dirty="0" smtClean="0">
                <a:solidFill>
                  <a:schemeClr val="tx1"/>
                </a:solidFill>
                <a:latin typeface="+mn-ea"/>
              </a:rPr>
              <a:t>) </a:t>
            </a:r>
            <a:r>
              <a:rPr lang="ko-KR" altLang="en-US" sz="1050" b="1" dirty="0" smtClean="0">
                <a:solidFill>
                  <a:schemeClr val="tx1"/>
                </a:solidFill>
                <a:latin typeface="+mn-ea"/>
              </a:rPr>
              <a:t>수직통합체계</a:t>
            </a:r>
            <a:r>
              <a:rPr lang="en-US" altLang="ko-KR" sz="1050" b="1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tx1"/>
                </a:solidFill>
                <a:latin typeface="+mn-ea"/>
              </a:rPr>
              <a:t>종합물류서비스</a:t>
            </a:r>
            <a:endParaRPr lang="en-US" altLang="ko-KR" sz="1050" b="1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6159708" y="3629986"/>
            <a:ext cx="2948796" cy="447086"/>
          </a:xfrm>
          <a:prstGeom prst="rect">
            <a:avLst/>
          </a:prstGeom>
          <a:solidFill>
            <a:srgbClr val="E5F3FF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050" b="1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050" b="1" dirty="0" err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닛스이</a:t>
            </a:r>
            <a:r>
              <a:rPr lang="en-US" altLang="ko-KR" sz="1050" b="1" dirty="0" smtClean="0">
                <a:solidFill>
                  <a:schemeClr val="tx1"/>
                </a:solidFill>
                <a:latin typeface="+mn-ea"/>
              </a:rPr>
              <a:t>) </a:t>
            </a:r>
            <a:r>
              <a:rPr lang="ko-KR" altLang="en-US" sz="1050" b="1" dirty="0" smtClean="0">
                <a:solidFill>
                  <a:schemeClr val="tx1"/>
                </a:solidFill>
                <a:latin typeface="+mn-ea"/>
              </a:rPr>
              <a:t>고부가가치화</a:t>
            </a:r>
            <a:r>
              <a:rPr lang="en-US" altLang="ko-KR" sz="1050" b="1" dirty="0" smtClean="0">
                <a:solidFill>
                  <a:schemeClr val="tx1"/>
                </a:solidFill>
                <a:latin typeface="+mn-ea"/>
              </a:rPr>
              <a:t>(R&amp;D, </a:t>
            </a:r>
            <a:r>
              <a:rPr lang="ko-KR" altLang="en-US" sz="1050" b="1" dirty="0" smtClean="0">
                <a:solidFill>
                  <a:schemeClr val="tx1"/>
                </a:solidFill>
                <a:latin typeface="+mn-ea"/>
              </a:rPr>
              <a:t>바이오 생산</a:t>
            </a:r>
            <a:r>
              <a:rPr lang="en-US" altLang="ko-KR" sz="1050" b="1" dirty="0" smtClean="0">
                <a:solidFill>
                  <a:schemeClr val="tx1"/>
                </a:solidFill>
                <a:latin typeface="+mn-ea"/>
              </a:rPr>
              <a:t>), </a:t>
            </a:r>
            <a:r>
              <a:rPr lang="ko-KR" altLang="en-US" sz="1050" b="1" dirty="0" smtClean="0">
                <a:solidFill>
                  <a:schemeClr val="tx1"/>
                </a:solidFill>
                <a:latin typeface="+mn-ea"/>
              </a:rPr>
              <a:t>국제적 브랜드 구축</a:t>
            </a:r>
            <a:r>
              <a:rPr lang="en-US" altLang="ko-KR" sz="1050" b="1" dirty="0" smtClean="0">
                <a:solidFill>
                  <a:schemeClr val="tx1"/>
                </a:solidFill>
                <a:latin typeface="+mn-ea"/>
              </a:rPr>
              <a:t>, Global Link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-20539" y="2214959"/>
            <a:ext cx="2764153" cy="429119"/>
          </a:xfrm>
          <a:prstGeom prst="rect">
            <a:avLst/>
          </a:prstGeom>
          <a:solidFill>
            <a:srgbClr val="E5F3FF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050" b="1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050" b="1" dirty="0" err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트라이던트</a:t>
            </a:r>
            <a:r>
              <a:rPr lang="ko-KR" altLang="en-US" sz="105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ko-KR" altLang="en-US" sz="1050" b="1" dirty="0" err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씨푸드</a:t>
            </a:r>
            <a:r>
              <a:rPr lang="en-US" altLang="ko-KR" sz="1050" b="1" dirty="0" smtClean="0">
                <a:solidFill>
                  <a:schemeClr val="tx1"/>
                </a:solidFill>
                <a:latin typeface="+mn-ea"/>
              </a:rPr>
              <a:t>) </a:t>
            </a:r>
            <a:r>
              <a:rPr lang="ko-KR" altLang="en-US" sz="1050" b="1" dirty="0" smtClean="0">
                <a:solidFill>
                  <a:schemeClr val="tx1"/>
                </a:solidFill>
                <a:latin typeface="+mn-ea"/>
              </a:rPr>
              <a:t>수직통</a:t>
            </a:r>
            <a:r>
              <a:rPr lang="ko-KR" altLang="en-US" sz="1050" b="1" dirty="0">
                <a:solidFill>
                  <a:schemeClr val="tx1"/>
                </a:solidFill>
                <a:latin typeface="+mn-ea"/>
              </a:rPr>
              <a:t>합</a:t>
            </a:r>
            <a:r>
              <a:rPr lang="en-US" altLang="ko-KR" sz="1050" b="1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tx1"/>
                </a:solidFill>
                <a:latin typeface="+mn-ea"/>
              </a:rPr>
              <a:t>식품 안전성</a:t>
            </a:r>
            <a:r>
              <a:rPr lang="en-US" altLang="ko-KR" sz="1050" b="1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tx1"/>
                </a:solidFill>
                <a:latin typeface="+mn-ea"/>
              </a:rPr>
              <a:t>해외직접 투자를 통한 현지화</a:t>
            </a:r>
          </a:p>
        </p:txBody>
      </p:sp>
      <p:sp>
        <p:nvSpPr>
          <p:cNvPr id="22" name="직사각형 21"/>
          <p:cNvSpPr/>
          <p:nvPr/>
        </p:nvSpPr>
        <p:spPr>
          <a:xfrm>
            <a:off x="899592" y="1268760"/>
            <a:ext cx="2764153" cy="429119"/>
          </a:xfrm>
          <a:prstGeom prst="rect">
            <a:avLst/>
          </a:prstGeom>
          <a:solidFill>
            <a:srgbClr val="E5F3FF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050" b="1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050" b="1" dirty="0" err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로</a:t>
            </a:r>
            <a:r>
              <a:rPr lang="ko-KR" altLang="en-US" sz="1050" b="1" dirty="0" err="1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얄</a:t>
            </a:r>
            <a:r>
              <a:rPr lang="ko-KR" altLang="en-US" sz="105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ko-KR" altLang="en-US" sz="105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그린란드</a:t>
            </a:r>
            <a:r>
              <a:rPr lang="en-US" altLang="ko-KR" sz="1050" b="1" dirty="0" smtClean="0">
                <a:solidFill>
                  <a:schemeClr val="tx1"/>
                </a:solidFill>
                <a:latin typeface="+mn-ea"/>
              </a:rPr>
              <a:t>) </a:t>
            </a:r>
            <a:r>
              <a:rPr lang="ko-KR" altLang="en-US" sz="1050" b="1" dirty="0" smtClean="0">
                <a:solidFill>
                  <a:schemeClr val="tx1"/>
                </a:solidFill>
                <a:latin typeface="+mn-ea"/>
              </a:rPr>
              <a:t>현지 법인을 통한 현지화</a:t>
            </a:r>
            <a:r>
              <a:rPr lang="en-US" altLang="ko-KR" sz="1050" b="1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tx1"/>
                </a:solidFill>
                <a:latin typeface="+mn-ea"/>
              </a:rPr>
              <a:t>지속적 </a:t>
            </a:r>
            <a:r>
              <a:rPr lang="en-US" altLang="ko-KR" sz="1050" b="1" dirty="0" smtClean="0">
                <a:solidFill>
                  <a:schemeClr val="tx1"/>
                </a:solidFill>
                <a:latin typeface="+mn-ea"/>
              </a:rPr>
              <a:t>R&amp;D, </a:t>
            </a:r>
            <a:r>
              <a:rPr lang="ko-KR" altLang="en-US" sz="1050" b="1" dirty="0" smtClean="0">
                <a:solidFill>
                  <a:schemeClr val="tx1"/>
                </a:solidFill>
                <a:latin typeface="+mn-ea"/>
              </a:rPr>
              <a:t>고객 지향적 제품 개발</a:t>
            </a:r>
          </a:p>
        </p:txBody>
      </p:sp>
      <p:sp>
        <p:nvSpPr>
          <p:cNvPr id="23" name="직사각형 22"/>
          <p:cNvSpPr/>
          <p:nvPr/>
        </p:nvSpPr>
        <p:spPr>
          <a:xfrm>
            <a:off x="5076056" y="1800199"/>
            <a:ext cx="2878956" cy="476673"/>
          </a:xfrm>
          <a:prstGeom prst="rect">
            <a:avLst/>
          </a:prstGeom>
          <a:solidFill>
            <a:srgbClr val="E5F3FF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050" b="1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050" b="1" dirty="0" err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플로리미</a:t>
            </a:r>
            <a:r>
              <a:rPr lang="ko-KR" altLang="en-US" sz="1050" b="1" dirty="0" err="1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숑</a:t>
            </a:r>
            <a:r>
              <a:rPr lang="en-US" altLang="ko-KR" sz="1050" b="1" dirty="0" smtClean="0">
                <a:solidFill>
                  <a:schemeClr val="tx1"/>
                </a:solidFill>
                <a:latin typeface="+mn-ea"/>
              </a:rPr>
              <a:t>) </a:t>
            </a:r>
            <a:r>
              <a:rPr lang="ko-KR" altLang="en-US" sz="1050" b="1" dirty="0" smtClean="0">
                <a:solidFill>
                  <a:schemeClr val="tx1"/>
                </a:solidFill>
                <a:latin typeface="+mn-ea"/>
              </a:rPr>
              <a:t>신상품 지속적 출시</a:t>
            </a:r>
            <a:r>
              <a:rPr lang="en-US" altLang="ko-KR" sz="1050" b="1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tx1"/>
                </a:solidFill>
                <a:latin typeface="+mn-ea"/>
              </a:rPr>
              <a:t>프랑스식 패스트푸드 레스토랑 개점으로 브랜드 홍보</a:t>
            </a:r>
            <a:endParaRPr lang="en-US" altLang="ko-KR" sz="1050" b="1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2699792" y="2915195"/>
            <a:ext cx="2952329" cy="441797"/>
          </a:xfrm>
          <a:prstGeom prst="rect">
            <a:avLst/>
          </a:prstGeom>
          <a:solidFill>
            <a:srgbClr val="E5F3FF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050" b="1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050" b="1" dirty="0" err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핀더스</a:t>
            </a:r>
            <a:r>
              <a:rPr lang="en-US" altLang="ko-KR" sz="1050" b="1" dirty="0" smtClean="0">
                <a:solidFill>
                  <a:schemeClr val="tx1"/>
                </a:solidFill>
                <a:latin typeface="+mn-ea"/>
              </a:rPr>
              <a:t>) </a:t>
            </a:r>
            <a:r>
              <a:rPr lang="ko-KR" altLang="en-US" sz="1050" b="1" dirty="0" smtClean="0">
                <a:solidFill>
                  <a:schemeClr val="tx1"/>
                </a:solidFill>
                <a:latin typeface="+mn-ea"/>
              </a:rPr>
              <a:t>공격적 투자</a:t>
            </a:r>
            <a:r>
              <a:rPr lang="en-US" altLang="ko-KR" sz="1050" b="1" dirty="0" smtClean="0">
                <a:solidFill>
                  <a:schemeClr val="tx1"/>
                </a:solidFill>
                <a:latin typeface="+mn-ea"/>
              </a:rPr>
              <a:t>, M&amp;A, </a:t>
            </a:r>
            <a:r>
              <a:rPr lang="ko-KR" altLang="en-US" sz="1050" b="1" dirty="0" smtClean="0">
                <a:solidFill>
                  <a:schemeClr val="tx1"/>
                </a:solidFill>
                <a:latin typeface="+mn-ea"/>
              </a:rPr>
              <a:t>사회적 책임 이수</a:t>
            </a:r>
            <a:r>
              <a:rPr lang="en-US" altLang="ko-KR" sz="1050" b="1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050" b="1" dirty="0" smtClean="0">
                <a:solidFill>
                  <a:schemeClr val="tx1"/>
                </a:solidFill>
                <a:latin typeface="+mn-ea"/>
              </a:rPr>
              <a:t>이미지 제고</a:t>
            </a:r>
            <a:r>
              <a:rPr lang="en-US" altLang="ko-KR" sz="1050" b="1" dirty="0" smtClean="0">
                <a:solidFill>
                  <a:schemeClr val="tx1"/>
                </a:solidFill>
                <a:latin typeface="+mn-ea"/>
              </a:rPr>
              <a:t>), </a:t>
            </a:r>
            <a:r>
              <a:rPr lang="ko-KR" altLang="en-US" sz="1050" b="1" dirty="0" smtClean="0">
                <a:solidFill>
                  <a:schemeClr val="tx1"/>
                </a:solidFill>
                <a:latin typeface="+mn-ea"/>
              </a:rPr>
              <a:t>대표 브랜드로 공략</a:t>
            </a:r>
            <a:endParaRPr lang="en-US" altLang="ko-KR" sz="1050" b="1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2704889" y="3470932"/>
            <a:ext cx="2952329" cy="462123"/>
          </a:xfrm>
          <a:prstGeom prst="rect">
            <a:avLst/>
          </a:prstGeom>
          <a:solidFill>
            <a:srgbClr val="E5F3FF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050" b="1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050" b="1" dirty="0" err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페스카노</a:t>
            </a:r>
            <a:r>
              <a:rPr lang="ko-KR" altLang="en-US" sz="1050" b="1" dirty="0" err="1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바</a:t>
            </a:r>
            <a:r>
              <a:rPr lang="en-US" altLang="ko-KR" sz="1050" b="1" dirty="0" smtClean="0">
                <a:solidFill>
                  <a:schemeClr val="tx1"/>
                </a:solidFill>
                <a:latin typeface="+mn-ea"/>
              </a:rPr>
              <a:t>) </a:t>
            </a:r>
            <a:r>
              <a:rPr lang="ko-KR" altLang="en-US" sz="1050" b="1" dirty="0" smtClean="0">
                <a:solidFill>
                  <a:schemeClr val="tx1"/>
                </a:solidFill>
                <a:latin typeface="+mn-ea"/>
              </a:rPr>
              <a:t>혁신적 냉동기술 확보</a:t>
            </a:r>
            <a:r>
              <a:rPr lang="en-US" altLang="ko-KR" sz="1050" b="1" dirty="0" smtClean="0">
                <a:solidFill>
                  <a:schemeClr val="tx1"/>
                </a:solidFill>
                <a:latin typeface="+mn-ea"/>
              </a:rPr>
              <a:t>, M&amp;A </a:t>
            </a:r>
            <a:r>
              <a:rPr lang="ko-KR" altLang="en-US" sz="1050" b="1" dirty="0" smtClean="0">
                <a:solidFill>
                  <a:schemeClr val="tx1"/>
                </a:solidFill>
                <a:latin typeface="+mn-ea"/>
              </a:rPr>
              <a:t>확대</a:t>
            </a:r>
            <a:r>
              <a:rPr lang="en-US" altLang="ko-KR" sz="1050" b="1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tx1"/>
                </a:solidFill>
                <a:latin typeface="+mn-ea"/>
              </a:rPr>
              <a:t>글로벌 양식업 투자</a:t>
            </a:r>
            <a:endParaRPr lang="en-US" altLang="ko-KR" sz="1050" b="1" dirty="0" smtClean="0">
              <a:solidFill>
                <a:schemeClr val="tx1"/>
              </a:solidFill>
              <a:latin typeface="+mn-ea"/>
            </a:endParaRPr>
          </a:p>
        </p:txBody>
      </p:sp>
      <p:pic>
        <p:nvPicPr>
          <p:cNvPr id="26" name="Picture 34" descr="na_g2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846537" y="1753319"/>
            <a:ext cx="141287" cy="16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34" descr="na_g2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273575" y="2653696"/>
            <a:ext cx="141287" cy="16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34" descr="na_g2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499992" y="2402198"/>
            <a:ext cx="141287" cy="16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34" descr="na_g2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360069" y="2517527"/>
            <a:ext cx="141287" cy="16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34" descr="na_g2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043608" y="2708920"/>
            <a:ext cx="141287" cy="16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34" descr="na_g2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884368" y="2833439"/>
            <a:ext cx="141287" cy="16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34" descr="na_g2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031113" y="2689423"/>
            <a:ext cx="141287" cy="16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34" descr="na_g2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103121" y="2492896"/>
            <a:ext cx="141287" cy="16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C:\Users\김보경\Pictures\findus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160" y="2276872"/>
            <a:ext cx="698816" cy="3067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1805238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252536" y="3095249"/>
            <a:ext cx="7775848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white"/>
              </a:solidFill>
            </a:endParaRPr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>
          <a:xfrm>
            <a:off x="270222" y="2485796"/>
            <a:ext cx="7974185" cy="511156"/>
          </a:xfrm>
        </p:spPr>
        <p:txBody>
          <a:bodyPr/>
          <a:lstStyle/>
          <a:p>
            <a:r>
              <a:rPr lang="en-US" altLang="ko-KR" i="1" dirty="0" smtClean="0">
                <a:solidFill>
                  <a:srgbClr val="0000CC"/>
                </a:solidFill>
                <a:latin typeface="굴림"/>
                <a:ea typeface="굴림"/>
              </a:rPr>
              <a:t>Ⅴ</a:t>
            </a:r>
            <a:r>
              <a:rPr lang="en-US" altLang="ko-KR" i="1" dirty="0" smtClean="0">
                <a:solidFill>
                  <a:srgbClr val="0000CC"/>
                </a:solidFill>
              </a:rPr>
              <a:t>. </a:t>
            </a:r>
            <a:r>
              <a:rPr lang="ko-KR" altLang="en-US" i="1" dirty="0" err="1" smtClean="0">
                <a:solidFill>
                  <a:srgbClr val="0000CC"/>
                </a:solidFill>
              </a:rPr>
              <a:t>권역별</a:t>
            </a:r>
            <a:r>
              <a:rPr lang="ko-KR" altLang="en-US" i="1" dirty="0" smtClean="0">
                <a:solidFill>
                  <a:srgbClr val="0000CC"/>
                </a:solidFill>
              </a:rPr>
              <a:t> 수산업 현황  </a:t>
            </a:r>
            <a:endParaRPr lang="ko-KR" altLang="en-US" sz="1600" i="1" dirty="0">
              <a:solidFill>
                <a:srgbClr val="0000CC"/>
              </a:solidFill>
            </a:endParaRPr>
          </a:p>
        </p:txBody>
      </p:sp>
      <p:sp>
        <p:nvSpPr>
          <p:cNvPr id="6" name="제목 4"/>
          <p:cNvSpPr txBox="1">
            <a:spLocks/>
          </p:cNvSpPr>
          <p:nvPr/>
        </p:nvSpPr>
        <p:spPr>
          <a:xfrm>
            <a:off x="539552" y="3284984"/>
            <a:ext cx="7974185" cy="5111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85725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1. </a:t>
            </a:r>
            <a:r>
              <a:rPr kumimoji="0" lang="ko-KR" altLang="en-US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아세안</a:t>
            </a:r>
            <a:r>
              <a:rPr kumimoji="0" lang="en-US" altLang="ko-KR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 </a:t>
            </a:r>
            <a:r>
              <a:rPr kumimoji="0" lang="ko-KR" altLang="en-US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권역</a:t>
            </a:r>
            <a:endParaRPr kumimoji="0" lang="ko-KR" altLang="en-US" sz="1600" b="1" i="1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  <p:sp>
        <p:nvSpPr>
          <p:cNvPr id="7" name="제목 4"/>
          <p:cNvSpPr txBox="1">
            <a:spLocks/>
          </p:cNvSpPr>
          <p:nvPr/>
        </p:nvSpPr>
        <p:spPr>
          <a:xfrm>
            <a:off x="539552" y="3925956"/>
            <a:ext cx="7974185" cy="5111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85725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2. </a:t>
            </a:r>
            <a:r>
              <a:rPr kumimoji="0" lang="ko-KR" altLang="en-US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남미권역</a:t>
            </a:r>
            <a:endParaRPr kumimoji="0" lang="ko-KR" altLang="en-US" sz="1600" b="1" i="1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  <p:sp>
        <p:nvSpPr>
          <p:cNvPr id="8" name="제목 4"/>
          <p:cNvSpPr txBox="1">
            <a:spLocks/>
          </p:cNvSpPr>
          <p:nvPr/>
        </p:nvSpPr>
        <p:spPr>
          <a:xfrm>
            <a:off x="539552" y="4509120"/>
            <a:ext cx="7974185" cy="5111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85725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3. </a:t>
            </a:r>
            <a:r>
              <a:rPr kumimoji="0" lang="ko-KR" altLang="en-US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아프리카권역</a:t>
            </a:r>
            <a:endParaRPr kumimoji="0" lang="ko-KR" altLang="en-US" sz="1600" b="1" i="1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1086963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252536" y="3095249"/>
            <a:ext cx="7775848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white"/>
              </a:solidFill>
            </a:endParaRPr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>
          <a:xfrm>
            <a:off x="270222" y="2485796"/>
            <a:ext cx="7974185" cy="511156"/>
          </a:xfrm>
        </p:spPr>
        <p:txBody>
          <a:bodyPr/>
          <a:lstStyle/>
          <a:p>
            <a:r>
              <a:rPr lang="en-US" altLang="ko-KR" i="1" dirty="0" smtClean="0">
                <a:solidFill>
                  <a:srgbClr val="0000CC"/>
                </a:solidFill>
                <a:latin typeface="굴림"/>
                <a:ea typeface="굴림"/>
              </a:rPr>
              <a:t>Ⅴ</a:t>
            </a:r>
            <a:r>
              <a:rPr lang="en-US" altLang="ko-KR" i="1" dirty="0" smtClean="0">
                <a:solidFill>
                  <a:srgbClr val="0000CC"/>
                </a:solidFill>
              </a:rPr>
              <a:t>. </a:t>
            </a:r>
            <a:r>
              <a:rPr lang="ko-KR" altLang="en-US" i="1" dirty="0" err="1" smtClean="0">
                <a:solidFill>
                  <a:srgbClr val="0000CC"/>
                </a:solidFill>
              </a:rPr>
              <a:t>권역별</a:t>
            </a:r>
            <a:r>
              <a:rPr lang="ko-KR" altLang="en-US" i="1" dirty="0" smtClean="0">
                <a:solidFill>
                  <a:srgbClr val="0000CC"/>
                </a:solidFill>
              </a:rPr>
              <a:t> 수산업 현황  </a:t>
            </a:r>
            <a:endParaRPr lang="ko-KR" altLang="en-US" sz="1600" i="1" dirty="0">
              <a:solidFill>
                <a:srgbClr val="0000CC"/>
              </a:solidFill>
            </a:endParaRPr>
          </a:p>
        </p:txBody>
      </p:sp>
      <p:sp>
        <p:nvSpPr>
          <p:cNvPr id="6" name="제목 4"/>
          <p:cNvSpPr txBox="1">
            <a:spLocks/>
          </p:cNvSpPr>
          <p:nvPr/>
        </p:nvSpPr>
        <p:spPr>
          <a:xfrm>
            <a:off x="539552" y="3284984"/>
            <a:ext cx="7974185" cy="51115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85725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1. </a:t>
            </a:r>
            <a:r>
              <a:rPr kumimoji="0" lang="ko-KR" altLang="en-US" sz="28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아세안</a:t>
            </a:r>
            <a:r>
              <a:rPr kumimoji="0" lang="en-US" altLang="ko-KR" sz="28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 </a:t>
            </a:r>
            <a:r>
              <a:rPr kumimoji="0" lang="ko-KR" altLang="en-US" sz="28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권역</a:t>
            </a:r>
            <a:endParaRPr kumimoji="0" lang="ko-KR" altLang="en-US" sz="16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  <p:sp>
        <p:nvSpPr>
          <p:cNvPr id="7" name="제목 4"/>
          <p:cNvSpPr txBox="1">
            <a:spLocks/>
          </p:cNvSpPr>
          <p:nvPr/>
        </p:nvSpPr>
        <p:spPr>
          <a:xfrm>
            <a:off x="539552" y="3925956"/>
            <a:ext cx="7974185" cy="5111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85725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2. </a:t>
            </a:r>
            <a:r>
              <a:rPr kumimoji="0" lang="ko-KR" altLang="en-US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남미권역</a:t>
            </a:r>
            <a:endParaRPr kumimoji="0" lang="ko-KR" altLang="en-US" sz="1600" b="1" i="1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  <p:sp>
        <p:nvSpPr>
          <p:cNvPr id="8" name="제목 4"/>
          <p:cNvSpPr txBox="1">
            <a:spLocks/>
          </p:cNvSpPr>
          <p:nvPr/>
        </p:nvSpPr>
        <p:spPr>
          <a:xfrm>
            <a:off x="539552" y="4509120"/>
            <a:ext cx="7974185" cy="5111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85725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3. </a:t>
            </a:r>
            <a:r>
              <a:rPr kumimoji="0" lang="ko-KR" altLang="en-US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아프리카권역</a:t>
            </a:r>
            <a:endParaRPr kumimoji="0" lang="ko-KR" altLang="en-US" sz="1600" b="1" i="1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2186532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0" y="469572"/>
            <a:ext cx="8964488" cy="511156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가</a:t>
            </a:r>
            <a:r>
              <a:rPr lang="en-US" altLang="ko-KR" dirty="0" smtClean="0"/>
              <a:t>. </a:t>
            </a:r>
            <a:r>
              <a:rPr lang="ko-KR" altLang="en-US" dirty="0" smtClean="0"/>
              <a:t>아세안 권역 수산업 개황</a:t>
            </a:r>
            <a:endParaRPr lang="ko-KR" altLang="en-US" dirty="0"/>
          </a:p>
        </p:txBody>
      </p:sp>
      <p:sp>
        <p:nvSpPr>
          <p:cNvPr id="19" name="제목 3"/>
          <p:cNvSpPr txBox="1">
            <a:spLocks/>
          </p:cNvSpPr>
          <p:nvPr/>
        </p:nvSpPr>
        <p:spPr>
          <a:xfrm>
            <a:off x="0" y="1124744"/>
            <a:ext cx="8964488" cy="5111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85725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  <a:defRPr/>
            </a:pP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인도네시아 수산물 생산량 현저히 증대</a:t>
            </a:r>
            <a:r>
              <a:rPr kumimoji="0" lang="en-US" altLang="ko-KR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, 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태국</a:t>
            </a:r>
            <a:r>
              <a:rPr kumimoji="0" lang="en-US" altLang="ko-KR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, 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싱가포르</a:t>
            </a:r>
            <a:r>
              <a:rPr kumimoji="0" lang="en-US" altLang="ko-KR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, </a:t>
            </a:r>
            <a:r>
              <a:rPr kumimoji="0" lang="ko-KR" altLang="en-US" sz="2000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브루나이 감소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  <p:graphicFrame>
        <p:nvGraphicFramePr>
          <p:cNvPr id="26" name="표 2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05793784"/>
              </p:ext>
            </p:extLst>
          </p:nvPr>
        </p:nvGraphicFramePr>
        <p:xfrm>
          <a:off x="395536" y="1916832"/>
          <a:ext cx="2329518" cy="3874292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936104"/>
                <a:gridCol w="1393414"/>
              </a:tblGrid>
              <a:tr h="16938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국  가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47275" marR="47275" marT="13070" marB="1307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연평균</a:t>
                      </a:r>
                      <a:r>
                        <a:rPr lang="en-US" altLang="ko-KR" sz="1400" baseline="0" dirty="0" smtClean="0">
                          <a:latin typeface="휴먼모음T" pitchFamily="18" charset="-127"/>
                          <a:ea typeface="휴먼모음T" pitchFamily="18" charset="-127"/>
                        </a:rPr>
                        <a:t> </a:t>
                      </a: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증감률</a:t>
                      </a:r>
                      <a:endParaRPr lang="en-US" altLang="ko-KR" sz="1400" dirty="0" smtClean="0"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(2007~2011)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47275" marR="47275" marT="13070" marB="13070" anchor="ctr"/>
                </a:tc>
              </a:tr>
              <a:tr h="35723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latin typeface="휴먼모음T" pitchFamily="18" charset="-127"/>
                          <a:ea typeface="휴먼모음T" pitchFamily="18" charset="-127"/>
                        </a:rPr>
                        <a:t>인도네시아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47275" marR="47275" marT="13070" marB="1307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latin typeface="휴먼모음T" pitchFamily="18" charset="-127"/>
                          <a:ea typeface="휴먼모음T" pitchFamily="18" charset="-127"/>
                        </a:rPr>
                        <a:t>▲</a:t>
                      </a:r>
                      <a:r>
                        <a:rPr lang="en-US" altLang="ko-KR" sz="1400" dirty="0">
                          <a:latin typeface="휴먼모음T" pitchFamily="18" charset="-127"/>
                          <a:ea typeface="휴먼모음T" pitchFamily="18" charset="-127"/>
                        </a:rPr>
                        <a:t>13.7</a:t>
                      </a:r>
                      <a:endParaRPr lang="en-US" altLang="ko-KR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47275" marR="47275" marT="13070" marB="13070" anchor="ctr"/>
                </a:tc>
              </a:tr>
              <a:tr h="35723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latin typeface="휴먼모음T" pitchFamily="18" charset="-127"/>
                          <a:ea typeface="휴먼모음T" pitchFamily="18" charset="-127"/>
                        </a:rPr>
                        <a:t>필리핀</a:t>
                      </a:r>
                      <a:endParaRPr lang="ko-KR" alt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47275" marR="47275" marT="13070" marB="1307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latin typeface="휴먼모음T" pitchFamily="18" charset="-127"/>
                          <a:ea typeface="휴먼모음T" pitchFamily="18" charset="-127"/>
                        </a:rPr>
                        <a:t>▲ </a:t>
                      </a:r>
                      <a:r>
                        <a:rPr lang="en-US" altLang="ko-KR" sz="1400">
                          <a:latin typeface="휴먼모음T" pitchFamily="18" charset="-127"/>
                          <a:ea typeface="휴먼모음T" pitchFamily="18" charset="-127"/>
                        </a:rPr>
                        <a:t>1.3</a:t>
                      </a:r>
                      <a:endParaRPr lang="en-US" altLang="ko-KR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47275" marR="47275" marT="13070" marB="13070" anchor="ctr"/>
                </a:tc>
              </a:tr>
              <a:tr h="35723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latin typeface="휴먼모음T" pitchFamily="18" charset="-127"/>
                          <a:ea typeface="휴먼모음T" pitchFamily="18" charset="-127"/>
                        </a:rPr>
                        <a:t>베트남</a:t>
                      </a:r>
                      <a:endParaRPr lang="ko-KR" alt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47275" marR="47275" marT="13070" marB="1307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latin typeface="휴먼모음T" pitchFamily="18" charset="-127"/>
                          <a:ea typeface="휴먼모음T" pitchFamily="18" charset="-127"/>
                        </a:rPr>
                        <a:t>▲ </a:t>
                      </a:r>
                      <a:r>
                        <a:rPr lang="en-US" altLang="ko-KR" sz="1400" dirty="0">
                          <a:latin typeface="휴먼모음T" pitchFamily="18" charset="-127"/>
                          <a:ea typeface="휴먼모음T" pitchFamily="18" charset="-127"/>
                        </a:rPr>
                        <a:t>7.3</a:t>
                      </a:r>
                      <a:endParaRPr lang="en-US" altLang="ko-KR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47275" marR="47275" marT="13070" marB="13070" anchor="ctr"/>
                </a:tc>
              </a:tr>
              <a:tr h="35723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latin typeface="휴먼모음T" pitchFamily="18" charset="-127"/>
                          <a:ea typeface="휴먼모음T" pitchFamily="18" charset="-127"/>
                        </a:rPr>
                        <a:t>태국</a:t>
                      </a:r>
                      <a:endParaRPr lang="ko-KR" alt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47275" marR="47275" marT="13070" marB="1307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latin typeface="휴먼모음T" pitchFamily="18" charset="-127"/>
                          <a:ea typeface="휴먼모음T" pitchFamily="18" charset="-127"/>
                        </a:rPr>
                        <a:t>▽ </a:t>
                      </a:r>
                      <a:r>
                        <a:rPr lang="en-US" altLang="ko-KR" sz="1400">
                          <a:latin typeface="휴먼모음T" pitchFamily="18" charset="-127"/>
                          <a:ea typeface="휴먼모음T" pitchFamily="18" charset="-127"/>
                        </a:rPr>
                        <a:t>6.0</a:t>
                      </a:r>
                      <a:endParaRPr lang="en-US" altLang="ko-KR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47275" marR="47275" marT="13070" marB="13070" anchor="ctr"/>
                </a:tc>
              </a:tr>
              <a:tr h="35723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latin typeface="휴먼모음T" pitchFamily="18" charset="-127"/>
                          <a:ea typeface="휴먼모음T" pitchFamily="18" charset="-127"/>
                        </a:rPr>
                        <a:t>미얀마</a:t>
                      </a:r>
                      <a:endParaRPr lang="ko-KR" alt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47275" marR="47275" marT="13070" marB="1307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latin typeface="휴먼모음T" pitchFamily="18" charset="-127"/>
                          <a:ea typeface="휴먼모음T" pitchFamily="18" charset="-127"/>
                        </a:rPr>
                        <a:t>▲ </a:t>
                      </a:r>
                      <a:r>
                        <a:rPr lang="en-US" altLang="ko-KR" sz="1400">
                          <a:latin typeface="휴먼모음T" pitchFamily="18" charset="-127"/>
                          <a:ea typeface="휴먼모음T" pitchFamily="18" charset="-127"/>
                        </a:rPr>
                        <a:t>9.9</a:t>
                      </a:r>
                      <a:endParaRPr lang="en-US" altLang="ko-KR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47275" marR="47275" marT="13070" marB="13070" anchor="ctr"/>
                </a:tc>
              </a:tr>
              <a:tr h="35723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latin typeface="휴먼모음T" pitchFamily="18" charset="-127"/>
                          <a:ea typeface="휴먼모음T" pitchFamily="18" charset="-127"/>
                        </a:rPr>
                        <a:t>말레이시아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47275" marR="47275" marT="13070" marB="1307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latin typeface="휴먼모음T" pitchFamily="18" charset="-127"/>
                          <a:ea typeface="휴먼모음T" pitchFamily="18" charset="-127"/>
                        </a:rPr>
                        <a:t>▲ </a:t>
                      </a:r>
                      <a:r>
                        <a:rPr lang="en-US" altLang="ko-KR" sz="1400">
                          <a:latin typeface="휴먼모음T" pitchFamily="18" charset="-127"/>
                          <a:ea typeface="휴먼모음T" pitchFamily="18" charset="-127"/>
                        </a:rPr>
                        <a:t>3.7</a:t>
                      </a:r>
                      <a:endParaRPr lang="en-US" altLang="ko-KR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47275" marR="47275" marT="13070" marB="13070" anchor="ctr"/>
                </a:tc>
              </a:tr>
              <a:tr h="21599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latin typeface="휴먼모음T" pitchFamily="18" charset="-127"/>
                          <a:ea typeface="휴먼모음T" pitchFamily="18" charset="-127"/>
                        </a:rPr>
                        <a:t>캄보디아</a:t>
                      </a:r>
                      <a:endParaRPr lang="ko-KR" alt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47275" marR="47275" marT="13070" marB="1307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latin typeface="휴먼모음T" pitchFamily="18" charset="-127"/>
                          <a:ea typeface="휴먼모음T" pitchFamily="18" charset="-127"/>
                        </a:rPr>
                        <a:t>▲ </a:t>
                      </a:r>
                      <a:r>
                        <a:rPr lang="en-US" altLang="ko-KR" sz="1400">
                          <a:latin typeface="휴먼모음T" pitchFamily="18" charset="-127"/>
                          <a:ea typeface="휴먼모음T" pitchFamily="18" charset="-127"/>
                        </a:rPr>
                        <a:t>3.3</a:t>
                      </a:r>
                      <a:endParaRPr lang="en-US" altLang="ko-KR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47275" marR="47275" marT="13070" marB="13070" anchor="ctr"/>
                </a:tc>
              </a:tr>
              <a:tr h="21599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latin typeface="휴먼모음T" pitchFamily="18" charset="-127"/>
                          <a:ea typeface="휴먼모음T" pitchFamily="18" charset="-127"/>
                        </a:rPr>
                        <a:t>라오스</a:t>
                      </a:r>
                      <a:endParaRPr lang="ko-KR" alt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47275" marR="47275" marT="13070" marB="1307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latin typeface="휴먼모음T" pitchFamily="18" charset="-127"/>
                          <a:ea typeface="휴먼모음T" pitchFamily="18" charset="-127"/>
                        </a:rPr>
                        <a:t>▲ </a:t>
                      </a:r>
                      <a:r>
                        <a:rPr lang="en-US" altLang="ko-KR" sz="1400">
                          <a:latin typeface="휴먼모음T" pitchFamily="18" charset="-127"/>
                          <a:ea typeface="휴먼모음T" pitchFamily="18" charset="-127"/>
                        </a:rPr>
                        <a:t>6.3</a:t>
                      </a:r>
                      <a:endParaRPr lang="en-US" altLang="ko-KR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47275" marR="47275" marT="13070" marB="13070" anchor="ctr"/>
                </a:tc>
              </a:tr>
              <a:tr h="21599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latin typeface="휴먼모음T" pitchFamily="18" charset="-127"/>
                          <a:ea typeface="휴먼모음T" pitchFamily="18" charset="-127"/>
                        </a:rPr>
                        <a:t>싱가포르</a:t>
                      </a:r>
                      <a:endParaRPr lang="ko-KR" alt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47275" marR="47275" marT="13070" marB="1307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latin typeface="휴먼모음T" pitchFamily="18" charset="-127"/>
                          <a:ea typeface="휴먼모음T" pitchFamily="18" charset="-127"/>
                        </a:rPr>
                        <a:t>▽ </a:t>
                      </a:r>
                      <a:r>
                        <a:rPr lang="en-US" altLang="ko-KR" sz="1400">
                          <a:latin typeface="휴먼모음T" pitchFamily="18" charset="-127"/>
                          <a:ea typeface="휴먼모음T" pitchFamily="18" charset="-127"/>
                        </a:rPr>
                        <a:t>8.5</a:t>
                      </a:r>
                      <a:endParaRPr lang="en-US" altLang="ko-KR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47275" marR="47275" marT="13070" marB="13070" anchor="ctr"/>
                </a:tc>
              </a:tr>
              <a:tr h="21599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latin typeface="휴먼모음T" pitchFamily="18" charset="-127"/>
                          <a:ea typeface="휴먼모음T" pitchFamily="18" charset="-127"/>
                        </a:rPr>
                        <a:t>브루나이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47275" marR="47275" marT="13070" marB="1307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latin typeface="휴먼모음T" pitchFamily="18" charset="-127"/>
                          <a:ea typeface="휴먼모음T" pitchFamily="18" charset="-127"/>
                        </a:rPr>
                        <a:t>▽ </a:t>
                      </a:r>
                      <a:r>
                        <a:rPr lang="en-US" altLang="ko-KR" sz="1400" dirty="0">
                          <a:latin typeface="휴먼모음T" pitchFamily="18" charset="-127"/>
                          <a:ea typeface="휴먼모음T" pitchFamily="18" charset="-127"/>
                        </a:rPr>
                        <a:t>5.1</a:t>
                      </a:r>
                      <a:endParaRPr lang="en-US" altLang="ko-KR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47275" marR="47275" marT="13070" marB="13070" anchor="ctr"/>
                </a:tc>
              </a:tr>
            </a:tbl>
          </a:graphicData>
        </a:graphic>
      </p:graphicFrame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400522" y="2430041"/>
            <a:ext cx="2304256" cy="360040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smtClean="0">
              <a:solidFill>
                <a:schemeClr val="tx1">
                  <a:lumMod val="75000"/>
                  <a:lumOff val="25000"/>
                </a:schemeClr>
              </a:solidFill>
              <a:latin typeface="Impact"/>
              <a:ea typeface="맑은 고딕" pitchFamily="50" charset="-127"/>
            </a:endParaRPr>
          </a:p>
        </p:txBody>
      </p:sp>
      <p:graphicFrame>
        <p:nvGraphicFramePr>
          <p:cNvPr id="2" name="차트 1"/>
          <p:cNvGraphicFramePr/>
          <p:nvPr>
            <p:extLst>
              <p:ext uri="{D42A27DB-BD31-4B8C-83A1-F6EECF244321}">
                <p14:modId xmlns="" xmlns:p14="http://schemas.microsoft.com/office/powerpoint/2010/main" val="1243567319"/>
              </p:ext>
            </p:extLst>
          </p:nvPr>
        </p:nvGraphicFramePr>
        <p:xfrm>
          <a:off x="2699792" y="1844824"/>
          <a:ext cx="6264696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575720" y="1959520"/>
            <a:ext cx="25804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1200"/>
              </a:spcAft>
            </a:pPr>
            <a:r>
              <a:rPr kumimoji="0" lang="ko-KR" altLang="en-US" sz="1400" b="1" spc="-200" smtClean="0">
                <a:latin typeface="맑은 고딕" pitchFamily="50" charset="-127"/>
                <a:ea typeface="맑은 고딕" pitchFamily="50" charset="-127"/>
                <a:cs typeface="+mn-cs"/>
              </a:rPr>
              <a:t>아세안 국가의 수산물 생산량 추이</a:t>
            </a:r>
            <a:endParaRPr kumimoji="0" lang="ko-KR" altLang="en-US" sz="1400" b="1" spc="-200" dirty="0" smtClean="0"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805238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0" y="469572"/>
            <a:ext cx="8964488" cy="511156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가</a:t>
            </a:r>
            <a:r>
              <a:rPr lang="en-US" altLang="ko-KR" dirty="0" smtClean="0"/>
              <a:t>. </a:t>
            </a:r>
            <a:r>
              <a:rPr lang="ko-KR" altLang="en-US" dirty="0" smtClean="0"/>
              <a:t>아세안 권역 수산업 개황</a:t>
            </a:r>
            <a:endParaRPr lang="ko-KR" altLang="en-US" dirty="0"/>
          </a:p>
        </p:txBody>
      </p:sp>
      <p:sp>
        <p:nvSpPr>
          <p:cNvPr id="19" name="제목 3"/>
          <p:cNvSpPr txBox="1">
            <a:spLocks/>
          </p:cNvSpPr>
          <p:nvPr/>
        </p:nvSpPr>
        <p:spPr>
          <a:xfrm>
            <a:off x="0" y="1124744"/>
            <a:ext cx="8964488" cy="5111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85725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  <a:defRPr/>
            </a:pP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국가별 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어획어종 상위 </a:t>
            </a:r>
            <a:r>
              <a:rPr kumimoji="0" lang="en-US" altLang="ko-KR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5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개 품목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의 생산량 비중 비교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676869029"/>
              </p:ext>
            </p:extLst>
          </p:nvPr>
        </p:nvGraphicFramePr>
        <p:xfrm>
          <a:off x="467544" y="1916832"/>
          <a:ext cx="7632848" cy="3426968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1207318"/>
                <a:gridCol w="722337"/>
                <a:gridCol w="5703193"/>
              </a:tblGrid>
              <a:tr h="30022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국 가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%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품 목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  <a:tr h="30022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인도네시아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26.5</a:t>
                      </a:r>
                      <a:endParaRPr 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전갱이과</a:t>
                      </a: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 어류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(6.7), </a:t>
                      </a: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가다랑어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(6.6),</a:t>
                      </a: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 고등어류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(5.1),</a:t>
                      </a: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 정어리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(4.6), </a:t>
                      </a: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멸치류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, (3.5)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  <a:tr h="30022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latin typeface="휴먼모음T" pitchFamily="18" charset="-127"/>
                          <a:ea typeface="휴먼모음T" pitchFamily="18" charset="-127"/>
                        </a:rPr>
                        <a:t>필리핀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휴먼모음T" pitchFamily="18" charset="-127"/>
                          <a:ea typeface="휴먼모음T" pitchFamily="18" charset="-127"/>
                        </a:rPr>
                        <a:t>46.9</a:t>
                      </a:r>
                      <a:endParaRPr 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밴댕이류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(16.5), </a:t>
                      </a: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전갱이과</a:t>
                      </a: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 어류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(10.2), </a:t>
                      </a: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가다랑어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(8.9), </a:t>
                      </a: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몽치다래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(5.7),</a:t>
                      </a: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 </a:t>
                      </a: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황다랑어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(5.6)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  <a:tr h="30022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latin typeface="휴먼모음T" pitchFamily="18" charset="-127"/>
                          <a:ea typeface="휴먼모음T" pitchFamily="18" charset="-127"/>
                        </a:rPr>
                        <a:t>베트남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휴먼모음T" pitchFamily="18" charset="-127"/>
                          <a:ea typeface="휴먼모음T" pitchFamily="18" charset="-127"/>
                        </a:rPr>
                        <a:t>22.0</a:t>
                      </a:r>
                      <a:endParaRPr 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두족류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(10.8), </a:t>
                      </a: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새우류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(6.2), </a:t>
                      </a: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게류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(3.3), </a:t>
                      </a: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가다랑어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(1.1), </a:t>
                      </a: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황다랑어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(0.6)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  <a:tr h="30022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latin typeface="휴먼모음T" pitchFamily="18" charset="-127"/>
                          <a:ea typeface="휴먼모음T" pitchFamily="18" charset="-127"/>
                        </a:rPr>
                        <a:t>태국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휴먼모음T" pitchFamily="18" charset="-127"/>
                          <a:ea typeface="휴먼모음T" pitchFamily="18" charset="-127"/>
                        </a:rPr>
                        <a:t>28.5</a:t>
                      </a:r>
                      <a:endParaRPr 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멸치류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(7.7), </a:t>
                      </a: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고등어류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(6.5), </a:t>
                      </a: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밴댕이류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(5.2),</a:t>
                      </a: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 </a:t>
                      </a: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해파리류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(4.8), </a:t>
                      </a: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오징어류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(4.3)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  <a:tr h="30022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latin typeface="휴먼모음T" pitchFamily="18" charset="-127"/>
                          <a:ea typeface="휴먼모음T" pitchFamily="18" charset="-127"/>
                        </a:rPr>
                        <a:t>미얀마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휴먼모음T" pitchFamily="18" charset="-127"/>
                          <a:ea typeface="휴먼모음T" pitchFamily="18" charset="-127"/>
                        </a:rPr>
                        <a:t>99.9</a:t>
                      </a:r>
                      <a:endParaRPr 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해수어류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(64.7), </a:t>
                      </a: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담수어류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(33.4), </a:t>
                      </a: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새우류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(1.3), </a:t>
                      </a: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삼치류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(0.4), </a:t>
                      </a: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해파리류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(0.1)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  <a:tr h="42240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latin typeface="휴먼모음T" pitchFamily="18" charset="-127"/>
                          <a:ea typeface="휴먼모음T" pitchFamily="18" charset="-127"/>
                        </a:rPr>
                        <a:t>말레이시아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휴먼모음T" pitchFamily="18" charset="-127"/>
                          <a:ea typeface="휴먼모음T" pitchFamily="18" charset="-127"/>
                        </a:rPr>
                        <a:t>30.4</a:t>
                      </a:r>
                      <a:endParaRPr 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고등어류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(13.2), </a:t>
                      </a: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전갱이과</a:t>
                      </a: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 어류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(6.0), </a:t>
                      </a: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새우과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(4.7), </a:t>
                      </a: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전갱이과</a:t>
                      </a: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 어류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(3.6), </a:t>
                      </a: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실꼬리돔류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(2.9)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  <a:tr h="30022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latin typeface="휴먼모음T" pitchFamily="18" charset="-127"/>
                          <a:ea typeface="휴먼모음T" pitchFamily="18" charset="-127"/>
                        </a:rPr>
                        <a:t>캄보디아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휴먼모음T" pitchFamily="18" charset="-127"/>
                          <a:ea typeface="휴먼모음T" pitchFamily="18" charset="-127"/>
                        </a:rPr>
                        <a:t>99.0</a:t>
                      </a:r>
                      <a:endParaRPr 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담수어류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(82.9), </a:t>
                      </a: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해수어류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(12.4), </a:t>
                      </a: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새우류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(1.6), </a:t>
                      </a: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게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(1.1), </a:t>
                      </a: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연체동물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(1.0)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  <a:tr h="30022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latin typeface="휴먼모음T" pitchFamily="18" charset="-127"/>
                          <a:ea typeface="휴먼모음T" pitchFamily="18" charset="-127"/>
                        </a:rPr>
                        <a:t>라오스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휴먼모음T" pitchFamily="18" charset="-127"/>
                          <a:ea typeface="휴먼모음T" pitchFamily="18" charset="-127"/>
                        </a:rPr>
                        <a:t>100</a:t>
                      </a:r>
                      <a:endParaRPr 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잉어과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(15.6), </a:t>
                      </a: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담수어류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(84.4)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  <a:tr h="30022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latin typeface="휴먼모음T" pitchFamily="18" charset="-127"/>
                          <a:ea typeface="휴먼모음T" pitchFamily="18" charset="-127"/>
                        </a:rPr>
                        <a:t>싱가포르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휴먼모음T" pitchFamily="18" charset="-127"/>
                          <a:ea typeface="휴먼모음T" pitchFamily="18" charset="-127"/>
                        </a:rPr>
                        <a:t>31.1</a:t>
                      </a:r>
                      <a:endParaRPr 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새우류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(11.1), </a:t>
                      </a: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가오리류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(6.6), </a:t>
                      </a: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퉁돔류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(4.2), </a:t>
                      </a: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병어류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(4.3), </a:t>
                      </a: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게류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(4.9)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  <a:tr h="30022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latin typeface="휴먼모음T" pitchFamily="18" charset="-127"/>
                          <a:ea typeface="휴먼모음T" pitchFamily="18" charset="-127"/>
                        </a:rPr>
                        <a:t>브루나이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휴먼모음T" pitchFamily="18" charset="-127"/>
                          <a:ea typeface="휴먼모음T" pitchFamily="18" charset="-127"/>
                        </a:rPr>
                        <a:t>100</a:t>
                      </a:r>
                      <a:endParaRPr 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갑각류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(3.0), </a:t>
                      </a: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해수어류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(93.9), </a:t>
                      </a: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연체동물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(3.1)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</a:tbl>
          </a:graphicData>
        </a:graphic>
      </p:graphicFrame>
      <p:sp>
        <p:nvSpPr>
          <p:cNvPr id="13107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691680" y="3429000"/>
            <a:ext cx="720080" cy="288032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smtClean="0">
              <a:solidFill>
                <a:schemeClr val="tx1">
                  <a:lumMod val="75000"/>
                  <a:lumOff val="25000"/>
                </a:schemeClr>
              </a:solidFill>
              <a:latin typeface="Impact"/>
              <a:ea typeface="맑은 고딕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691680" y="4149080"/>
            <a:ext cx="720080" cy="576064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smtClean="0">
              <a:solidFill>
                <a:schemeClr val="tx1">
                  <a:lumMod val="75000"/>
                  <a:lumOff val="25000"/>
                </a:schemeClr>
              </a:solidFill>
              <a:latin typeface="Impact"/>
              <a:ea typeface="맑은 고딕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691680" y="5013176"/>
            <a:ext cx="720080" cy="288032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smtClean="0">
              <a:solidFill>
                <a:schemeClr val="tx1">
                  <a:lumMod val="75000"/>
                  <a:lumOff val="25000"/>
                </a:schemeClr>
              </a:solidFill>
              <a:latin typeface="Impact"/>
              <a:ea typeface="맑은 고딕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331640" y="5589240"/>
            <a:ext cx="5322515" cy="432048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Impact"/>
                <a:ea typeface="맑은 고딕" pitchFamily="50" charset="-127"/>
              </a:rPr>
              <a:t>미얀마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Impact"/>
                <a:ea typeface="맑은 고딕" pitchFamily="50" charset="-127"/>
              </a:rPr>
              <a:t>, 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Impact"/>
                <a:ea typeface="맑은 고딕" pitchFamily="50" charset="-127"/>
              </a:rPr>
              <a:t>캄보디아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Impact"/>
                <a:ea typeface="맑은 고딕" pitchFamily="50" charset="-127"/>
              </a:rPr>
              <a:t>, 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Impact"/>
                <a:ea typeface="맑은 고딕" pitchFamily="50" charset="-127"/>
              </a:rPr>
              <a:t>라오스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Impact"/>
                <a:ea typeface="맑은 고딕" pitchFamily="50" charset="-127"/>
              </a:rPr>
              <a:t>, 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Impact"/>
                <a:ea typeface="맑은 고딕" pitchFamily="50" charset="-127"/>
              </a:rPr>
              <a:t>브루나이 등은 어획 어종이 단순</a:t>
            </a:r>
          </a:p>
        </p:txBody>
      </p:sp>
    </p:spTree>
    <p:extLst>
      <p:ext uri="{BB962C8B-B14F-4D97-AF65-F5344CB8AC3E}">
        <p14:creationId xmlns="" xmlns:p14="http://schemas.microsoft.com/office/powerpoint/2010/main" val="31805238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0" y="469572"/>
            <a:ext cx="8964488" cy="511156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가</a:t>
            </a:r>
            <a:r>
              <a:rPr lang="en-US" altLang="ko-KR" dirty="0" smtClean="0"/>
              <a:t>. </a:t>
            </a:r>
            <a:r>
              <a:rPr lang="ko-KR" altLang="en-US" dirty="0" smtClean="0"/>
              <a:t>아세안 권역 수산업 개황</a:t>
            </a:r>
            <a:endParaRPr lang="ko-KR" altLang="en-US" dirty="0"/>
          </a:p>
        </p:txBody>
      </p:sp>
      <p:sp>
        <p:nvSpPr>
          <p:cNvPr id="19" name="제목 3"/>
          <p:cNvSpPr txBox="1">
            <a:spLocks/>
          </p:cNvSpPr>
          <p:nvPr/>
        </p:nvSpPr>
        <p:spPr>
          <a:xfrm>
            <a:off x="0" y="1124744"/>
            <a:ext cx="8964488" cy="5111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85725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  <a:defRPr/>
            </a:pP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국가별 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양식어종 상위 </a:t>
            </a:r>
            <a:r>
              <a:rPr kumimoji="0" lang="en-US" altLang="ko-KR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5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개 품목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의 생산량 비중 비교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107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697150446"/>
              </p:ext>
            </p:extLst>
          </p:nvPr>
        </p:nvGraphicFramePr>
        <p:xfrm>
          <a:off x="395535" y="1751452"/>
          <a:ext cx="7560841" cy="3621761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1176361"/>
                <a:gridCol w="703816"/>
                <a:gridCol w="5680664"/>
              </a:tblGrid>
              <a:tr h="32925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국 가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%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품 목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  <a:tr h="32925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인도네시아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81.7</a:t>
                      </a:r>
                      <a:endParaRPr 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유케마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(56.7), </a:t>
                      </a: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틸라피아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(7.0), </a:t>
                      </a: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강리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(7.0), </a:t>
                      </a: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밀크피쉬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(6.4), </a:t>
                      </a: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잉어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(4.6)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  <a:tr h="32925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latin typeface="휴먼모음T" pitchFamily="18" charset="-127"/>
                          <a:ea typeface="휴먼모음T" pitchFamily="18" charset="-127"/>
                        </a:rPr>
                        <a:t>필리핀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휴먼모음T" pitchFamily="18" charset="-127"/>
                          <a:ea typeface="휴먼모음T" pitchFamily="18" charset="-127"/>
                        </a:rPr>
                        <a:t>94.5</a:t>
                      </a:r>
                      <a:endParaRPr 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홍조류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(65.4), </a:t>
                      </a: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밀크피쉬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(14.0), </a:t>
                      </a: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틸라피아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(6.9), </a:t>
                      </a: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유케마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(4.9), </a:t>
                      </a: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틸라피아류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(3.3)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  <a:tr h="32925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latin typeface="휴먼모음T" pitchFamily="18" charset="-127"/>
                          <a:ea typeface="휴먼모음T" pitchFamily="18" charset="-127"/>
                        </a:rPr>
                        <a:t>베트남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휴먼모음T" pitchFamily="18" charset="-127"/>
                          <a:ea typeface="휴먼모음T" pitchFamily="18" charset="-127"/>
                        </a:rPr>
                        <a:t>81.3</a:t>
                      </a:r>
                      <a:endParaRPr 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메기류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(40.0),</a:t>
                      </a: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 </a:t>
                      </a: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잉어과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(17.5), </a:t>
                      </a: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얼룩새우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(11.4), </a:t>
                      </a: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담수어류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(6.3), </a:t>
                      </a: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연체동물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(6.1)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  <a:tr h="32925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latin typeface="휴먼모음T" pitchFamily="18" charset="-127"/>
                          <a:ea typeface="휴먼모음T" pitchFamily="18" charset="-127"/>
                        </a:rPr>
                        <a:t>태국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휴먼모음T" pitchFamily="18" charset="-127"/>
                          <a:ea typeface="휴먼모음T" pitchFamily="18" charset="-127"/>
                        </a:rPr>
                        <a:t>85.3</a:t>
                      </a:r>
                      <a:endParaRPr 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흰다리새우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(44.3), </a:t>
                      </a: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틸라피아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(14.5), </a:t>
                      </a: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초록홍합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(12.0), </a:t>
                      </a: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메기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(9.2), </a:t>
                      </a: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꼬막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(5.3)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  <a:tr h="32925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latin typeface="휴먼모음T" pitchFamily="18" charset="-127"/>
                          <a:ea typeface="휴먼모음T" pitchFamily="18" charset="-127"/>
                        </a:rPr>
                        <a:t>미얀마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휴먼모음T" pitchFamily="18" charset="-127"/>
                          <a:ea typeface="휴먼모음T" pitchFamily="18" charset="-127"/>
                        </a:rPr>
                        <a:t>83.9</a:t>
                      </a:r>
                      <a:endParaRPr 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dirty="0" err="1">
                          <a:latin typeface="휴먼모음T" pitchFamily="18" charset="-127"/>
                          <a:ea typeface="휴먼모음T" pitchFamily="18" charset="-127"/>
                        </a:rPr>
                        <a:t>Roho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 </a:t>
                      </a:r>
                      <a:r>
                        <a:rPr lang="en-US" altLang="ko-KR" sz="1200" dirty="0" err="1">
                          <a:latin typeface="휴먼모음T" pitchFamily="18" charset="-127"/>
                          <a:ea typeface="휴먼모음T" pitchFamily="18" charset="-127"/>
                        </a:rPr>
                        <a:t>labeo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(64.0), </a:t>
                      </a: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얼룩새우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, 5.9), </a:t>
                      </a:r>
                      <a:r>
                        <a:rPr lang="en-US" altLang="ko-KR" sz="1200" dirty="0" err="1">
                          <a:latin typeface="휴먼모음T" pitchFamily="18" charset="-127"/>
                          <a:ea typeface="휴먼모음T" pitchFamily="18" charset="-127"/>
                        </a:rPr>
                        <a:t>Catla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(5.5), </a:t>
                      </a: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틸라피아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, 4.8), </a:t>
                      </a:r>
                      <a:r>
                        <a:rPr lang="en-US" altLang="ko-KR" sz="1200" dirty="0" err="1">
                          <a:latin typeface="휴먼모음T" pitchFamily="18" charset="-127"/>
                          <a:ea typeface="휴먼모음T" pitchFamily="18" charset="-127"/>
                        </a:rPr>
                        <a:t>Mrigal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 carp(3.7)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  <a:tr h="32925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latin typeface="휴먼모음T" pitchFamily="18" charset="-127"/>
                          <a:ea typeface="휴먼모음T" pitchFamily="18" charset="-127"/>
                        </a:rPr>
                        <a:t>말레이시아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휴먼모음T" pitchFamily="18" charset="-127"/>
                          <a:ea typeface="휴먼모음T" pitchFamily="18" charset="-127"/>
                        </a:rPr>
                        <a:t>78.2</a:t>
                      </a:r>
                      <a:endParaRPr 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홍조류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(36.2), </a:t>
                      </a: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꼬막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(12.7), </a:t>
                      </a: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메기류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(12.3), </a:t>
                      </a: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흰다리새우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(11.4), </a:t>
                      </a: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틸라피아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(5.6)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  <a:tr h="32925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latin typeface="휴먼모음T" pitchFamily="18" charset="-127"/>
                          <a:ea typeface="휴먼모음T" pitchFamily="18" charset="-127"/>
                        </a:rPr>
                        <a:t>캄보디아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휴먼모음T" pitchFamily="18" charset="-127"/>
                          <a:ea typeface="휴먼모음T" pitchFamily="18" charset="-127"/>
                        </a:rPr>
                        <a:t>83.7</a:t>
                      </a:r>
                      <a:endParaRPr 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메기류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(36.5), </a:t>
                      </a: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실버바브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(17.5), </a:t>
                      </a: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가물치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(10.2), Cyprinids </a:t>
                      </a:r>
                      <a:r>
                        <a:rPr lang="en-US" altLang="ko-KR" sz="1200" dirty="0" err="1">
                          <a:latin typeface="휴먼모음T" pitchFamily="18" charset="-127"/>
                          <a:ea typeface="휴먼모음T" pitchFamily="18" charset="-127"/>
                        </a:rPr>
                        <a:t>nei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(9.3), </a:t>
                      </a: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뱀껍질</a:t>
                      </a: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 </a:t>
                      </a: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구라미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(10.2)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  <a:tr h="32925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latin typeface="휴먼모음T" pitchFamily="18" charset="-127"/>
                          <a:ea typeface="휴먼모음T" pitchFamily="18" charset="-127"/>
                        </a:rPr>
                        <a:t>라오스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휴먼모음T" pitchFamily="18" charset="-127"/>
                          <a:ea typeface="휴먼모음T" pitchFamily="18" charset="-127"/>
                        </a:rPr>
                        <a:t>59.0</a:t>
                      </a:r>
                      <a:endParaRPr 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틸라피아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(25.1), </a:t>
                      </a: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붕어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(10.2), </a:t>
                      </a: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대두어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(8.4), </a:t>
                      </a: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실버바브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(7.9), </a:t>
                      </a: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잉어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(7.4)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  <a:tr h="32925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latin typeface="휴먼모음T" pitchFamily="18" charset="-127"/>
                          <a:ea typeface="휴먼모음T" pitchFamily="18" charset="-127"/>
                        </a:rPr>
                        <a:t>싱가포르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휴먼모음T" pitchFamily="18" charset="-127"/>
                          <a:ea typeface="휴먼모음T" pitchFamily="18" charset="-127"/>
                        </a:rPr>
                        <a:t>84.8</a:t>
                      </a:r>
                      <a:endParaRPr 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밀크피쉬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(37.2),</a:t>
                      </a: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 초록홍합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(18.1), </a:t>
                      </a: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숭어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(11.6), </a:t>
                      </a: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바라문디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(10.7), </a:t>
                      </a: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가물치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(7.2)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  <a:tr h="32925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latin typeface="휴먼모음T" pitchFamily="18" charset="-127"/>
                          <a:ea typeface="휴먼모음T" pitchFamily="18" charset="-127"/>
                        </a:rPr>
                        <a:t>브루나이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휴먼모음T" pitchFamily="18" charset="-127"/>
                          <a:ea typeface="휴먼모음T" pitchFamily="18" charset="-127"/>
                        </a:rPr>
                        <a:t>88.1</a:t>
                      </a:r>
                      <a:endParaRPr 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꽃새우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(66.0), </a:t>
                      </a: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얼룩새우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(6.5), </a:t>
                      </a: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바라문디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(6.4), </a:t>
                      </a: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퉁돔류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(5.2), </a:t>
                      </a:r>
                      <a:r>
                        <a:rPr lang="ko-KR" altLang="en-US" sz="1200" dirty="0" err="1">
                          <a:latin typeface="휴먼모음T" pitchFamily="18" charset="-127"/>
                          <a:ea typeface="휴먼모음T" pitchFamily="18" charset="-127"/>
                        </a:rPr>
                        <a:t>줄전갱이</a:t>
                      </a:r>
                      <a:r>
                        <a:rPr lang="en-US" altLang="ko-KR" sz="1200" dirty="0">
                          <a:latin typeface="휴먼모음T" pitchFamily="18" charset="-127"/>
                          <a:ea typeface="휴먼모음T" pitchFamily="18" charset="-127"/>
                        </a:rPr>
                        <a:t>(4.0)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</a:tbl>
          </a:graphicData>
        </a:graphic>
      </p:graphicFrame>
      <p:sp>
        <p:nvSpPr>
          <p:cNvPr id="13209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547664" y="2420888"/>
            <a:ext cx="720080" cy="288032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smtClean="0">
              <a:solidFill>
                <a:schemeClr val="tx1">
                  <a:lumMod val="75000"/>
                  <a:lumOff val="25000"/>
                </a:schemeClr>
              </a:solidFill>
              <a:latin typeface="Impact"/>
              <a:ea typeface="맑은 고딕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547664" y="5085184"/>
            <a:ext cx="720080" cy="288032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smtClean="0">
              <a:solidFill>
                <a:schemeClr val="tx1">
                  <a:lumMod val="75000"/>
                  <a:lumOff val="25000"/>
                </a:schemeClr>
              </a:solidFill>
              <a:latin typeface="Impact"/>
              <a:ea typeface="맑은 고딕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403648" y="5661248"/>
            <a:ext cx="5322515" cy="432048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Impact"/>
                <a:ea typeface="맑은 고딕" pitchFamily="50" charset="-127"/>
              </a:rPr>
              <a:t>필리핀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Impact"/>
                <a:ea typeface="맑은 고딕" pitchFamily="50" charset="-127"/>
              </a:rPr>
              <a:t>, 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Impact"/>
                <a:ea typeface="맑은 고딕" pitchFamily="50" charset="-127"/>
              </a:rPr>
              <a:t>브루나이 등 양식 어종 단순</a:t>
            </a:r>
          </a:p>
        </p:txBody>
      </p:sp>
    </p:spTree>
    <p:extLst>
      <p:ext uri="{BB962C8B-B14F-4D97-AF65-F5344CB8AC3E}">
        <p14:creationId xmlns="" xmlns:p14="http://schemas.microsoft.com/office/powerpoint/2010/main" val="31805238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0" y="469572"/>
            <a:ext cx="8964488" cy="511156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나</a:t>
            </a:r>
            <a:r>
              <a:rPr lang="en-US" altLang="ko-KR" dirty="0" smtClean="0"/>
              <a:t>. </a:t>
            </a:r>
            <a:r>
              <a:rPr lang="ko-KR" altLang="en-US" dirty="0" smtClean="0"/>
              <a:t>국가</a:t>
            </a:r>
            <a:r>
              <a:rPr lang="ko-KR" altLang="en-US" dirty="0"/>
              <a:t>별 </a:t>
            </a:r>
            <a:r>
              <a:rPr lang="ko-KR" altLang="en-US" dirty="0" smtClean="0"/>
              <a:t>수산업 현황</a:t>
            </a:r>
            <a:r>
              <a:rPr lang="en-US" altLang="ko-KR" dirty="0" smtClean="0"/>
              <a:t>(</a:t>
            </a:r>
            <a:r>
              <a:rPr lang="ko-KR" altLang="en-US" dirty="0" smtClean="0">
                <a:solidFill>
                  <a:srgbClr val="0000CC"/>
                </a:solidFill>
              </a:rPr>
              <a:t>인도네시</a:t>
            </a:r>
            <a:r>
              <a:rPr lang="ko-KR" altLang="en-US" dirty="0">
                <a:solidFill>
                  <a:srgbClr val="0000CC"/>
                </a:solidFill>
              </a:rPr>
              <a:t>아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19" name="제목 3"/>
          <p:cNvSpPr txBox="1">
            <a:spLocks/>
          </p:cNvSpPr>
          <p:nvPr/>
        </p:nvSpPr>
        <p:spPr>
          <a:xfrm>
            <a:off x="0" y="1124744"/>
            <a:ext cx="8964488" cy="5111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85725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  <a:defRPr/>
            </a:pPr>
            <a:r>
              <a:rPr kumimoji="0" lang="ko-KR" altLang="en-US" sz="2000" b="1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유케마</a:t>
            </a:r>
            <a:r>
              <a:rPr kumimoji="0" lang="en-US" altLang="ko-KR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(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홍조류</a:t>
            </a:r>
            <a:r>
              <a:rPr kumimoji="0" lang="en-US" altLang="ko-KR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) 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생산량 크게 </a:t>
            </a:r>
            <a:r>
              <a:rPr kumimoji="0" lang="ko-KR" altLang="en-US" sz="2000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증대</a:t>
            </a:r>
            <a:r>
              <a:rPr kumimoji="0" lang="en-US" altLang="ko-KR" sz="2000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, </a:t>
            </a:r>
            <a:r>
              <a:rPr kumimoji="0" lang="ko-KR" altLang="en-US" sz="2000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어선어업 생산량도 증가 추세</a:t>
            </a:r>
            <a:r>
              <a:rPr kumimoji="0" lang="en-US" altLang="ko-KR" sz="2000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 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645032476"/>
              </p:ext>
            </p:extLst>
          </p:nvPr>
        </p:nvGraphicFramePr>
        <p:xfrm>
          <a:off x="179512" y="2132856"/>
          <a:ext cx="4176464" cy="4248472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1219900"/>
                <a:gridCol w="948811"/>
                <a:gridCol w="999641"/>
                <a:gridCol w="1008112"/>
              </a:tblGrid>
              <a:tr h="53105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어 종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3211" marR="53211" marT="26606" marB="2660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2009</a:t>
                      </a: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년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3211" marR="53211" marT="26606" marB="2660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2010</a:t>
                      </a: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년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3211" marR="53211" marT="26606" marB="2660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2011</a:t>
                      </a: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년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3211" marR="53211" marT="26606" marB="26606" anchor="ctr"/>
                </a:tc>
              </a:tr>
              <a:tr h="53105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전갱이과</a:t>
                      </a:r>
                      <a:r>
                        <a:rPr lang="ko-KR" altLang="en-US" sz="1200" dirty="0" smtClean="0">
                          <a:latin typeface="휴먼모음T" pitchFamily="18" charset="-127"/>
                          <a:ea typeface="휴먼모음T" pitchFamily="18" charset="-127"/>
                        </a:rPr>
                        <a:t> 어류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3211" marR="53211" marT="26606" marB="2660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330,687 </a:t>
                      </a:r>
                      <a:endParaRPr 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3211" marR="53211" marT="26606" marB="2660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351,216 </a:t>
                      </a:r>
                      <a:endParaRPr 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3211" marR="53211" marT="26606" marB="2660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휴먼모음T" pitchFamily="18" charset="-127"/>
                          <a:ea typeface="휴먼모음T" pitchFamily="18" charset="-127"/>
                        </a:rPr>
                        <a:t>405,808 </a:t>
                      </a:r>
                      <a:endParaRPr 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3211" marR="53211" marT="26606" marB="26606" anchor="ctr"/>
                </a:tc>
              </a:tr>
              <a:tr h="53105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smtClean="0">
                          <a:latin typeface="휴먼모음T" pitchFamily="18" charset="-127"/>
                          <a:ea typeface="휴먼모음T" pitchFamily="18" charset="-127"/>
                        </a:rPr>
                        <a:t>가다랑어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3211" marR="53211" marT="26606" marB="2660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휴먼모음T" pitchFamily="18" charset="-127"/>
                          <a:ea typeface="휴먼모음T" pitchFamily="18" charset="-127"/>
                        </a:rPr>
                        <a:t>357,089 </a:t>
                      </a:r>
                      <a:endParaRPr 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3211" marR="53211" marT="26606" marB="2660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351,814 </a:t>
                      </a:r>
                      <a:endParaRPr 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3211" marR="53211" marT="26606" marB="2660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휴먼모음T" pitchFamily="18" charset="-127"/>
                          <a:ea typeface="휴먼모음T" pitchFamily="18" charset="-127"/>
                        </a:rPr>
                        <a:t>359,167 </a:t>
                      </a:r>
                      <a:endParaRPr 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3211" marR="53211" marT="26606" marB="26606" anchor="ctr"/>
                </a:tc>
              </a:tr>
              <a:tr h="53105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smtClean="0">
                          <a:latin typeface="휴먼모음T" pitchFamily="18" charset="-127"/>
                          <a:ea typeface="휴먼모음T" pitchFamily="18" charset="-127"/>
                        </a:rPr>
                        <a:t>고등어류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3211" marR="53211" marT="26606" marB="2660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휴먼모음T" pitchFamily="18" charset="-127"/>
                          <a:ea typeface="휴먼모음T" pitchFamily="18" charset="-127"/>
                        </a:rPr>
                        <a:t>260,833 </a:t>
                      </a:r>
                      <a:endParaRPr 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3211" marR="53211" marT="26606" marB="2660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276,110 </a:t>
                      </a:r>
                      <a:endParaRPr 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3211" marR="53211" marT="26606" marB="2660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휴먼모음T" pitchFamily="18" charset="-127"/>
                          <a:ea typeface="휴먼모음T" pitchFamily="18" charset="-127"/>
                        </a:rPr>
                        <a:t>291,863 </a:t>
                      </a:r>
                      <a:endParaRPr 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3211" marR="53211" marT="26606" marB="26606" anchor="ctr"/>
                </a:tc>
              </a:tr>
              <a:tr h="53105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smtClean="0">
                          <a:latin typeface="휴먼모음T" pitchFamily="18" charset="-127"/>
                          <a:ea typeface="휴먼모음T" pitchFamily="18" charset="-127"/>
                        </a:rPr>
                        <a:t>정어리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3211" marR="53211" marT="26606" marB="2660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휴먼모음T" pitchFamily="18" charset="-127"/>
                          <a:ea typeface="휴먼모음T" pitchFamily="18" charset="-127"/>
                        </a:rPr>
                        <a:t>237,090 </a:t>
                      </a:r>
                      <a:endParaRPr 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3211" marR="53211" marT="26606" marB="2660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255,593 </a:t>
                      </a:r>
                      <a:endParaRPr 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3211" marR="53211" marT="26606" marB="2660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휴먼모음T" pitchFamily="18" charset="-127"/>
                          <a:ea typeface="휴먼모음T" pitchFamily="18" charset="-127"/>
                        </a:rPr>
                        <a:t>246,175 </a:t>
                      </a:r>
                      <a:endParaRPr 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3211" marR="53211" marT="26606" marB="26606" anchor="ctr"/>
                </a:tc>
              </a:tr>
              <a:tr h="53105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멸치류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3211" marR="53211" marT="26606" marB="2660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192,966 </a:t>
                      </a:r>
                      <a:endParaRPr 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3211" marR="53211" marT="26606" marB="2660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175,726 </a:t>
                      </a:r>
                      <a:endParaRPr 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3211" marR="53211" marT="26606" marB="2660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204,839 </a:t>
                      </a:r>
                      <a:endParaRPr 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3211" marR="53211" marT="26606" marB="26606" anchor="ctr"/>
                </a:tc>
              </a:tr>
              <a:tr h="53105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smtClean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기타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3211" marR="53211" marT="26606" marB="2660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3,064,236</a:t>
                      </a:r>
                      <a:endParaRPr 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3211" marR="53211" marT="26606" marB="2660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3,248,907</a:t>
                      </a:r>
                      <a:endParaRPr 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3211" marR="53211" marT="26606" marB="2660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3,487,466</a:t>
                      </a:r>
                      <a:endParaRPr 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3211" marR="53211" marT="26606" marB="26606" anchor="ctr"/>
                </a:tc>
              </a:tr>
              <a:tr h="53105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smtClean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합계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3211" marR="53211" marT="26606" marB="2660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5,107,976</a:t>
                      </a:r>
                      <a:endParaRPr 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3211" marR="53211" marT="26606" marB="2660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5,384,348</a:t>
                      </a:r>
                      <a:endParaRPr 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3211" marR="53211" marT="26606" marB="2660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5,714,307</a:t>
                      </a:r>
                      <a:endParaRPr 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3211" marR="53211" marT="26606" marB="26606" anchor="ctr"/>
                </a:tc>
              </a:tr>
            </a:tbl>
          </a:graphicData>
        </a:graphic>
      </p:graphicFrame>
      <p:sp>
        <p:nvSpPr>
          <p:cNvPr id="11161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136505802"/>
              </p:ext>
            </p:extLst>
          </p:nvPr>
        </p:nvGraphicFramePr>
        <p:xfrm>
          <a:off x="4572001" y="2132847"/>
          <a:ext cx="4320479" cy="424848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1008111"/>
                <a:gridCol w="1080120"/>
                <a:gridCol w="1080120"/>
                <a:gridCol w="1152128"/>
              </a:tblGrid>
              <a:tr h="42484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어 종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7731" marR="57731" marT="28865" marB="2886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2009</a:t>
                      </a: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년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7731" marR="57731" marT="28865" marB="2886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2010</a:t>
                      </a: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년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7731" marR="57731" marT="28865" marB="2886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2011</a:t>
                      </a: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년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7731" marR="57731" marT="28865" marB="28865" anchor="ctr"/>
                </a:tc>
              </a:tr>
              <a:tr h="42484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유케마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7731" marR="57731" marT="28865" marB="2886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2,791,688 </a:t>
                      </a:r>
                      <a:endParaRPr 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7731" marR="57731" marT="28865" marB="2886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3,399,436 </a:t>
                      </a:r>
                      <a:endParaRPr 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7731" marR="57731" marT="28865" marB="2886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휴먼모음T" pitchFamily="18" charset="-127"/>
                          <a:ea typeface="휴먼모음T" pitchFamily="18" charset="-127"/>
                        </a:rPr>
                        <a:t>4,539,413 </a:t>
                      </a:r>
                      <a:endParaRPr 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7731" marR="57731" marT="28865" marB="28865" anchor="ctr"/>
                </a:tc>
              </a:tr>
              <a:tr h="42484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역돔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7731" marR="57731" marT="28865" marB="2886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323,389 </a:t>
                      </a:r>
                      <a:endParaRPr 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7731" marR="57731" marT="28865" marB="2886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429,053 </a:t>
                      </a:r>
                      <a:endParaRPr 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7731" marR="57731" marT="28865" marB="2886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휴먼모음T" pitchFamily="18" charset="-127"/>
                          <a:ea typeface="휴먼모음T" pitchFamily="18" charset="-127"/>
                        </a:rPr>
                        <a:t>567,078 </a:t>
                      </a:r>
                      <a:endParaRPr 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7731" marR="57731" marT="28865" marB="28865" anchor="ctr"/>
                </a:tc>
              </a:tr>
              <a:tr h="42484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강리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7731" marR="57731" marT="28865" marB="2886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휴먼모음T" pitchFamily="18" charset="-127"/>
                          <a:ea typeface="휴먼모음T" pitchFamily="18" charset="-127"/>
                        </a:rPr>
                        <a:t>171,868 </a:t>
                      </a:r>
                      <a:endParaRPr 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7731" marR="57731" marT="28865" marB="2886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515,581 </a:t>
                      </a:r>
                      <a:endParaRPr 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7731" marR="57731" marT="28865" marB="2886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630,788 </a:t>
                      </a:r>
                      <a:endParaRPr 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7731" marR="57731" marT="28865" marB="28865" anchor="ctr"/>
                </a:tc>
              </a:tr>
              <a:tr h="42484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smtClean="0">
                          <a:latin typeface="휴먼모음T" pitchFamily="18" charset="-127"/>
                          <a:ea typeface="휴먼모음T" pitchFamily="18" charset="-127"/>
                        </a:rPr>
                        <a:t>밀크피시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7731" marR="57731" marT="28865" marB="2886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휴먼모음T" pitchFamily="18" charset="-127"/>
                          <a:ea typeface="휴먼모음T" pitchFamily="18" charset="-127"/>
                        </a:rPr>
                        <a:t>328,288 </a:t>
                      </a:r>
                      <a:endParaRPr 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7731" marR="57731" marT="28865" marB="2886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422,068 </a:t>
                      </a:r>
                      <a:endParaRPr 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7731" marR="57731" marT="28865" marB="2886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467,327 </a:t>
                      </a:r>
                      <a:endParaRPr 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7731" marR="57731" marT="28865" marB="28865" anchor="ctr"/>
                </a:tc>
              </a:tr>
              <a:tr h="42484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smtClean="0">
                          <a:latin typeface="휴먼모음T" pitchFamily="18" charset="-127"/>
                          <a:ea typeface="휴먼모음T" pitchFamily="18" charset="-127"/>
                        </a:rPr>
                        <a:t>잉어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7731" marR="57731" marT="28865" marB="2886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휴먼모음T" pitchFamily="18" charset="-127"/>
                          <a:ea typeface="휴먼모음T" pitchFamily="18" charset="-127"/>
                        </a:rPr>
                        <a:t>249,279 </a:t>
                      </a:r>
                      <a:endParaRPr 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7731" marR="57731" marT="28865" marB="2886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282,695 </a:t>
                      </a:r>
                      <a:endParaRPr 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7731" marR="57731" marT="28865" marB="2886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332,206 </a:t>
                      </a:r>
                      <a:endParaRPr 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7731" marR="57731" marT="28865" marB="28865" anchor="ctr"/>
                </a:tc>
              </a:tr>
              <a:tr h="42484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흰다리새우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7731" marR="57731" marT="28865" marB="2886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휴먼모음T" pitchFamily="18" charset="-127"/>
                          <a:ea typeface="휴먼모음T" pitchFamily="18" charset="-127"/>
                        </a:rPr>
                        <a:t>170,969 </a:t>
                      </a:r>
                      <a:endParaRPr 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7731" marR="57731" marT="28865" marB="2886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206,578 </a:t>
                      </a:r>
                      <a:endParaRPr 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7731" marR="57731" marT="28865" marB="2886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246,420 </a:t>
                      </a:r>
                      <a:endParaRPr 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7731" marR="57731" marT="28865" marB="28865" anchor="ctr"/>
                </a:tc>
              </a:tr>
              <a:tr h="42484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메기류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7731" marR="57731" marT="28865" marB="2886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휴먼모음T" pitchFamily="18" charset="-127"/>
                          <a:ea typeface="휴먼모음T" pitchFamily="18" charset="-127"/>
                        </a:rPr>
                        <a:t>144,755 </a:t>
                      </a:r>
                      <a:endParaRPr 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7731" marR="57731" marT="28865" marB="2886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242,811 </a:t>
                      </a:r>
                      <a:endParaRPr 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7731" marR="57731" marT="28865" marB="2886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337,577 </a:t>
                      </a:r>
                      <a:endParaRPr 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7731" marR="57731" marT="28865" marB="28865" anchor="ctr"/>
                </a:tc>
              </a:tr>
              <a:tr h="42484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기타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7731" marR="57731" marT="28865" marB="2886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휴먼모음T" pitchFamily="18" charset="-127"/>
                          <a:ea typeface="휴먼모음T" pitchFamily="18" charset="-127"/>
                        </a:rPr>
                        <a:t>246,574</a:t>
                      </a:r>
                      <a:endParaRPr lang="en-US" sz="12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7731" marR="57731" marT="28865" marB="2886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383,118</a:t>
                      </a:r>
                      <a:endParaRPr 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7731" marR="57731" marT="28865" marB="2886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307,625</a:t>
                      </a:r>
                      <a:endParaRPr 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7731" marR="57731" marT="28865" marB="28865" anchor="ctr"/>
                </a:tc>
              </a:tr>
              <a:tr h="42484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latin typeface="휴먼모음T" pitchFamily="18" charset="-127"/>
                          <a:ea typeface="휴먼모음T" pitchFamily="18" charset="-127"/>
                        </a:rPr>
                        <a:t>합계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7731" marR="57731" marT="28865" marB="2886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latin typeface="휴먼모음T" pitchFamily="18" charset="-127"/>
                          <a:ea typeface="휴먼모음T" pitchFamily="18" charset="-127"/>
                        </a:rPr>
                        <a:t>4,712,847</a:t>
                      </a:r>
                      <a:endParaRPr 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7731" marR="57731" marT="28865" marB="2886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latin typeface="휴먼모음T" pitchFamily="18" charset="-127"/>
                          <a:ea typeface="휴먼모음T" pitchFamily="18" charset="-127"/>
                        </a:rPr>
                        <a:t>6,277,924</a:t>
                      </a:r>
                      <a:endParaRPr 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7731" marR="57731" marT="28865" marB="2886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latin typeface="휴먼모음T" pitchFamily="18" charset="-127"/>
                          <a:ea typeface="휴먼모음T" pitchFamily="18" charset="-127"/>
                        </a:rPr>
                        <a:t>7,937,072</a:t>
                      </a:r>
                      <a:endParaRPr 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7731" marR="57731" marT="28865" marB="28865" anchor="ctr"/>
                </a:tc>
              </a:tr>
            </a:tbl>
          </a:graphicData>
        </a:graphic>
      </p:graphicFrame>
      <p:sp>
        <p:nvSpPr>
          <p:cNvPr id="11161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03648" y="1700808"/>
            <a:ext cx="16561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" lvl="0" algn="ctr" eaLnBrk="0" hangingPunct="0">
              <a:defRPr/>
            </a:pPr>
            <a:r>
              <a:rPr kumimoji="0"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&lt;</a:t>
            </a:r>
            <a:r>
              <a:rPr kumimoji="0"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어선어업</a:t>
            </a:r>
            <a:r>
              <a:rPr kumimoji="0"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&gt;</a:t>
            </a:r>
            <a:endParaRPr kumimoji="0" lang="ko-KR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769288" y="1684332"/>
            <a:ext cx="16561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" lvl="0" algn="ctr" eaLnBrk="0" hangingPunct="0">
              <a:defRPr/>
            </a:pPr>
            <a:r>
              <a:rPr kumimoji="0"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&lt;</a:t>
            </a:r>
            <a:r>
              <a:rPr kumimoji="0"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양식어업</a:t>
            </a:r>
            <a:r>
              <a:rPr kumimoji="0"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&gt;</a:t>
            </a:r>
            <a:endParaRPr kumimoji="0" lang="ko-KR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580112" y="2564904"/>
            <a:ext cx="3312368" cy="432048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smtClean="0">
              <a:solidFill>
                <a:schemeClr val="tx1">
                  <a:lumMod val="75000"/>
                  <a:lumOff val="25000"/>
                </a:schemeClr>
              </a:solidFill>
              <a:latin typeface="Impact"/>
              <a:ea typeface="맑은 고딕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403648" y="5877272"/>
            <a:ext cx="2952328" cy="504056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smtClean="0">
              <a:solidFill>
                <a:schemeClr val="tx1">
                  <a:lumMod val="75000"/>
                  <a:lumOff val="25000"/>
                </a:schemeClr>
              </a:solidFill>
              <a:latin typeface="Impact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805238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0" y="469572"/>
            <a:ext cx="8964488" cy="511156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나</a:t>
            </a:r>
            <a:r>
              <a:rPr lang="en-US" altLang="ko-KR" dirty="0" smtClean="0"/>
              <a:t>. </a:t>
            </a:r>
            <a:r>
              <a:rPr lang="ko-KR" altLang="en-US" dirty="0" smtClean="0"/>
              <a:t>국가</a:t>
            </a:r>
            <a:r>
              <a:rPr lang="ko-KR" altLang="en-US" dirty="0"/>
              <a:t>별</a:t>
            </a:r>
            <a:r>
              <a:rPr lang="ko-KR" altLang="en-US" dirty="0" smtClean="0"/>
              <a:t> 수산업 현황 </a:t>
            </a:r>
            <a:r>
              <a:rPr lang="en-US" altLang="ko-KR" dirty="0" smtClean="0"/>
              <a:t>(</a:t>
            </a:r>
            <a:r>
              <a:rPr lang="ko-KR" altLang="en-US" dirty="0" smtClean="0">
                <a:solidFill>
                  <a:srgbClr val="0000CC"/>
                </a:solidFill>
              </a:rPr>
              <a:t>필리핀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19" name="제목 3"/>
          <p:cNvSpPr txBox="1">
            <a:spLocks/>
          </p:cNvSpPr>
          <p:nvPr/>
        </p:nvSpPr>
        <p:spPr>
          <a:xfrm>
            <a:off x="0" y="1124744"/>
            <a:ext cx="8964488" cy="5111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85725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  <a:defRPr/>
            </a:pPr>
            <a:r>
              <a:rPr kumimoji="0" lang="en-US" altLang="ko-KR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 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어선어업 생산량 감소</a:t>
            </a:r>
            <a:r>
              <a:rPr kumimoji="0" lang="en-US" altLang="ko-KR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, </a:t>
            </a:r>
            <a:r>
              <a:rPr kumimoji="0" lang="ko-KR" altLang="en-US" sz="2000" b="1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밀크피쉬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 등 양식어업 생산량 증대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161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161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03648" y="1700808"/>
            <a:ext cx="16561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" lvl="0" algn="ctr" eaLnBrk="0" hangingPunct="0">
              <a:defRPr/>
            </a:pPr>
            <a:r>
              <a:rPr kumimoji="0"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&lt;</a:t>
            </a:r>
            <a:r>
              <a:rPr kumimoji="0"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어선어업</a:t>
            </a:r>
            <a:r>
              <a:rPr kumimoji="0"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&gt;</a:t>
            </a:r>
            <a:endParaRPr kumimoji="0" lang="ko-KR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769288" y="1684332"/>
            <a:ext cx="16561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" lvl="0" algn="ctr" eaLnBrk="0" hangingPunct="0">
              <a:defRPr/>
            </a:pPr>
            <a:r>
              <a:rPr kumimoji="0"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&lt;</a:t>
            </a:r>
            <a:r>
              <a:rPr kumimoji="0"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양식어업</a:t>
            </a:r>
            <a:r>
              <a:rPr kumimoji="0"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&gt;</a:t>
            </a:r>
            <a:endParaRPr kumimoji="0" lang="ko-KR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331851843"/>
              </p:ext>
            </p:extLst>
          </p:nvPr>
        </p:nvGraphicFramePr>
        <p:xfrm>
          <a:off x="323528" y="2132856"/>
          <a:ext cx="4176464" cy="432048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1113724"/>
                <a:gridCol w="974508"/>
                <a:gridCol w="1044116"/>
                <a:gridCol w="1044116"/>
              </a:tblGrid>
              <a:tr h="4249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어 종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2009</a:t>
                      </a: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년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2010</a:t>
                      </a: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년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2011</a:t>
                      </a: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년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</a:tr>
              <a:tr h="47227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밴댕이류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467,853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448,556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338,076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</a:tr>
              <a:tr h="47227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전갱이과</a:t>
                      </a: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 어류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251,072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274,994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245,431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</a:tr>
              <a:tr h="47227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가다랑어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251,524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228,179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197,383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</a:tr>
              <a:tr h="68412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몽치다래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152,338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휴먼모음T" pitchFamily="18" charset="-127"/>
                          <a:ea typeface="휴먼모음T" pitchFamily="18" charset="-127"/>
                        </a:rPr>
                        <a:t>149,567 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132,629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</a:tr>
              <a:tr h="47227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황다랑어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152,913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147,665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123,214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</a:tr>
              <a:tr h="47227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전갱이류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107,335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121,523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119,210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</a:tr>
              <a:tr h="4249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latin typeface="휴먼모음T" pitchFamily="18" charset="-127"/>
                          <a:ea typeface="휴먼모음T" pitchFamily="18" charset="-127"/>
                        </a:rPr>
                        <a:t>기타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921,637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931,391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918,414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/>
                </a:tc>
              </a:tr>
              <a:tr h="4249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latin typeface="휴먼모음T" pitchFamily="18" charset="-127"/>
                          <a:ea typeface="휴먼모음T" pitchFamily="18" charset="-127"/>
                        </a:rPr>
                        <a:t>합계</a:t>
                      </a:r>
                      <a:endParaRPr lang="ko-KR" alt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휴먼모음T" pitchFamily="18" charset="-127"/>
                          <a:ea typeface="휴먼모음T" pitchFamily="18" charset="-127"/>
                        </a:rPr>
                        <a:t>2,605,873 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2,615,795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휴먼모음T" pitchFamily="18" charset="-127"/>
                          <a:ea typeface="휴먼모음T" pitchFamily="18" charset="-127"/>
                        </a:rPr>
                        <a:t>2,367,231 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/>
                </a:tc>
              </a:tr>
            </a:tbl>
          </a:graphicData>
        </a:graphic>
      </p:graphicFrame>
      <p:sp>
        <p:nvSpPr>
          <p:cNvPr id="12697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072583551"/>
              </p:ext>
            </p:extLst>
          </p:nvPr>
        </p:nvGraphicFramePr>
        <p:xfrm>
          <a:off x="4716016" y="2132856"/>
          <a:ext cx="4176465" cy="432048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1008112"/>
                <a:gridCol w="1080120"/>
                <a:gridCol w="1008112"/>
                <a:gridCol w="1080121"/>
              </a:tblGrid>
              <a:tr h="34214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어 종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32" marR="61132" marT="30566" marB="3056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2009</a:t>
                      </a: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년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32" marR="61132" marT="30566" marB="3056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2010</a:t>
                      </a: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년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32" marR="61132" marT="30566" marB="3056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2011</a:t>
                      </a: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년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32" marR="61132" marT="30566" marB="30566" anchor="ctr"/>
                </a:tc>
              </a:tr>
              <a:tr h="54900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홍조류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32" marR="61132" marT="30566" marB="3056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1,621,584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32" marR="61132" marT="30566" marB="3056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1,669,247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32" marR="61132" marT="30566" marB="3056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1,697,682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32" marR="61132" marT="30566" marB="30566" anchor="ctr"/>
                </a:tc>
              </a:tr>
              <a:tr h="54900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밀크피시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32" marR="61132" marT="30566" marB="3056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휴먼모음T" pitchFamily="18" charset="-127"/>
                          <a:ea typeface="휴먼모음T" pitchFamily="18" charset="-127"/>
                        </a:rPr>
                        <a:t>347,588 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32" marR="61132" marT="30566" marB="3056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349,432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32" marR="61132" marT="30566" marB="3056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372,581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32" marR="61132" marT="30566" marB="30566" anchor="ctr"/>
                </a:tc>
              </a:tr>
              <a:tr h="34214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역돔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32" marR="61132" marT="30566" marB="3056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189,363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32" marR="61132" marT="30566" marB="3056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168,399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32" marR="61132" marT="30566" marB="3056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166,429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32" marR="61132" marT="30566" marB="30566" anchor="ctr"/>
                </a:tc>
              </a:tr>
              <a:tr h="54900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유케마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32" marR="61132" marT="30566" marB="3056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112,222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32" marR="61132" marT="30566" marB="3056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125,691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32" marR="61132" marT="30566" marB="3056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136,183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32" marR="61132" marT="30566" marB="30566" anchor="ctr"/>
                </a:tc>
              </a:tr>
              <a:tr h="54900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틸라피아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32" marR="61132" marT="30566" marB="3056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71,548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32" marR="61132" marT="30566" marB="3056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90,440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32" marR="61132" marT="30566" marB="3056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90,956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32" marR="61132" marT="30566" marB="30566" anchor="ctr"/>
                </a:tc>
              </a:tr>
              <a:tr h="54900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얼룩새우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32" marR="61132" marT="30566" marB="3056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휴먼모음T" pitchFamily="18" charset="-127"/>
                          <a:ea typeface="휴먼모음T" pitchFamily="18" charset="-127"/>
                        </a:rPr>
                        <a:t>47,830 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32" marR="61132" marT="30566" marB="3056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48,162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32" marR="61132" marT="30566" marB="3056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47,495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32" marR="61132" marT="30566" marB="30566" anchor="ctr"/>
                </a:tc>
              </a:tr>
              <a:tr h="34214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latin typeface="휴먼모음T" pitchFamily="18" charset="-127"/>
                          <a:ea typeface="휴먼모음T" pitchFamily="18" charset="-127"/>
                        </a:rPr>
                        <a:t>기타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32" marR="61132" marT="30566" marB="3056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휴먼모음T" pitchFamily="18" charset="-127"/>
                          <a:ea typeface="휴먼모음T" pitchFamily="18" charset="-127"/>
                        </a:rPr>
                        <a:t>17,969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32" marR="61132" marT="30566" marB="30566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20,042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32" marR="61132" marT="30566" marB="30566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휴먼모음T" pitchFamily="18" charset="-127"/>
                          <a:ea typeface="휴먼모음T" pitchFamily="18" charset="-127"/>
                        </a:rPr>
                        <a:t>19,817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32" marR="61132" marT="30566" marB="30566"/>
                </a:tc>
              </a:tr>
              <a:tr h="54900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latin typeface="휴먼모음T" pitchFamily="18" charset="-127"/>
                          <a:ea typeface="휴먼모음T" pitchFamily="18" charset="-127"/>
                        </a:rPr>
                        <a:t>합계</a:t>
                      </a:r>
                      <a:endParaRPr lang="ko-KR" alt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32" marR="61132" marT="30566" marB="3056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휴먼모음T" pitchFamily="18" charset="-127"/>
                          <a:ea typeface="휴먼모음T" pitchFamily="18" charset="-127"/>
                        </a:rPr>
                        <a:t>2,477,392 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32" marR="61132" marT="30566" marB="3056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휴먼모음T" pitchFamily="18" charset="-127"/>
                          <a:ea typeface="휴먼모음T" pitchFamily="18" charset="-127"/>
                        </a:rPr>
                        <a:t>2,545,967 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32" marR="61132" marT="30566" marB="30566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휴먼모음T" pitchFamily="18" charset="-127"/>
                          <a:ea typeface="휴먼모음T" pitchFamily="18" charset="-127"/>
                        </a:rPr>
                        <a:t>2,608,120 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32" marR="61132" marT="30566" marB="30566" anchor="ctr"/>
                </a:tc>
              </a:tr>
            </a:tbl>
          </a:graphicData>
        </a:graphic>
      </p:graphicFrame>
      <p:sp>
        <p:nvSpPr>
          <p:cNvPr id="12697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434877" y="6021288"/>
            <a:ext cx="3047367" cy="432048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smtClean="0">
              <a:solidFill>
                <a:schemeClr val="tx1">
                  <a:lumMod val="75000"/>
                  <a:lumOff val="25000"/>
                </a:schemeClr>
              </a:solidFill>
              <a:latin typeface="Impact"/>
              <a:ea typeface="맑은 고딕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4716016" y="2996952"/>
            <a:ext cx="4176464" cy="576064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smtClean="0">
              <a:solidFill>
                <a:schemeClr val="tx1">
                  <a:lumMod val="75000"/>
                  <a:lumOff val="25000"/>
                </a:schemeClr>
              </a:solidFill>
              <a:latin typeface="Impact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805238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0" y="469572"/>
            <a:ext cx="8964488" cy="511156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나</a:t>
            </a:r>
            <a:r>
              <a:rPr lang="en-US" altLang="ko-KR" dirty="0" smtClean="0"/>
              <a:t>. </a:t>
            </a:r>
            <a:r>
              <a:rPr lang="ko-KR" altLang="en-US" dirty="0" smtClean="0"/>
              <a:t>국가</a:t>
            </a:r>
            <a:r>
              <a:rPr lang="ko-KR" altLang="en-US" dirty="0"/>
              <a:t>별 </a:t>
            </a:r>
            <a:r>
              <a:rPr lang="ko-KR" altLang="en-US" dirty="0" smtClean="0"/>
              <a:t>수산업 현황</a:t>
            </a:r>
            <a:r>
              <a:rPr lang="en-US" altLang="ko-KR" dirty="0" smtClean="0"/>
              <a:t>(</a:t>
            </a:r>
            <a:r>
              <a:rPr lang="ko-KR" altLang="en-US" dirty="0" smtClean="0">
                <a:solidFill>
                  <a:srgbClr val="0000CC"/>
                </a:solidFill>
              </a:rPr>
              <a:t>베트남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19" name="제목 3"/>
          <p:cNvSpPr txBox="1">
            <a:spLocks/>
          </p:cNvSpPr>
          <p:nvPr/>
        </p:nvSpPr>
        <p:spPr>
          <a:xfrm>
            <a:off x="0" y="1124744"/>
            <a:ext cx="8964488" cy="5111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85725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  <a:defRPr/>
            </a:pPr>
            <a:r>
              <a:rPr kumimoji="0" lang="en-US" altLang="ko-KR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 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전반적으로 어선어업 생산량 증가</a:t>
            </a:r>
            <a:r>
              <a:rPr kumimoji="0" lang="en-US" altLang="ko-KR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, 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양식업 중 새우</a:t>
            </a:r>
            <a:r>
              <a:rPr kumimoji="0" lang="en-US" altLang="ko-KR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, 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홍조류의 생산량 급증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161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161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187624" y="1773572"/>
            <a:ext cx="16561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" lvl="0" algn="ctr" eaLnBrk="0" hangingPunct="0">
              <a:defRPr/>
            </a:pPr>
            <a:r>
              <a:rPr kumimoji="0"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&lt;</a:t>
            </a:r>
            <a:r>
              <a:rPr kumimoji="0"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어선어업</a:t>
            </a:r>
            <a:r>
              <a:rPr kumimoji="0"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&gt;</a:t>
            </a:r>
            <a:endParaRPr kumimoji="0" lang="ko-KR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868144" y="1720904"/>
            <a:ext cx="16561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" lvl="0" algn="ctr" eaLnBrk="0" hangingPunct="0">
              <a:defRPr/>
            </a:pPr>
            <a:r>
              <a:rPr kumimoji="0"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&lt;</a:t>
            </a:r>
            <a:r>
              <a:rPr kumimoji="0"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양식어업</a:t>
            </a:r>
            <a:r>
              <a:rPr kumimoji="0"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&gt;</a:t>
            </a:r>
            <a:endParaRPr kumimoji="0" lang="ko-KR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  <p:sp>
        <p:nvSpPr>
          <p:cNvPr id="12697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697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aphicFrame>
        <p:nvGraphicFramePr>
          <p:cNvPr id="14" name="표 13"/>
          <p:cNvGraphicFramePr>
            <a:graphicFrameLocks noGrp="1"/>
          </p:cNvGraphicFramePr>
          <p:nvPr/>
        </p:nvGraphicFramePr>
        <p:xfrm>
          <a:off x="179512" y="2184768"/>
          <a:ext cx="3960440" cy="4052541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936104"/>
                <a:gridCol w="1008112"/>
                <a:gridCol w="964697"/>
                <a:gridCol w="1051527"/>
              </a:tblGrid>
              <a:tr h="4867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어 종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2009</a:t>
                      </a: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년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2010</a:t>
                      </a: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년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2011</a:t>
                      </a: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년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</a:tr>
              <a:tr h="4867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두족류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243,000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260,000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휴먼모음T" pitchFamily="18" charset="-127"/>
                          <a:ea typeface="휴먼모음T" pitchFamily="18" charset="-127"/>
                        </a:rPr>
                        <a:t>271,500 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</a:tr>
              <a:tr h="64559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새우류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138,700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148,800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156,200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</a:tr>
              <a:tr h="4867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게류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72,700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79,000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84,000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</a:tr>
              <a:tr h="4867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가다랑어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25,942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24,056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29,492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</a:tr>
              <a:tr h="4867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황다랑어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14,241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14,193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15,359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</a:tr>
              <a:tr h="4867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latin typeface="휴먼모음T" pitchFamily="18" charset="-127"/>
                          <a:ea typeface="휴먼모음T" pitchFamily="18" charset="-127"/>
                        </a:rPr>
                        <a:t>기타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1,779,311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1,882,010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1,938,331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/>
                </a:tc>
              </a:tr>
              <a:tr h="4867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latin typeface="휴먼모음T" pitchFamily="18" charset="-127"/>
                          <a:ea typeface="휴먼모음T" pitchFamily="18" charset="-127"/>
                        </a:rPr>
                        <a:t>합계</a:t>
                      </a:r>
                      <a:endParaRPr lang="ko-KR" alt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2,280,500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2,414,400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휴먼모음T" pitchFamily="18" charset="-127"/>
                          <a:ea typeface="휴먼모음T" pitchFamily="18" charset="-127"/>
                        </a:rPr>
                        <a:t>2,502,500 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/>
                </a:tc>
              </a:tr>
            </a:tbl>
          </a:graphicData>
        </a:graphic>
      </p:graphicFrame>
      <p:sp>
        <p:nvSpPr>
          <p:cNvPr id="1280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aphicFrame>
        <p:nvGraphicFramePr>
          <p:cNvPr id="15" name="표 14"/>
          <p:cNvGraphicFramePr>
            <a:graphicFrameLocks noGrp="1"/>
          </p:cNvGraphicFramePr>
          <p:nvPr/>
        </p:nvGraphicFramePr>
        <p:xfrm>
          <a:off x="4355975" y="2132856"/>
          <a:ext cx="4608513" cy="4272424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1152129"/>
                <a:gridCol w="1152128"/>
                <a:gridCol w="936104"/>
                <a:gridCol w="1368152"/>
              </a:tblGrid>
              <a:tr h="25065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어 종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휴먼모음T" pitchFamily="18" charset="-127"/>
                          <a:ea typeface="휴먼모음T" pitchFamily="18" charset="-127"/>
                        </a:rPr>
                        <a:t>2009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2010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2011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 anchor="ctr"/>
                </a:tc>
              </a:tr>
              <a:tr h="23714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메기류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1,050,000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1,140,000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1,151,000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 anchor="ctr"/>
                </a:tc>
              </a:tr>
              <a:tr h="23714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잉어과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497,900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469,000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490,000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 anchor="ctr"/>
                </a:tc>
              </a:tr>
              <a:tr h="23714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얼룩새우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316,000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333,000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300,000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 anchor="ctr"/>
                </a:tc>
              </a:tr>
              <a:tr h="23714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담수어류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202,150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188,600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139,000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 anchor="ctr"/>
                </a:tc>
              </a:tr>
              <a:tr h="23714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연체동물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165,000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165,000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180,000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 anchor="ctr"/>
                </a:tc>
              </a:tr>
              <a:tr h="23714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흰다리</a:t>
                      </a: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 새우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36,000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136,700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휴먼모음T" pitchFamily="18" charset="-127"/>
                          <a:ea typeface="휴먼모음T" pitchFamily="18" charset="-127"/>
                        </a:rPr>
                        <a:t>187,000 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 anchor="ctr"/>
                </a:tc>
              </a:tr>
              <a:tr h="23714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잉어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109,800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110,000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150,000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 anchor="ctr"/>
                </a:tc>
              </a:tr>
              <a:tr h="23714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틸라피아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휴먼모음T" pitchFamily="18" charset="-127"/>
                          <a:ea typeface="휴먼모음T" pitchFamily="18" charset="-127"/>
                        </a:rPr>
                        <a:t>73,200 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76,000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65,000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 anchor="ctr"/>
                </a:tc>
              </a:tr>
              <a:tr h="23714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강리</a:t>
                      </a:r>
                      <a:r>
                        <a:rPr lang="en-US" altLang="ko-KR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400" dirty="0">
                          <a:latin typeface="휴먼모음T" pitchFamily="18" charset="-127"/>
                          <a:ea typeface="휴먼모음T" pitchFamily="18" charset="-127"/>
                        </a:rPr>
                        <a:t>홍조류</a:t>
                      </a:r>
                      <a:r>
                        <a:rPr lang="en-US" altLang="ko-KR" sz="1400" dirty="0"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휴먼모음T" pitchFamily="18" charset="-127"/>
                          <a:ea typeface="휴먼모음T" pitchFamily="18" charset="-127"/>
                        </a:rPr>
                        <a:t>33,600 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35,000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50,000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 anchor="ctr"/>
                </a:tc>
              </a:tr>
              <a:tr h="23714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홍조류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휴먼모음T" pitchFamily="18" charset="-127"/>
                          <a:ea typeface="휴먼모음T" pitchFamily="18" charset="-127"/>
                        </a:rPr>
                        <a:t>- 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-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156,900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 anchor="ctr"/>
                </a:tc>
              </a:tr>
              <a:tr h="23714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latin typeface="휴먼모음T" pitchFamily="18" charset="-127"/>
                          <a:ea typeface="휴먼모음T" pitchFamily="18" charset="-127"/>
                        </a:rPr>
                        <a:t>기타</a:t>
                      </a:r>
                      <a:endParaRPr lang="ko-KR" alt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106,030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53,500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183,600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/>
                </a:tc>
              </a:tr>
              <a:tr h="23714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latin typeface="휴먼모음T" pitchFamily="18" charset="-127"/>
                          <a:ea typeface="휴먼모음T" pitchFamily="18" charset="-127"/>
                        </a:rPr>
                        <a:t>합계</a:t>
                      </a:r>
                      <a:endParaRPr lang="ko-KR" alt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2,589,680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2,706,800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휴먼모음T" pitchFamily="18" charset="-127"/>
                          <a:ea typeface="휴먼모음T" pitchFamily="18" charset="-127"/>
                        </a:rPr>
                        <a:t>3,052,500 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947" marR="61947" marT="30974" marB="30974"/>
                </a:tc>
              </a:tr>
            </a:tbl>
          </a:graphicData>
        </a:graphic>
      </p:graphicFrame>
      <p:sp>
        <p:nvSpPr>
          <p:cNvPr id="1280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094606" y="5733256"/>
            <a:ext cx="3045346" cy="504056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smtClean="0">
              <a:solidFill>
                <a:schemeClr val="tx1">
                  <a:lumMod val="75000"/>
                  <a:lumOff val="25000"/>
                </a:schemeClr>
              </a:solidFill>
              <a:latin typeface="Impact"/>
              <a:ea typeface="맑은 고딕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4345470" y="5381600"/>
            <a:ext cx="4619017" cy="351656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smtClean="0">
              <a:solidFill>
                <a:schemeClr val="tx1">
                  <a:lumMod val="75000"/>
                  <a:lumOff val="25000"/>
                </a:schemeClr>
              </a:solidFill>
              <a:latin typeface="Impact"/>
              <a:ea typeface="맑은 고딕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4355976" y="4077072"/>
            <a:ext cx="4619017" cy="351656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smtClean="0">
              <a:solidFill>
                <a:schemeClr val="tx1">
                  <a:lumMod val="75000"/>
                  <a:lumOff val="25000"/>
                </a:schemeClr>
              </a:solidFill>
              <a:latin typeface="Impact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805238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0" y="469572"/>
            <a:ext cx="8964488" cy="511156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나</a:t>
            </a:r>
            <a:r>
              <a:rPr lang="en-US" altLang="ko-KR" dirty="0" smtClean="0"/>
              <a:t>. </a:t>
            </a:r>
            <a:r>
              <a:rPr lang="ko-KR" altLang="en-US" dirty="0" smtClean="0"/>
              <a:t>국가</a:t>
            </a:r>
            <a:r>
              <a:rPr lang="ko-KR" altLang="en-US" dirty="0"/>
              <a:t>별</a:t>
            </a:r>
            <a:r>
              <a:rPr lang="ko-KR" altLang="en-US" dirty="0" smtClean="0"/>
              <a:t> 수산업 현황</a:t>
            </a:r>
            <a:r>
              <a:rPr lang="en-US" altLang="ko-KR" dirty="0" smtClean="0"/>
              <a:t>(</a:t>
            </a:r>
            <a:r>
              <a:rPr lang="ko-KR" altLang="en-US" dirty="0" smtClean="0">
                <a:solidFill>
                  <a:srgbClr val="0000CC"/>
                </a:solidFill>
              </a:rPr>
              <a:t>태국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19" name="제목 3"/>
          <p:cNvSpPr txBox="1">
            <a:spLocks/>
          </p:cNvSpPr>
          <p:nvPr/>
        </p:nvSpPr>
        <p:spPr>
          <a:xfrm>
            <a:off x="0" y="1124744"/>
            <a:ext cx="8964488" cy="5111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85725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  <a:defRPr/>
            </a:pPr>
            <a:r>
              <a:rPr kumimoji="0" lang="en-US" altLang="ko-KR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 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어선어업 정체</a:t>
            </a:r>
            <a:r>
              <a:rPr kumimoji="0" lang="en-US" altLang="ko-KR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, 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양식어업 감소</a:t>
            </a:r>
            <a:r>
              <a:rPr kumimoji="0" lang="en-US" altLang="ko-KR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(</a:t>
            </a:r>
            <a:r>
              <a:rPr kumimoji="0" lang="ko-KR" altLang="en-US" sz="2000" b="1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흰다리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 새우</a:t>
            </a:r>
            <a:r>
              <a:rPr kumimoji="0" lang="en-US" altLang="ko-KR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, </a:t>
            </a:r>
            <a:r>
              <a:rPr kumimoji="0" lang="ko-KR" altLang="en-US" sz="2000" b="1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역돔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 중심의 양식</a:t>
            </a:r>
            <a:r>
              <a:rPr kumimoji="0" lang="en-US" altLang="ko-KR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)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161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161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259632" y="1835532"/>
            <a:ext cx="16561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" lvl="0" algn="ctr" eaLnBrk="0" hangingPunct="0">
              <a:defRPr/>
            </a:pPr>
            <a:r>
              <a:rPr kumimoji="0"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&lt;</a:t>
            </a:r>
            <a:r>
              <a:rPr kumimoji="0"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어선어업</a:t>
            </a:r>
            <a:r>
              <a:rPr kumimoji="0"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&gt;</a:t>
            </a:r>
            <a:endParaRPr kumimoji="0" lang="ko-KR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940152" y="1835532"/>
            <a:ext cx="16561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" lvl="0" algn="ctr" eaLnBrk="0" hangingPunct="0">
              <a:defRPr/>
            </a:pPr>
            <a:r>
              <a:rPr kumimoji="0"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&lt;</a:t>
            </a:r>
            <a:r>
              <a:rPr kumimoji="0"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양식어업</a:t>
            </a:r>
            <a:r>
              <a:rPr kumimoji="0"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&gt;</a:t>
            </a:r>
            <a:endParaRPr kumimoji="0" lang="ko-KR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  <p:sp>
        <p:nvSpPr>
          <p:cNvPr id="12697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697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80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80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aphicFrame>
        <p:nvGraphicFramePr>
          <p:cNvPr id="16" name="표 15"/>
          <p:cNvGraphicFramePr>
            <a:graphicFrameLocks noGrp="1"/>
          </p:cNvGraphicFramePr>
          <p:nvPr/>
        </p:nvGraphicFramePr>
        <p:xfrm>
          <a:off x="107504" y="2204864"/>
          <a:ext cx="4392488" cy="2952328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1008112"/>
                <a:gridCol w="1008112"/>
                <a:gridCol w="1152128"/>
                <a:gridCol w="1224136"/>
              </a:tblGrid>
              <a:tr h="34119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어 종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2009</a:t>
                      </a: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년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2010</a:t>
                      </a: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년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2011</a:t>
                      </a: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년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</a:tr>
              <a:tr h="34119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멸치류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144,732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138,643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144,377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</a:tr>
              <a:tr h="45258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고등어류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115,378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127,006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119,427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</a:tr>
              <a:tr h="34119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밴댕이류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100,027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92,588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96,478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</a:tr>
              <a:tr h="34119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해파리류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117,816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37,133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110,305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</a:tr>
              <a:tr h="45258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오징어류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휴먼모음T" pitchFamily="18" charset="-127"/>
                          <a:ea typeface="휴먼모음T" pitchFamily="18" charset="-127"/>
                        </a:rPr>
                        <a:t>69,626 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휴먼모음T" pitchFamily="18" charset="-127"/>
                          <a:ea typeface="휴먼모음T" pitchFamily="18" charset="-127"/>
                        </a:rPr>
                        <a:t>89,027 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77,574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</a:tr>
              <a:tr h="34119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latin typeface="휴먼모음T" pitchFamily="18" charset="-127"/>
                          <a:ea typeface="휴먼모음T" pitchFamily="18" charset="-127"/>
                        </a:rPr>
                        <a:t>기타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1,150,295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1,122,682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1,120,894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/>
                </a:tc>
              </a:tr>
              <a:tr h="34119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latin typeface="휴먼모음T" pitchFamily="18" charset="-127"/>
                          <a:ea typeface="휴먼모음T" pitchFamily="18" charset="-127"/>
                        </a:rPr>
                        <a:t>합계</a:t>
                      </a:r>
                      <a:endParaRPr lang="ko-KR" alt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1,870,702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1,810,620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휴먼모음T" pitchFamily="18" charset="-127"/>
                          <a:ea typeface="휴먼모음T" pitchFamily="18" charset="-127"/>
                        </a:rPr>
                        <a:t>1,862,151 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048" marR="63048" marT="31524" marB="31524"/>
                </a:tc>
              </a:tr>
            </a:tbl>
          </a:graphicData>
        </a:graphic>
      </p:graphicFrame>
      <p:sp>
        <p:nvSpPr>
          <p:cNvPr id="129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9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aphicFrame>
        <p:nvGraphicFramePr>
          <p:cNvPr id="18" name="표 17"/>
          <p:cNvGraphicFramePr>
            <a:graphicFrameLocks noGrp="1"/>
          </p:cNvGraphicFramePr>
          <p:nvPr/>
        </p:nvGraphicFramePr>
        <p:xfrm>
          <a:off x="4572000" y="2204867"/>
          <a:ext cx="4464496" cy="2952324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1210711"/>
                <a:gridCol w="1059372"/>
                <a:gridCol w="1086430"/>
                <a:gridCol w="1107983"/>
              </a:tblGrid>
              <a:tr h="40706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어 종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770" marR="63770" marT="31885" marB="318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2009</a:t>
                      </a: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년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770" marR="63770" marT="31885" marB="318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2010</a:t>
                      </a: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년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770" marR="63770" marT="31885" marB="318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2011</a:t>
                      </a: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년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770" marR="63770" marT="31885" marB="31885" anchor="ctr"/>
                </a:tc>
              </a:tr>
              <a:tr h="40706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흰다리</a:t>
                      </a: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 새우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770" marR="63770" marT="31885" marB="318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571,189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770" marR="63770" marT="31885" marB="318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561,075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770" marR="63770" marT="31885" marB="318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511,443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770" marR="63770" marT="31885" marB="31885" anchor="ctr"/>
                </a:tc>
              </a:tr>
              <a:tr h="40706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역돔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770" marR="63770" marT="31885" marB="318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221,043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770" marR="63770" marT="31885" marB="318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179,240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770" marR="63770" marT="31885" marB="318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139,263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770" marR="63770" marT="31885" marB="31885" anchor="ctr"/>
                </a:tc>
              </a:tr>
              <a:tr h="40706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초록홍합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770" marR="63770" marT="31885" marB="318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193,626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770" marR="63770" marT="31885" marB="318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166,927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770" marR="63770" marT="31885" marB="318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84,665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770" marR="63770" marT="31885" marB="31885" anchor="ctr"/>
                </a:tc>
              </a:tr>
              <a:tr h="50995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메기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770" marR="63770" marT="31885" marB="318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130,063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770" marR="63770" marT="31885" marB="318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116,875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770" marR="63770" marT="31885" marB="318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95,375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770" marR="63770" marT="31885" marB="31885" anchor="ctr"/>
                </a:tc>
              </a:tr>
              <a:tr h="40706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latin typeface="휴먼모음T" pitchFamily="18" charset="-127"/>
                          <a:ea typeface="휴먼모음T" pitchFamily="18" charset="-127"/>
                        </a:rPr>
                        <a:t>기타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770" marR="63770" marT="31885" marB="318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53,426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770" marR="63770" marT="31885" marB="31885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48,433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770" marR="63770" marT="31885" marB="31885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41,856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770" marR="63770" marT="31885" marB="31885"/>
                </a:tc>
              </a:tr>
              <a:tr h="40706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latin typeface="휴먼모음T" pitchFamily="18" charset="-127"/>
                          <a:ea typeface="휴먼모음T" pitchFamily="18" charset="-127"/>
                        </a:rPr>
                        <a:t>합계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770" marR="63770" marT="31885" marB="318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휴먼모음T" pitchFamily="18" charset="-127"/>
                          <a:ea typeface="휴먼모음T" pitchFamily="18" charset="-127"/>
                        </a:rPr>
                        <a:t>1,416,668 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770" marR="63770" marT="31885" marB="31885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휴먼모음T" pitchFamily="18" charset="-127"/>
                          <a:ea typeface="휴먼모음T" pitchFamily="18" charset="-127"/>
                        </a:rPr>
                        <a:t>1,286,122 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770" marR="63770" marT="31885" marB="31885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휴먼모음T" pitchFamily="18" charset="-127"/>
                          <a:ea typeface="휴먼모음T" pitchFamily="18" charset="-127"/>
                        </a:rPr>
                        <a:t>1,008,049 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3770" marR="63770" marT="31885" marB="31885"/>
                </a:tc>
              </a:tr>
            </a:tbl>
          </a:graphicData>
        </a:graphic>
      </p:graphicFrame>
      <p:sp>
        <p:nvSpPr>
          <p:cNvPr id="13004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1141276" y="4797152"/>
            <a:ext cx="3354524" cy="360040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smtClean="0">
              <a:solidFill>
                <a:schemeClr val="tx1">
                  <a:lumMod val="75000"/>
                  <a:lumOff val="25000"/>
                </a:schemeClr>
              </a:solidFill>
              <a:latin typeface="Impact"/>
              <a:ea typeface="맑은 고딕" pitchFamily="50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5753980" y="4725144"/>
            <a:ext cx="3282516" cy="432048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smtClean="0">
              <a:solidFill>
                <a:schemeClr val="tx1">
                  <a:lumMod val="75000"/>
                  <a:lumOff val="25000"/>
                </a:schemeClr>
              </a:solidFill>
              <a:latin typeface="Impact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805238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0" y="469572"/>
            <a:ext cx="8964488" cy="511156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나</a:t>
            </a:r>
            <a:r>
              <a:rPr lang="en-US" altLang="ko-KR" dirty="0" smtClean="0"/>
              <a:t>. </a:t>
            </a:r>
            <a:r>
              <a:rPr lang="ko-KR" altLang="en-US" dirty="0" smtClean="0"/>
              <a:t>국가</a:t>
            </a:r>
            <a:r>
              <a:rPr lang="ko-KR" altLang="en-US" dirty="0"/>
              <a:t>별</a:t>
            </a:r>
            <a:r>
              <a:rPr lang="ko-KR" altLang="en-US" dirty="0" smtClean="0"/>
              <a:t> 수산업 현황</a:t>
            </a:r>
            <a:r>
              <a:rPr lang="en-US" altLang="ko-KR" dirty="0" smtClean="0"/>
              <a:t>(</a:t>
            </a:r>
            <a:r>
              <a:rPr lang="ko-KR" altLang="en-US" dirty="0" smtClean="0">
                <a:solidFill>
                  <a:srgbClr val="0000CC"/>
                </a:solidFill>
              </a:rPr>
              <a:t>미얀마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19" name="제목 3"/>
          <p:cNvSpPr txBox="1">
            <a:spLocks/>
          </p:cNvSpPr>
          <p:nvPr/>
        </p:nvSpPr>
        <p:spPr>
          <a:xfrm>
            <a:off x="0" y="1124744"/>
            <a:ext cx="8964488" cy="5111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85725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  <a:defRPr/>
            </a:pPr>
            <a:r>
              <a:rPr kumimoji="0" lang="en-US" altLang="ko-KR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 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어선어업 생산량 급증</a:t>
            </a:r>
            <a:r>
              <a:rPr kumimoji="0" lang="en-US" altLang="ko-KR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, 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단순 </a:t>
            </a:r>
            <a:r>
              <a:rPr kumimoji="0" lang="ko-KR" altLang="en-US" sz="2000" b="1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축양식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 노지 양식 중심으로 발달</a:t>
            </a:r>
            <a:r>
              <a:rPr kumimoji="0" lang="en-US" altLang="ko-KR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(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잉어 등</a:t>
            </a:r>
            <a:r>
              <a:rPr kumimoji="0" lang="en-US" altLang="ko-KR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)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161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161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03648" y="1907540"/>
            <a:ext cx="16561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" lvl="0" algn="ctr" eaLnBrk="0" hangingPunct="0">
              <a:defRPr/>
            </a:pPr>
            <a:r>
              <a:rPr kumimoji="0"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&lt;</a:t>
            </a:r>
            <a:r>
              <a:rPr kumimoji="0"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어선어업</a:t>
            </a:r>
            <a:r>
              <a:rPr kumimoji="0"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&gt;</a:t>
            </a:r>
            <a:endParaRPr kumimoji="0" lang="ko-KR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6156176" y="1907540"/>
            <a:ext cx="16561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" lvl="0" algn="ctr" eaLnBrk="0" hangingPunct="0">
              <a:defRPr/>
            </a:pPr>
            <a:r>
              <a:rPr kumimoji="0"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&lt;</a:t>
            </a:r>
            <a:r>
              <a:rPr kumimoji="0"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양식어업</a:t>
            </a:r>
            <a:r>
              <a:rPr kumimoji="0"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&gt;</a:t>
            </a:r>
            <a:endParaRPr kumimoji="0" lang="ko-KR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  <p:sp>
        <p:nvSpPr>
          <p:cNvPr id="12697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697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80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80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9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aphicFrame>
        <p:nvGraphicFramePr>
          <p:cNvPr id="17" name="표 16"/>
          <p:cNvGraphicFramePr>
            <a:graphicFrameLocks noGrp="1"/>
          </p:cNvGraphicFramePr>
          <p:nvPr/>
        </p:nvGraphicFramePr>
        <p:xfrm>
          <a:off x="149368" y="2348880"/>
          <a:ext cx="4608512" cy="250698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1008111"/>
                <a:gridCol w="1152128"/>
                <a:gridCol w="1224136"/>
                <a:gridCol w="1224137"/>
              </a:tblGrid>
              <a:tr h="16281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어 종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2009</a:t>
                      </a: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년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2010</a:t>
                      </a: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년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2011</a:t>
                      </a: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년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</a:tr>
              <a:tr h="30708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해수어류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1,814,623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2,003,723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2,110,443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</a:tr>
              <a:tr h="30708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담수어류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899,430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1,002,430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1,163,159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</a:tr>
              <a:tr h="30708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새우류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37,300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41,000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43,000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</a:tr>
              <a:tr h="30708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삼치류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12,877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12,877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12,877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</a:tr>
              <a:tr h="30708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해파리류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2,710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3,180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3,500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</a:tr>
              <a:tr h="15646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latin typeface="휴먼모음T" pitchFamily="18" charset="-127"/>
                          <a:ea typeface="휴먼모음T" pitchFamily="18" charset="-127"/>
                        </a:rPr>
                        <a:t>합계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휴먼모음T" pitchFamily="18" charset="-127"/>
                          <a:ea typeface="휴먼모음T" pitchFamily="18" charset="-127"/>
                        </a:rPr>
                        <a:t>2,766,940 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3,063,210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휴먼모음T" pitchFamily="18" charset="-127"/>
                          <a:ea typeface="휴먼모음T" pitchFamily="18" charset="-127"/>
                        </a:rPr>
                        <a:t>3,332,979 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29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aphicFrame>
        <p:nvGraphicFramePr>
          <p:cNvPr id="20" name="표 19"/>
          <p:cNvGraphicFramePr>
            <a:graphicFrameLocks noGrp="1"/>
          </p:cNvGraphicFramePr>
          <p:nvPr/>
        </p:nvGraphicFramePr>
        <p:xfrm>
          <a:off x="4932041" y="2348879"/>
          <a:ext cx="4032446" cy="252028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1224135"/>
                <a:gridCol w="936104"/>
                <a:gridCol w="1033860"/>
                <a:gridCol w="838347"/>
              </a:tblGrid>
              <a:tr h="37681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어 종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휴먼모음T" pitchFamily="18" charset="-127"/>
                          <a:ea typeface="휴먼모음T" pitchFamily="18" charset="-127"/>
                        </a:rPr>
                        <a:t>2009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2010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2011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</a:tr>
              <a:tr h="35645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잉어류</a:t>
                      </a:r>
                      <a:r>
                        <a:rPr lang="en-US" altLang="ko-KR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en-US" altLang="ko-KR" sz="14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Roho</a:t>
                      </a:r>
                      <a:r>
                        <a:rPr lang="en-US" altLang="ko-KR" sz="1400" baseline="0" dirty="0" smtClean="0"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488,046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546,309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휴먼모음T" pitchFamily="18" charset="-127"/>
                          <a:ea typeface="휴먼모음T" pitchFamily="18" charset="-127"/>
                        </a:rPr>
                        <a:t>530,758 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</a:tr>
              <a:tr h="36118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얼룩새우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46,104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46,105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51,207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</a:tr>
              <a:tr h="35645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잉어류</a:t>
                      </a:r>
                      <a:r>
                        <a:rPr lang="en-US" altLang="ko-KR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en-US" sz="14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Catla</a:t>
                      </a:r>
                      <a:r>
                        <a:rPr lang="en-US" sz="1400" dirty="0" smtClean="0"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휴먼모음T" pitchFamily="18" charset="-127"/>
                          <a:ea typeface="휴먼모음T" pitchFamily="18" charset="-127"/>
                        </a:rPr>
                        <a:t>41,832 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46,826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휴먼모음T" pitchFamily="18" charset="-127"/>
                          <a:ea typeface="휴먼모음T" pitchFamily="18" charset="-127"/>
                        </a:rPr>
                        <a:t>45,493 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</a:tr>
              <a:tr h="35645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 smtClean="0">
                          <a:latin typeface="휴먼모음T" pitchFamily="18" charset="-127"/>
                          <a:ea typeface="휴먼모음T" pitchFamily="18" charset="-127"/>
                        </a:rPr>
                        <a:t>틸라피아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휴먼모음T" pitchFamily="18" charset="-127"/>
                          <a:ea typeface="휴먼모음T" pitchFamily="18" charset="-127"/>
                        </a:rPr>
                        <a:t>36,254 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40,583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40,185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</a:tr>
              <a:tr h="35645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latin typeface="휴먼모음T" pitchFamily="18" charset="-127"/>
                          <a:ea typeface="휴먼모음T" pitchFamily="18" charset="-127"/>
                        </a:rPr>
                        <a:t>기타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46,539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40,768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41,123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/>
                </a:tc>
              </a:tr>
              <a:tr h="35645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latin typeface="휴먼모음T" pitchFamily="18" charset="-127"/>
                          <a:ea typeface="휴먼모음T" pitchFamily="18" charset="-127"/>
                        </a:rPr>
                        <a:t>합계</a:t>
                      </a:r>
                      <a:endParaRPr lang="ko-KR" alt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778,246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휴먼모음T" pitchFamily="18" charset="-127"/>
                          <a:ea typeface="휴먼모음T" pitchFamily="18" charset="-127"/>
                        </a:rPr>
                        <a:t>850,959 </a:t>
                      </a:r>
                      <a:endParaRPr lang="en-US" sz="14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휴먼모음T" pitchFamily="18" charset="-127"/>
                          <a:ea typeface="휴먼모음T" pitchFamily="18" charset="-127"/>
                        </a:rPr>
                        <a:t>817,112 </a:t>
                      </a:r>
                      <a:endParaRPr lang="en-US" sz="14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61170" marR="61170" marT="30585" marB="30585"/>
                </a:tc>
              </a:tr>
            </a:tbl>
          </a:graphicData>
        </a:graphic>
      </p:graphicFrame>
      <p:sp>
        <p:nvSpPr>
          <p:cNvPr id="129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1141276" y="4509120"/>
            <a:ext cx="3646748" cy="360040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smtClean="0">
              <a:solidFill>
                <a:schemeClr val="tx1">
                  <a:lumMod val="75000"/>
                  <a:lumOff val="25000"/>
                </a:schemeClr>
              </a:solidFill>
              <a:latin typeface="Impact"/>
              <a:ea typeface="맑은 고딕" pitchFamily="50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8172400" y="2708920"/>
            <a:ext cx="792088" cy="360040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smtClean="0">
              <a:solidFill>
                <a:schemeClr val="tx1">
                  <a:lumMod val="75000"/>
                  <a:lumOff val="25000"/>
                </a:schemeClr>
              </a:solidFill>
              <a:latin typeface="Impact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805238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0" y="469572"/>
            <a:ext cx="8964488" cy="511156"/>
          </a:xfrm>
        </p:spPr>
        <p:txBody>
          <a:bodyPr>
            <a:normAutofit/>
          </a:bodyPr>
          <a:lstStyle/>
          <a:p>
            <a:r>
              <a:rPr lang="ko-KR" altLang="en-US" dirty="0"/>
              <a:t>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한국과의 수산물 수출입 현황</a:t>
            </a:r>
            <a:endParaRPr lang="ko-KR" altLang="en-US" dirty="0"/>
          </a:p>
        </p:txBody>
      </p:sp>
      <p:sp>
        <p:nvSpPr>
          <p:cNvPr id="19" name="제목 3"/>
          <p:cNvSpPr txBox="1">
            <a:spLocks/>
          </p:cNvSpPr>
          <p:nvPr/>
        </p:nvSpPr>
        <p:spPr>
          <a:xfrm>
            <a:off x="0" y="1124744"/>
            <a:ext cx="8964488" cy="5111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/>
          <a:p>
            <a:pPr marL="85725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  <a:defRPr/>
            </a:pPr>
            <a:r>
              <a:rPr kumimoji="0" lang="en-US" altLang="ko-KR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 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미얀마</a:t>
            </a:r>
            <a:r>
              <a:rPr kumimoji="0" lang="en-US" altLang="ko-KR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, 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태국</a:t>
            </a:r>
            <a:r>
              <a:rPr kumimoji="0" lang="en-US" altLang="ko-KR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, 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베트남으로 수출 증가</a:t>
            </a:r>
            <a:r>
              <a:rPr kumimoji="0" lang="en-US" altLang="ko-KR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, 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캄보디아</a:t>
            </a:r>
            <a:r>
              <a:rPr kumimoji="0" lang="en-US" altLang="ko-KR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, 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태국</a:t>
            </a:r>
            <a:r>
              <a:rPr kumimoji="0" lang="en-US" altLang="ko-KR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, 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베트남에서 수입 증가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161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161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697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697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80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80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9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9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9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aphicFrame>
        <p:nvGraphicFramePr>
          <p:cNvPr id="18" name="표 1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322823727"/>
              </p:ext>
            </p:extLst>
          </p:nvPr>
        </p:nvGraphicFramePr>
        <p:xfrm>
          <a:off x="107504" y="2060848"/>
          <a:ext cx="1872208" cy="3217272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864096"/>
                <a:gridCol w="504056"/>
                <a:gridCol w="504056"/>
              </a:tblGrid>
              <a:tr h="198972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smtClean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국 가</a:t>
                      </a:r>
                      <a:endParaRPr lang="ko-KR" altLang="en-US" sz="105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9962" marR="59962" marT="16578" marB="16578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latin typeface="휴먼모음T" pitchFamily="18" charset="-127"/>
                          <a:ea typeface="휴먼모음T" pitchFamily="18" charset="-127"/>
                        </a:rPr>
                        <a:t>수출</a:t>
                      </a:r>
                      <a:r>
                        <a:rPr lang="en-US" altLang="ko-KR" sz="1100" dirty="0" smtClean="0">
                          <a:latin typeface="휴먼모음T" pitchFamily="18" charset="-127"/>
                          <a:ea typeface="휴먼모음T" pitchFamily="18" charset="-127"/>
                        </a:rPr>
                        <a:t>(%)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9962" marR="59962" marT="16578" marB="16578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latin typeface="휴먼모음T" pitchFamily="18" charset="-127"/>
                          <a:ea typeface="휴먼모음T" pitchFamily="18" charset="-127"/>
                        </a:rPr>
                        <a:t>수입</a:t>
                      </a:r>
                      <a:r>
                        <a:rPr lang="en-US" altLang="ko-KR" sz="1100" dirty="0" smtClean="0">
                          <a:latin typeface="휴먼모음T" pitchFamily="18" charset="-127"/>
                          <a:ea typeface="휴먼모음T" pitchFamily="18" charset="-127"/>
                        </a:rPr>
                        <a:t>(%)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9962" marR="59962" marT="16578" marB="16578" anchor="ctr"/>
                </a:tc>
              </a:tr>
              <a:tr h="31867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연평균</a:t>
                      </a:r>
                    </a:p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증감률</a:t>
                      </a:r>
                    </a:p>
                  </a:txBody>
                  <a:tcPr marL="59962" marR="59962" marT="16578" marB="16578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연평균</a:t>
                      </a:r>
                    </a:p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증감률</a:t>
                      </a:r>
                    </a:p>
                  </a:txBody>
                  <a:tcPr marL="59962" marR="59962" marT="16578" marB="16578" anchor="ctr"/>
                </a:tc>
              </a:tr>
              <a:tr h="2093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>
                          <a:latin typeface="휴먼모음T" pitchFamily="18" charset="-127"/>
                          <a:ea typeface="휴먼모음T" pitchFamily="18" charset="-127"/>
                        </a:rPr>
                        <a:t>인도네시아</a:t>
                      </a:r>
                      <a:endParaRPr lang="ko-KR" altLang="en-US" sz="105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9962" marR="59962" marT="16578" marB="16578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10.0</a:t>
                      </a:r>
                    </a:p>
                  </a:txBody>
                  <a:tcPr marL="59962" marR="59962" marT="16578" marB="16578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4.5</a:t>
                      </a:r>
                    </a:p>
                  </a:txBody>
                  <a:tcPr marL="59962" marR="59962" marT="16578" marB="16578" anchor="ctr"/>
                </a:tc>
              </a:tr>
              <a:tr h="2093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>
                          <a:latin typeface="휴먼모음T" pitchFamily="18" charset="-127"/>
                          <a:ea typeface="휴먼모음T" pitchFamily="18" charset="-127"/>
                        </a:rPr>
                        <a:t>베트남</a:t>
                      </a:r>
                      <a:endParaRPr lang="ko-KR" altLang="en-US" sz="105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9962" marR="59962" marT="16578" marB="16578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30.2</a:t>
                      </a:r>
                    </a:p>
                  </a:txBody>
                  <a:tcPr marL="59962" marR="59962" marT="16578" marB="16578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16.0</a:t>
                      </a:r>
                    </a:p>
                  </a:txBody>
                  <a:tcPr marL="59962" marR="59962" marT="16578" marB="16578" anchor="ctr"/>
                </a:tc>
              </a:tr>
              <a:tr h="2093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>
                          <a:latin typeface="휴먼모음T" pitchFamily="18" charset="-127"/>
                          <a:ea typeface="휴먼모음T" pitchFamily="18" charset="-127"/>
                        </a:rPr>
                        <a:t>필리핀</a:t>
                      </a:r>
                      <a:endParaRPr lang="ko-KR" altLang="en-US" sz="105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9962" marR="59962" marT="16578" marB="16578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13.7</a:t>
                      </a:r>
                    </a:p>
                  </a:txBody>
                  <a:tcPr marL="59962" marR="59962" marT="16578" marB="16578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9.7</a:t>
                      </a:r>
                    </a:p>
                  </a:txBody>
                  <a:tcPr marL="59962" marR="59962" marT="16578" marB="16578" anchor="ctr"/>
                </a:tc>
              </a:tr>
              <a:tr h="2093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>
                          <a:latin typeface="휴먼모음T" pitchFamily="18" charset="-127"/>
                          <a:ea typeface="휴먼모음T" pitchFamily="18" charset="-127"/>
                        </a:rPr>
                        <a:t>태국</a:t>
                      </a:r>
                      <a:endParaRPr lang="ko-KR" altLang="en-US" sz="105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9962" marR="59962" marT="16578" marB="16578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43.4</a:t>
                      </a:r>
                    </a:p>
                  </a:txBody>
                  <a:tcPr marL="59962" marR="59962" marT="16578" marB="16578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19.4</a:t>
                      </a:r>
                    </a:p>
                  </a:txBody>
                  <a:tcPr marL="59962" marR="59962" marT="16578" marB="16578" anchor="ctr"/>
                </a:tc>
              </a:tr>
              <a:tr h="2093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>
                          <a:latin typeface="휴먼모음T" pitchFamily="18" charset="-127"/>
                          <a:ea typeface="휴먼모음T" pitchFamily="18" charset="-127"/>
                        </a:rPr>
                        <a:t>말레이시아</a:t>
                      </a:r>
                      <a:endParaRPr lang="ko-KR" altLang="en-US" sz="105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9962" marR="59962" marT="16578" marB="16578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5.0</a:t>
                      </a:r>
                    </a:p>
                  </a:txBody>
                  <a:tcPr marL="59962" marR="59962" marT="16578" marB="16578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-11.1</a:t>
                      </a:r>
                    </a:p>
                  </a:txBody>
                  <a:tcPr marL="59962" marR="59962" marT="16578" marB="16578" anchor="ctr"/>
                </a:tc>
              </a:tr>
              <a:tr h="16688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>
                          <a:latin typeface="휴먼모음T" pitchFamily="18" charset="-127"/>
                          <a:ea typeface="휴먼모음T" pitchFamily="18" charset="-127"/>
                        </a:rPr>
                        <a:t>미얀마</a:t>
                      </a:r>
                      <a:endParaRPr lang="ko-KR" altLang="en-US" sz="105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9962" marR="59962" marT="16578" marB="16578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63.7</a:t>
                      </a:r>
                    </a:p>
                  </a:txBody>
                  <a:tcPr marL="59962" marR="59962" marT="16578" marB="16578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18.7</a:t>
                      </a:r>
                    </a:p>
                  </a:txBody>
                  <a:tcPr marL="59962" marR="59962" marT="16578" marB="16578" anchor="ctr"/>
                </a:tc>
              </a:tr>
              <a:tr h="16688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>
                          <a:latin typeface="휴먼모음T" pitchFamily="18" charset="-127"/>
                          <a:ea typeface="휴먼모음T" pitchFamily="18" charset="-127"/>
                        </a:rPr>
                        <a:t>라오스</a:t>
                      </a:r>
                      <a:endParaRPr lang="ko-KR" altLang="en-US" sz="105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9962" marR="59962" marT="16578" marB="16578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41.4</a:t>
                      </a:r>
                    </a:p>
                  </a:txBody>
                  <a:tcPr marL="59962" marR="59962" marT="16578" marB="16578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-</a:t>
                      </a:r>
                    </a:p>
                  </a:txBody>
                  <a:tcPr marL="59962" marR="59962" marT="16578" marB="16578" anchor="ctr"/>
                </a:tc>
              </a:tr>
              <a:tr h="2093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>
                          <a:latin typeface="휴먼모음T" pitchFamily="18" charset="-127"/>
                          <a:ea typeface="휴먼모음T" pitchFamily="18" charset="-127"/>
                        </a:rPr>
                        <a:t>캄보디아</a:t>
                      </a:r>
                      <a:endParaRPr lang="ko-KR" altLang="en-US" sz="105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9962" marR="59962" marT="16578" marB="16578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187.8</a:t>
                      </a:r>
                    </a:p>
                  </a:txBody>
                  <a:tcPr marL="59962" marR="59962" marT="16578" marB="16578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340.0</a:t>
                      </a:r>
                    </a:p>
                  </a:txBody>
                  <a:tcPr marL="59962" marR="59962" marT="16578" marB="16578" anchor="ctr"/>
                </a:tc>
              </a:tr>
              <a:tr h="2093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>
                          <a:latin typeface="휴먼모음T" pitchFamily="18" charset="-127"/>
                          <a:ea typeface="휴먼모음T" pitchFamily="18" charset="-127"/>
                        </a:rPr>
                        <a:t>싱가포르</a:t>
                      </a:r>
                      <a:endParaRPr lang="ko-KR" altLang="en-US" sz="105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9962" marR="59962" marT="16578" marB="16578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12.0</a:t>
                      </a:r>
                    </a:p>
                  </a:txBody>
                  <a:tcPr marL="59962" marR="59962" marT="16578" marB="16578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rgbClr val="FF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-28.3</a:t>
                      </a:r>
                    </a:p>
                  </a:txBody>
                  <a:tcPr marL="59962" marR="59962" marT="16578" marB="16578" anchor="ctr"/>
                </a:tc>
              </a:tr>
              <a:tr h="16688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latin typeface="휴먼모음T" pitchFamily="18" charset="-127"/>
                          <a:ea typeface="휴먼모음T" pitchFamily="18" charset="-127"/>
                        </a:rPr>
                        <a:t>브루나이</a:t>
                      </a:r>
                      <a:endParaRPr lang="ko-KR" altLang="en-US" sz="105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9962" marR="59962" marT="16578" marB="16578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>
                          <a:latin typeface="휴먼모음T" pitchFamily="18" charset="-127"/>
                          <a:ea typeface="휴먼모음T" pitchFamily="18" charset="-127"/>
                        </a:rPr>
                        <a:t>-</a:t>
                      </a:r>
                      <a:endParaRPr lang="en-US" sz="105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9962" marR="59962" marT="16578" marB="16578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latin typeface="휴먼모음T" pitchFamily="18" charset="-127"/>
                          <a:ea typeface="휴먼모음T" pitchFamily="18" charset="-127"/>
                        </a:rPr>
                        <a:t>-</a:t>
                      </a:r>
                      <a:endParaRPr lang="en-US" sz="105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59962" marR="59962" marT="16578" marB="16578" anchor="ctr"/>
                </a:tc>
              </a:tr>
            </a:tbl>
          </a:graphicData>
        </a:graphic>
      </p:graphicFrame>
      <p:sp>
        <p:nvSpPr>
          <p:cNvPr id="13312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aphicFrame>
        <p:nvGraphicFramePr>
          <p:cNvPr id="2" name="차트 1"/>
          <p:cNvGraphicFramePr/>
          <p:nvPr>
            <p:extLst>
              <p:ext uri="{D42A27DB-BD31-4B8C-83A1-F6EECF244321}">
                <p14:modId xmlns="" xmlns:p14="http://schemas.microsoft.com/office/powerpoint/2010/main" val="4007576924"/>
              </p:ext>
            </p:extLst>
          </p:nvPr>
        </p:nvGraphicFramePr>
        <p:xfrm>
          <a:off x="2123728" y="1844824"/>
          <a:ext cx="3672408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7" name="차트 16"/>
          <p:cNvGraphicFramePr/>
          <p:nvPr>
            <p:extLst>
              <p:ext uri="{D42A27DB-BD31-4B8C-83A1-F6EECF244321}">
                <p14:modId xmlns="" xmlns:p14="http://schemas.microsoft.com/office/powerpoint/2010/main" val="3256085205"/>
              </p:ext>
            </p:extLst>
          </p:nvPr>
        </p:nvGraphicFramePr>
        <p:xfrm>
          <a:off x="5652120" y="1772816"/>
          <a:ext cx="3384376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720566" y="2060848"/>
            <a:ext cx="1728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1200"/>
              </a:spcAft>
            </a:pPr>
            <a:r>
              <a:rPr kumimoji="0" lang="ko-KR" altLang="en-US" sz="1400" b="1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수출 현황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156176" y="1988840"/>
            <a:ext cx="1728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1200"/>
              </a:spcAft>
            </a:pPr>
            <a:r>
              <a:rPr kumimoji="0" lang="ko-KR" altLang="en-US" sz="1400" b="1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수입 현황</a:t>
            </a:r>
          </a:p>
        </p:txBody>
      </p:sp>
    </p:spTree>
    <p:extLst>
      <p:ext uri="{BB962C8B-B14F-4D97-AF65-F5344CB8AC3E}">
        <p14:creationId xmlns="" xmlns:p14="http://schemas.microsoft.com/office/powerpoint/2010/main" val="31805238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252536" y="3095249"/>
            <a:ext cx="7775848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white"/>
              </a:solidFill>
            </a:endParaRPr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>
          <a:xfrm>
            <a:off x="270222" y="2485796"/>
            <a:ext cx="7974185" cy="511156"/>
          </a:xfrm>
        </p:spPr>
        <p:txBody>
          <a:bodyPr/>
          <a:lstStyle/>
          <a:p>
            <a:r>
              <a:rPr lang="en-US" altLang="ko-KR" i="1" dirty="0" smtClean="0">
                <a:solidFill>
                  <a:srgbClr val="0000CC"/>
                </a:solidFill>
                <a:latin typeface="굴림"/>
                <a:ea typeface="굴림"/>
              </a:rPr>
              <a:t>Ⅴ</a:t>
            </a:r>
            <a:r>
              <a:rPr lang="en-US" altLang="ko-KR" i="1" dirty="0" smtClean="0">
                <a:solidFill>
                  <a:srgbClr val="0000CC"/>
                </a:solidFill>
              </a:rPr>
              <a:t>. </a:t>
            </a:r>
            <a:r>
              <a:rPr lang="ko-KR" altLang="en-US" i="1" dirty="0" err="1" smtClean="0">
                <a:solidFill>
                  <a:srgbClr val="0000CC"/>
                </a:solidFill>
              </a:rPr>
              <a:t>권역별</a:t>
            </a:r>
            <a:r>
              <a:rPr lang="ko-KR" altLang="en-US" i="1" dirty="0" smtClean="0">
                <a:solidFill>
                  <a:srgbClr val="0000CC"/>
                </a:solidFill>
              </a:rPr>
              <a:t> 수산업 현황  </a:t>
            </a:r>
            <a:endParaRPr lang="ko-KR" altLang="en-US" sz="1600" i="1" dirty="0">
              <a:solidFill>
                <a:srgbClr val="0000CC"/>
              </a:solidFill>
            </a:endParaRPr>
          </a:p>
        </p:txBody>
      </p:sp>
      <p:sp>
        <p:nvSpPr>
          <p:cNvPr id="6" name="제목 4"/>
          <p:cNvSpPr txBox="1">
            <a:spLocks/>
          </p:cNvSpPr>
          <p:nvPr/>
        </p:nvSpPr>
        <p:spPr>
          <a:xfrm>
            <a:off x="539552" y="3284984"/>
            <a:ext cx="7974185" cy="5111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85725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1. </a:t>
            </a:r>
            <a:r>
              <a:rPr kumimoji="0" lang="ko-KR" altLang="en-US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아세안</a:t>
            </a:r>
            <a:r>
              <a:rPr kumimoji="0" lang="en-US" altLang="ko-KR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 </a:t>
            </a:r>
            <a:r>
              <a:rPr kumimoji="0" lang="ko-KR" altLang="en-US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권역</a:t>
            </a:r>
            <a:endParaRPr kumimoji="0" lang="ko-KR" altLang="en-US" sz="1600" b="1" i="1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  <p:sp>
        <p:nvSpPr>
          <p:cNvPr id="7" name="제목 4"/>
          <p:cNvSpPr txBox="1">
            <a:spLocks/>
          </p:cNvSpPr>
          <p:nvPr/>
        </p:nvSpPr>
        <p:spPr>
          <a:xfrm>
            <a:off x="539552" y="3925956"/>
            <a:ext cx="7974185" cy="51115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85725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2. </a:t>
            </a:r>
            <a:r>
              <a:rPr kumimoji="0" lang="ko-KR" altLang="en-US" sz="28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남미권역</a:t>
            </a:r>
            <a:endParaRPr kumimoji="0" lang="ko-KR" altLang="en-US" sz="16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  <p:sp>
        <p:nvSpPr>
          <p:cNvPr id="8" name="제목 4"/>
          <p:cNvSpPr txBox="1">
            <a:spLocks/>
          </p:cNvSpPr>
          <p:nvPr/>
        </p:nvSpPr>
        <p:spPr>
          <a:xfrm>
            <a:off x="539552" y="4509120"/>
            <a:ext cx="7974185" cy="5111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85725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3. </a:t>
            </a:r>
            <a:r>
              <a:rPr kumimoji="0" lang="ko-KR" altLang="en-US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아프리카권역</a:t>
            </a:r>
            <a:endParaRPr kumimoji="0" lang="ko-KR" altLang="en-US" sz="1600" b="1" i="1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2186532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0" y="285729"/>
            <a:ext cx="8964488" cy="511156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가</a:t>
            </a:r>
            <a:r>
              <a:rPr lang="en-US" altLang="ko-KR" dirty="0" smtClean="0"/>
              <a:t>. </a:t>
            </a:r>
            <a:r>
              <a:rPr lang="ko-KR" altLang="en-US" dirty="0" smtClean="0"/>
              <a:t>남서부 대서양 수산업 개황</a:t>
            </a:r>
            <a:endParaRPr lang="ko-KR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21" t="15730" r="632"/>
          <a:stretch/>
        </p:blipFill>
        <p:spPr bwMode="auto">
          <a:xfrm>
            <a:off x="323528" y="1536686"/>
            <a:ext cx="3196154" cy="4556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>
          <a:xfrm>
            <a:off x="2777709" y="5209094"/>
            <a:ext cx="1691680" cy="428613"/>
          </a:xfrm>
          <a:noFill/>
        </p:spPr>
        <p:txBody>
          <a:bodyPr/>
          <a:lstStyle/>
          <a:p>
            <a:r>
              <a:rPr lang="ko-KR" altLang="en-US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파타고니아</a:t>
            </a:r>
            <a:r>
              <a:rPr lang="ko-KR" altLang="en-US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LME</a:t>
            </a:r>
            <a:endParaRPr lang="ko-KR" alt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텍스트 개체 틀 1"/>
          <p:cNvSpPr>
            <a:spLocks noGrp="1"/>
          </p:cNvSpPr>
          <p:nvPr>
            <p:ph type="body" sz="quarter" idx="10"/>
          </p:nvPr>
        </p:nvSpPr>
        <p:spPr>
          <a:xfrm>
            <a:off x="2993733" y="3912950"/>
            <a:ext cx="1691680" cy="428613"/>
          </a:xfrm>
          <a:noFill/>
        </p:spPr>
        <p:txBody>
          <a:bodyPr>
            <a:normAutofit fontScale="92500"/>
          </a:bodyPr>
          <a:lstStyle/>
          <a:p>
            <a:r>
              <a:rPr lang="ko-KR" altLang="en-US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브라질 남부 </a:t>
            </a:r>
            <a:r>
              <a:rPr lang="en-US" altLang="ko-KR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LME</a:t>
            </a:r>
            <a:endParaRPr lang="ko-KR" alt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텍스트 개체 틀 1"/>
          <p:cNvSpPr>
            <a:spLocks noGrp="1"/>
          </p:cNvSpPr>
          <p:nvPr>
            <p:ph type="body" sz="quarter" idx="10"/>
          </p:nvPr>
        </p:nvSpPr>
        <p:spPr>
          <a:xfrm>
            <a:off x="3353773" y="2472790"/>
            <a:ext cx="1691680" cy="428613"/>
          </a:xfrm>
          <a:noFill/>
        </p:spPr>
        <p:txBody>
          <a:bodyPr>
            <a:normAutofit fontScale="92500"/>
          </a:bodyPr>
          <a:lstStyle/>
          <a:p>
            <a:r>
              <a:rPr lang="ko-KR" altLang="en-US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브라질 </a:t>
            </a:r>
            <a:r>
              <a:rPr lang="ko-KR" alt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동</a:t>
            </a:r>
            <a:r>
              <a:rPr lang="ko-KR" altLang="en-US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부 </a:t>
            </a:r>
            <a:r>
              <a:rPr lang="en-US" altLang="ko-KR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LME</a:t>
            </a:r>
            <a:endParaRPr lang="ko-KR" alt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텍스트 개체 틀 1"/>
          <p:cNvSpPr>
            <a:spLocks noGrp="1"/>
          </p:cNvSpPr>
          <p:nvPr>
            <p:ph type="body" sz="quarter" idx="10"/>
          </p:nvPr>
        </p:nvSpPr>
        <p:spPr>
          <a:xfrm>
            <a:off x="2670205" y="1608694"/>
            <a:ext cx="1691680" cy="428613"/>
          </a:xfrm>
          <a:noFill/>
        </p:spPr>
        <p:txBody>
          <a:bodyPr>
            <a:normAutofit fontScale="92500"/>
          </a:bodyPr>
          <a:lstStyle/>
          <a:p>
            <a:r>
              <a:rPr lang="ko-KR" altLang="en-US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브라질 북부 </a:t>
            </a:r>
            <a:r>
              <a:rPr lang="en-US" altLang="ko-KR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LME</a:t>
            </a:r>
            <a:endParaRPr lang="ko-KR" alt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3" name="직선 화살표 연결선 12"/>
          <p:cNvCxnSpPr/>
          <p:nvPr/>
        </p:nvCxnSpPr>
        <p:spPr>
          <a:xfrm flipH="1">
            <a:off x="2345661" y="1823001"/>
            <a:ext cx="432048" cy="73725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화살표 연결선 16"/>
          <p:cNvCxnSpPr/>
          <p:nvPr/>
        </p:nvCxnSpPr>
        <p:spPr>
          <a:xfrm flipH="1" flipV="1">
            <a:off x="3281765" y="2651951"/>
            <a:ext cx="237917" cy="35147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화살표 연결선 19"/>
          <p:cNvCxnSpPr/>
          <p:nvPr/>
        </p:nvCxnSpPr>
        <p:spPr>
          <a:xfrm flipH="1" flipV="1">
            <a:off x="2862660" y="3984958"/>
            <a:ext cx="275089" cy="144016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화살표 연결선 22"/>
          <p:cNvCxnSpPr/>
          <p:nvPr/>
        </p:nvCxnSpPr>
        <p:spPr>
          <a:xfrm flipH="1">
            <a:off x="2345661" y="5461980"/>
            <a:ext cx="516999" cy="36863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8" name="직선 연결선 1047"/>
          <p:cNvCxnSpPr>
            <a:stCxn id="11" idx="3"/>
            <a:endCxn id="11" idx="3"/>
          </p:cNvCxnSpPr>
          <p:nvPr/>
        </p:nvCxnSpPr>
        <p:spPr>
          <a:xfrm>
            <a:off x="5045453" y="2687097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7" name="오른쪽 중괄호 1056"/>
          <p:cNvSpPr/>
          <p:nvPr/>
        </p:nvSpPr>
        <p:spPr>
          <a:xfrm>
            <a:off x="5045453" y="1752710"/>
            <a:ext cx="341138" cy="934388"/>
          </a:xfrm>
          <a:prstGeom prst="rightBrace">
            <a:avLst>
              <a:gd name="adj1" fmla="val 0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58" name="TextBox 1057"/>
          <p:cNvSpPr txBox="1"/>
          <p:nvPr/>
        </p:nvSpPr>
        <p:spPr>
          <a:xfrm>
            <a:off x="5508104" y="1484784"/>
            <a:ext cx="3456384" cy="140038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pPr marL="182563" indent="-182563" fontAlgn="auto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kumimoji="0" lang="ko-KR" altLang="en-US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영세어업 발달</a:t>
            </a:r>
            <a:endParaRPr kumimoji="0" lang="en-US" altLang="ko-KR" sz="1400" b="1" dirty="0" smtClean="0"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182563" indent="-182563" algn="just" fontAlgn="auto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kumimoji="0" lang="ko-KR" altLang="en-US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상업적 어업 </a:t>
            </a:r>
            <a:r>
              <a:rPr kumimoji="0" lang="en-US" altLang="ko-KR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:  </a:t>
            </a:r>
            <a:r>
              <a:rPr kumimoji="0" lang="en-US" altLang="ko-KR" sz="1400" b="1" dirty="0" err="1" smtClean="0">
                <a:latin typeface="맑은 고딕" pitchFamily="50" charset="-127"/>
                <a:ea typeface="맑은 고딕" pitchFamily="50" charset="-127"/>
                <a:cs typeface="+mn-cs"/>
              </a:rPr>
              <a:t>sardinella</a:t>
            </a:r>
            <a:r>
              <a:rPr kumimoji="0" lang="en-US" altLang="ko-KR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새우</a:t>
            </a:r>
            <a:r>
              <a:rPr kumimoji="0" lang="en-US" altLang="ko-KR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참치</a:t>
            </a:r>
            <a:endParaRPr kumimoji="0" lang="en-US" altLang="ko-KR" sz="1400" b="1" dirty="0"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algn="just" fontAlgn="auto">
              <a:spcBef>
                <a:spcPts val="0"/>
              </a:spcBef>
              <a:spcAft>
                <a:spcPts val="600"/>
              </a:spcAft>
            </a:pPr>
            <a:r>
              <a:rPr kumimoji="0" lang="en-US" altLang="ko-KR" sz="1400" b="1" dirty="0"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   - </a:t>
            </a:r>
            <a:r>
              <a:rPr kumimoji="0" lang="ko-KR" altLang="en-US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참치의 경우</a:t>
            </a:r>
            <a:r>
              <a:rPr kumimoji="0" lang="en-US" altLang="ko-KR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일본의 </a:t>
            </a:r>
            <a:r>
              <a:rPr kumimoji="0" lang="ko-KR" altLang="en-US" sz="1400" b="1" dirty="0" err="1" smtClean="0">
                <a:latin typeface="맑은 고딕" pitchFamily="50" charset="-127"/>
                <a:ea typeface="맑은 고딕" pitchFamily="50" charset="-127"/>
                <a:cs typeface="+mn-cs"/>
              </a:rPr>
              <a:t>차터</a:t>
            </a:r>
            <a:r>
              <a:rPr kumimoji="0" lang="en-US" altLang="ko-KR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어선</a:t>
            </a:r>
            <a:endParaRPr kumimoji="0" lang="en-US" altLang="ko-KR" sz="1400" b="1" dirty="0" smtClean="0"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182563" indent="-182563" algn="just" fontAlgn="auto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kumimoji="0" lang="en-US" altLang="ko-KR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파괴적 어업방식</a:t>
            </a:r>
            <a:r>
              <a:rPr kumimoji="0" lang="en-US" altLang="ko-KR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부수어획</a:t>
            </a:r>
            <a:r>
              <a:rPr kumimoji="0" lang="en-US" altLang="ko-KR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오염</a:t>
            </a:r>
            <a:r>
              <a:rPr kumimoji="0" lang="en-US" altLang="ko-KR" sz="1400" b="1" dirty="0"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→ 수산자원 감소</a:t>
            </a:r>
            <a:r>
              <a:rPr kumimoji="0" lang="en-US" altLang="ko-KR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가공분야 실업 증가  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5232195" y="3427065"/>
            <a:ext cx="3456384" cy="11849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pPr marL="182563" indent="-182563" fontAlgn="auto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kumimoji="0" lang="ko-KR" altLang="en-US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브라질 상업 어획량의 약 </a:t>
            </a:r>
            <a:r>
              <a:rPr kumimoji="0" lang="en-US" altLang="ko-KR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50%</a:t>
            </a:r>
          </a:p>
          <a:p>
            <a:pPr marL="182563" indent="-182563" fontAlgn="auto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kumimoji="0" lang="ko-KR" altLang="en-US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그러나 연안은 수산자원 고갈</a:t>
            </a:r>
            <a:endParaRPr kumimoji="0" lang="en-US" altLang="ko-KR" sz="1400" b="1" dirty="0" smtClean="0"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182563" indent="-182563" fontAlgn="auto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kumimoji="0" lang="ko-KR" altLang="en-US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도시 확대</a:t>
            </a:r>
            <a:r>
              <a:rPr kumimoji="0" lang="en-US" altLang="ko-KR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농업</a:t>
            </a:r>
            <a:r>
              <a:rPr kumimoji="0" lang="en-US" altLang="ko-KR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관광</a:t>
            </a:r>
            <a:r>
              <a:rPr kumimoji="0" lang="en-US" altLang="ko-KR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해운으로 오염</a:t>
            </a:r>
            <a:endParaRPr kumimoji="0" lang="en-US" altLang="ko-KR" sz="1400" b="1" dirty="0" smtClean="0"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182563" indent="-182563" fontAlgn="auto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kumimoji="0" lang="ko-KR" altLang="en-US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자원관리 필요</a:t>
            </a:r>
            <a:endParaRPr kumimoji="0" lang="en-US" altLang="ko-KR" sz="1400" b="1" dirty="0" smtClean="0"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cxnSp>
        <p:nvCxnSpPr>
          <p:cNvPr id="1060" name="직선 연결선 1059"/>
          <p:cNvCxnSpPr>
            <a:stCxn id="10" idx="3"/>
            <a:endCxn id="67" idx="1"/>
          </p:cNvCxnSpPr>
          <p:nvPr/>
        </p:nvCxnSpPr>
        <p:spPr>
          <a:xfrm flipV="1">
            <a:off x="4685413" y="4019535"/>
            <a:ext cx="546782" cy="10772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71"/>
          <p:cNvSpPr txBox="1"/>
          <p:nvPr/>
        </p:nvSpPr>
        <p:spPr>
          <a:xfrm>
            <a:off x="4958804" y="4836348"/>
            <a:ext cx="4005684" cy="176971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pPr marL="182563" indent="-182563" fontAlgn="auto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kumimoji="0" lang="ko-KR" altLang="en-US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세계에서 가장 생산력이 높은 생태계 중 하나</a:t>
            </a:r>
            <a:endParaRPr kumimoji="0" lang="en-US" altLang="ko-KR" sz="1400" b="1" dirty="0" smtClean="0"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182563" indent="-182563" fontAlgn="auto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kumimoji="0" lang="ko-KR" altLang="en-US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열대</a:t>
            </a:r>
            <a:r>
              <a:rPr kumimoji="0" lang="en-US" altLang="ko-KR" sz="1400" b="1" dirty="0" smtClean="0">
                <a:latin typeface="나눔고딕"/>
                <a:ea typeface="나눔고딕"/>
                <a:cs typeface="+mn-cs"/>
              </a:rPr>
              <a:t>·</a:t>
            </a:r>
            <a:r>
              <a:rPr kumimoji="0" lang="ko-KR" altLang="en-US" sz="1400" b="1" dirty="0" smtClean="0">
                <a:latin typeface="나눔고딕"/>
                <a:ea typeface="나눔고딕"/>
                <a:cs typeface="+mn-cs"/>
              </a:rPr>
              <a:t>온대</a:t>
            </a:r>
            <a:r>
              <a:rPr kumimoji="0" lang="en-US" altLang="ko-KR" sz="1400" b="1" dirty="0" smtClean="0">
                <a:latin typeface="나눔고딕"/>
                <a:ea typeface="나눔고딕"/>
                <a:cs typeface="+mn-cs"/>
              </a:rPr>
              <a:t>·</a:t>
            </a:r>
            <a:r>
              <a:rPr kumimoji="0" lang="ko-KR" altLang="en-US" sz="1400" b="1" dirty="0" smtClean="0">
                <a:latin typeface="나눔고딕"/>
                <a:ea typeface="나눔고딕"/>
                <a:cs typeface="+mn-cs"/>
              </a:rPr>
              <a:t>한대  어종으로 생물다양성 풍부</a:t>
            </a:r>
            <a:endParaRPr kumimoji="0" lang="en-US" altLang="ko-KR" sz="1400" b="1" dirty="0" smtClean="0">
              <a:latin typeface="나눔고딕"/>
              <a:ea typeface="나눔고딕"/>
              <a:cs typeface="+mn-cs"/>
            </a:endParaRPr>
          </a:p>
          <a:p>
            <a:pPr marL="182563" indent="-182563" fontAlgn="auto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kumimoji="0" lang="en-US" altLang="ko-KR" sz="1400" b="1" dirty="0" smtClean="0">
                <a:latin typeface="나눔고딕"/>
                <a:ea typeface="나눔고딕"/>
                <a:cs typeface="+mn-cs"/>
              </a:rPr>
              <a:t>hake, </a:t>
            </a:r>
            <a:r>
              <a:rPr kumimoji="0" lang="en-US" altLang="ko-KR" sz="1400" b="1" dirty="0" err="1" smtClean="0">
                <a:latin typeface="나눔고딕"/>
                <a:ea typeface="나눔고딕"/>
                <a:cs typeface="+mn-cs"/>
              </a:rPr>
              <a:t>shortfin</a:t>
            </a:r>
            <a:r>
              <a:rPr kumimoji="0" lang="en-US" altLang="ko-KR" sz="1400" b="1" dirty="0" smtClean="0">
                <a:latin typeface="나눔고딕"/>
                <a:ea typeface="나눔고딕"/>
                <a:cs typeface="+mn-cs"/>
              </a:rPr>
              <a:t> squid, blue whiting </a:t>
            </a:r>
            <a:r>
              <a:rPr kumimoji="0" lang="ko-KR" altLang="en-US" sz="1400" b="1" dirty="0" smtClean="0">
                <a:latin typeface="나눔고딕"/>
                <a:ea typeface="나눔고딕"/>
                <a:cs typeface="+mn-cs"/>
              </a:rPr>
              <a:t>등</a:t>
            </a:r>
            <a:endParaRPr kumimoji="0" lang="en-US" altLang="ko-KR" sz="1400" b="1" dirty="0" smtClean="0">
              <a:latin typeface="나눔고딕"/>
              <a:ea typeface="나눔고딕"/>
              <a:cs typeface="+mn-cs"/>
            </a:endParaRPr>
          </a:p>
          <a:p>
            <a:pPr marL="182563" indent="-182563" fontAlgn="auto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kumimoji="0" lang="en-US" altLang="ko-KR" sz="1400" b="1" dirty="0" smtClean="0">
                <a:latin typeface="나눔고딕"/>
                <a:ea typeface="나눔고딕"/>
                <a:cs typeface="+mn-cs"/>
              </a:rPr>
              <a:t>1997</a:t>
            </a:r>
            <a:r>
              <a:rPr kumimoji="0" lang="ko-KR" altLang="en-US" sz="1400" b="1" dirty="0" smtClean="0">
                <a:latin typeface="나눔고딕"/>
                <a:ea typeface="나눔고딕"/>
                <a:cs typeface="+mn-cs"/>
              </a:rPr>
              <a:t>년 </a:t>
            </a:r>
            <a:r>
              <a:rPr kumimoji="0" lang="en-US" altLang="ko-KR" sz="1400" b="1" dirty="0" smtClean="0">
                <a:latin typeface="나눔고딕"/>
                <a:ea typeface="나눔고딕"/>
                <a:cs typeface="+mn-cs"/>
              </a:rPr>
              <a:t>150</a:t>
            </a:r>
            <a:r>
              <a:rPr kumimoji="0" lang="ko-KR" altLang="en-US" sz="1400" b="1" dirty="0" err="1" smtClean="0">
                <a:latin typeface="나눔고딕"/>
                <a:ea typeface="나눔고딕"/>
                <a:cs typeface="+mn-cs"/>
              </a:rPr>
              <a:t>만톤</a:t>
            </a:r>
            <a:r>
              <a:rPr kumimoji="0" lang="en-US" altLang="ko-KR" sz="1400" b="1" dirty="0" smtClean="0">
                <a:latin typeface="맑은 고딕"/>
                <a:ea typeface="맑은 고딕"/>
                <a:cs typeface="+mn-cs"/>
              </a:rPr>
              <a:t>→2011</a:t>
            </a:r>
            <a:r>
              <a:rPr kumimoji="0" lang="ko-KR" altLang="en-US" sz="1400" b="1" dirty="0" smtClean="0">
                <a:latin typeface="맑은 고딕"/>
                <a:ea typeface="맑은 고딕"/>
                <a:cs typeface="+mn-cs"/>
              </a:rPr>
              <a:t>년 </a:t>
            </a:r>
            <a:r>
              <a:rPr kumimoji="0" lang="en-US" altLang="ko-KR" sz="1400" b="1" dirty="0" smtClean="0">
                <a:latin typeface="맑은 고딕"/>
                <a:ea typeface="맑은 고딕"/>
                <a:cs typeface="+mn-cs"/>
              </a:rPr>
              <a:t>80</a:t>
            </a:r>
            <a:r>
              <a:rPr kumimoji="0" lang="ko-KR" altLang="en-US" sz="1400" b="1" dirty="0" err="1" smtClean="0">
                <a:latin typeface="맑은 고딕"/>
                <a:ea typeface="맑은 고딕"/>
                <a:cs typeface="+mn-cs"/>
              </a:rPr>
              <a:t>만톤</a:t>
            </a:r>
            <a:r>
              <a:rPr kumimoji="0" lang="ko-KR" altLang="en-US" sz="1400" b="1" dirty="0" smtClean="0">
                <a:latin typeface="맑은 고딕"/>
                <a:ea typeface="맑은 고딕"/>
                <a:cs typeface="+mn-cs"/>
              </a:rPr>
              <a:t> </a:t>
            </a:r>
            <a:endParaRPr kumimoji="0" lang="en-US" altLang="ko-KR" sz="1400" b="1" dirty="0" smtClean="0">
              <a:latin typeface="맑은 고딕"/>
              <a:ea typeface="맑은 고딕"/>
              <a:cs typeface="+mn-cs"/>
            </a:endParaRPr>
          </a:p>
          <a:p>
            <a:pPr marL="182563" indent="-182563" fontAlgn="auto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kumimoji="0" lang="ko-KR" altLang="en-US" sz="1400" b="1" dirty="0" smtClean="0">
                <a:latin typeface="맑은 고딕"/>
                <a:ea typeface="맑은 고딕"/>
                <a:cs typeface="+mn-cs"/>
              </a:rPr>
              <a:t>남획</a:t>
            </a:r>
            <a:r>
              <a:rPr kumimoji="0" lang="en-US" altLang="ko-KR" sz="1400" b="1" dirty="0" smtClean="0">
                <a:latin typeface="맑은 고딕"/>
                <a:ea typeface="맑은 고딕"/>
                <a:cs typeface="+mn-cs"/>
              </a:rPr>
              <a:t>, </a:t>
            </a:r>
            <a:r>
              <a:rPr kumimoji="0" lang="ko-KR" altLang="en-US" sz="1400" b="1" dirty="0" smtClean="0">
                <a:latin typeface="맑은 고딕"/>
                <a:ea typeface="맑은 고딕"/>
                <a:cs typeface="+mn-cs"/>
              </a:rPr>
              <a:t>오염으로 수산자원 감소</a:t>
            </a:r>
            <a:endParaRPr kumimoji="0" lang="en-US" altLang="ko-KR" sz="1400" b="1" dirty="0" smtClean="0">
              <a:latin typeface="맑은 고딕"/>
              <a:ea typeface="맑은 고딕"/>
              <a:cs typeface="+mn-cs"/>
            </a:endParaRPr>
          </a:p>
          <a:p>
            <a:pPr marL="182563" indent="-182563" fontAlgn="auto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kumimoji="0" lang="ko-KR" altLang="en-US" sz="1400" b="1" dirty="0" smtClean="0">
                <a:latin typeface="맑은 고딕"/>
                <a:ea typeface="맑은 고딕"/>
                <a:cs typeface="+mn-cs"/>
              </a:rPr>
              <a:t>자원관리를 위한 정보 부족</a:t>
            </a:r>
            <a:endParaRPr kumimoji="0" lang="en-US" altLang="ko-KR" sz="1400" b="1" dirty="0" smtClean="0">
              <a:latin typeface="맑은 고딕"/>
              <a:ea typeface="맑은 고딕"/>
              <a:cs typeface="+mn-cs"/>
            </a:endParaRPr>
          </a:p>
        </p:txBody>
      </p:sp>
      <p:cxnSp>
        <p:nvCxnSpPr>
          <p:cNvPr id="73" name="직선 연결선 72"/>
          <p:cNvCxnSpPr>
            <a:stCxn id="2" idx="3"/>
            <a:endCxn id="72" idx="1"/>
          </p:cNvCxnSpPr>
          <p:nvPr/>
        </p:nvCxnSpPr>
        <p:spPr>
          <a:xfrm>
            <a:off x="4469389" y="5423401"/>
            <a:ext cx="489415" cy="29780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제목 3"/>
          <p:cNvSpPr txBox="1">
            <a:spLocks/>
          </p:cNvSpPr>
          <p:nvPr/>
        </p:nvSpPr>
        <p:spPr>
          <a:xfrm>
            <a:off x="0" y="980728"/>
            <a:ext cx="8964488" cy="5111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85725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  <a:defRPr/>
            </a:pP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남서부 대서양의 광역해양생태계</a:t>
            </a:r>
            <a:r>
              <a:rPr kumimoji="0" lang="en-US" altLang="ko-KR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(LME, Large Marine Ecosystem)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805238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9483"/>
          <a:stretch>
            <a:fillRect/>
          </a:stretch>
        </p:blipFill>
        <p:spPr bwMode="auto">
          <a:xfrm>
            <a:off x="538303" y="1547773"/>
            <a:ext cx="3313617" cy="4747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0" y="1052736"/>
            <a:ext cx="4400552" cy="511156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ko-KR" altLang="en-US" dirty="0" smtClean="0"/>
              <a:t> 남서부 대서양 </a:t>
            </a:r>
            <a:r>
              <a:rPr lang="ko-KR" altLang="en-US" dirty="0" err="1" smtClean="0"/>
              <a:t>권역별</a:t>
            </a:r>
            <a:r>
              <a:rPr lang="ko-KR" altLang="en-US" dirty="0" smtClean="0"/>
              <a:t> 현황</a:t>
            </a:r>
            <a:endParaRPr lang="ko-KR" altLang="en-US" dirty="0"/>
          </a:p>
        </p:txBody>
      </p:sp>
      <p:cxnSp>
        <p:nvCxnSpPr>
          <p:cNvPr id="1048" name="직선 연결선 1047"/>
          <p:cNvCxnSpPr/>
          <p:nvPr/>
        </p:nvCxnSpPr>
        <p:spPr>
          <a:xfrm>
            <a:off x="5045453" y="2615089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8" name="TextBox 1057"/>
          <p:cNvSpPr txBox="1"/>
          <p:nvPr/>
        </p:nvSpPr>
        <p:spPr>
          <a:xfrm>
            <a:off x="4236466" y="1673469"/>
            <a:ext cx="4608512" cy="8925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pPr marL="182563" indent="-182563" fontAlgn="auto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kumimoji="0" lang="ko-KR" altLang="en-US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브라질은 지난 </a:t>
            </a:r>
            <a:r>
              <a:rPr kumimoji="0" lang="en-US" altLang="ko-KR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10</a:t>
            </a:r>
            <a:r>
              <a:rPr kumimoji="0" lang="ko-KR" altLang="en-US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년간 양식에 투자</a:t>
            </a:r>
            <a:endParaRPr kumimoji="0" lang="en-US" altLang="ko-KR" sz="1400" b="1" dirty="0" smtClean="0"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600"/>
              </a:spcAft>
            </a:pPr>
            <a:r>
              <a:rPr kumimoji="0" lang="en-US" altLang="ko-KR" sz="1400" b="1" dirty="0"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  - </a:t>
            </a:r>
            <a:r>
              <a:rPr kumimoji="0" lang="ko-KR" altLang="en-US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바다 및 민물</a:t>
            </a:r>
            <a:endParaRPr kumimoji="0" lang="en-US" altLang="ko-KR" sz="1400" b="1" dirty="0" smtClean="0"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600"/>
              </a:spcAft>
            </a:pPr>
            <a:r>
              <a:rPr kumimoji="0" lang="en-US" altLang="ko-KR" sz="1400" b="1" dirty="0"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  - 2011</a:t>
            </a:r>
            <a:r>
              <a:rPr kumimoji="0" lang="ko-KR" altLang="en-US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년 브라질 총 수산식품 생산의 </a:t>
            </a:r>
            <a:r>
              <a:rPr kumimoji="0" lang="en-US" altLang="ko-KR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40%</a:t>
            </a:r>
            <a:r>
              <a:rPr kumimoji="0" lang="ko-KR" altLang="en-US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가 양식업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4207677" y="2924571"/>
            <a:ext cx="4608512" cy="161582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pPr marL="182563" indent="-182563" fontAlgn="auto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kumimoji="0" lang="ko-KR" altLang="en-US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우루과이는 항구서비스에 특화</a:t>
            </a:r>
            <a:endParaRPr kumimoji="0" lang="en-US" altLang="ko-KR" sz="1400" b="1" dirty="0" smtClean="0"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600"/>
              </a:spcAft>
            </a:pPr>
            <a:r>
              <a:rPr kumimoji="0" lang="en-US" altLang="ko-KR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   - </a:t>
            </a:r>
            <a:r>
              <a:rPr kumimoji="0" lang="ko-KR" altLang="en-US" sz="1400" b="1" dirty="0" err="1" smtClean="0">
                <a:latin typeface="맑은 고딕" pitchFamily="50" charset="-127"/>
                <a:ea typeface="맑은 고딕" pitchFamily="50" charset="-127"/>
                <a:cs typeface="+mn-cs"/>
              </a:rPr>
              <a:t>몬테비데오</a:t>
            </a:r>
            <a:r>
              <a:rPr kumimoji="0" lang="ko-KR" altLang="en-US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 항을 통해 모든 선박 대상으로 제공</a:t>
            </a:r>
            <a:endParaRPr kumimoji="0" lang="en-US" altLang="ko-KR" sz="1400" b="1" dirty="0" smtClean="0"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600"/>
              </a:spcAft>
            </a:pPr>
            <a:r>
              <a:rPr kumimoji="0" lang="en-US" altLang="ko-KR" sz="1400" b="1" dirty="0"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  - </a:t>
            </a:r>
            <a:r>
              <a:rPr kumimoji="0" lang="ko-KR" altLang="en-US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우루과이의 주요한 외화 수입원</a:t>
            </a:r>
            <a:endParaRPr kumimoji="0" lang="en-US" altLang="ko-KR" sz="1400" b="1" dirty="0" smtClean="0"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182563" indent="-182563" fontAlgn="auto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kumimoji="0" lang="ko-KR" altLang="en-US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아르헨티나는 </a:t>
            </a:r>
            <a:r>
              <a:rPr kumimoji="0" lang="en-US" altLang="ko-KR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MERCOSUR(</a:t>
            </a:r>
            <a:r>
              <a:rPr kumimoji="0" lang="ko-KR" altLang="en-US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남미 경제공동체</a:t>
            </a:r>
            <a:r>
              <a:rPr kumimoji="0" lang="en-US" altLang="ko-KR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  <a:r>
              <a:rPr kumimoji="0" lang="ko-KR" altLang="en-US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를 통해 포클랜드 </a:t>
            </a:r>
            <a:r>
              <a:rPr kumimoji="0" lang="en-US" altLang="ko-KR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EEZ </a:t>
            </a:r>
            <a:r>
              <a:rPr kumimoji="0" lang="ko-KR" altLang="en-US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조업 선박에게는 서비스를 제공하지 않도록 압력</a:t>
            </a:r>
            <a:endParaRPr kumimoji="0" lang="en-US" altLang="ko-KR" sz="1400" b="1" dirty="0" smtClean="0"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cxnSp>
        <p:nvCxnSpPr>
          <p:cNvPr id="1060" name="직선 연결선 1059"/>
          <p:cNvCxnSpPr>
            <a:endCxn id="67" idx="1"/>
          </p:cNvCxnSpPr>
          <p:nvPr/>
        </p:nvCxnSpPr>
        <p:spPr>
          <a:xfrm flipV="1">
            <a:off x="1831413" y="3732485"/>
            <a:ext cx="2376264" cy="807913"/>
          </a:xfrm>
          <a:prstGeom prst="line">
            <a:avLst/>
          </a:prstGeom>
          <a:ln w="1905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71"/>
          <p:cNvSpPr txBox="1"/>
          <p:nvPr/>
        </p:nvSpPr>
        <p:spPr>
          <a:xfrm>
            <a:off x="4207677" y="4725144"/>
            <a:ext cx="4608512" cy="132343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pPr marL="182563" indent="-182563" fontAlgn="auto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kumimoji="0" lang="ko-KR" altLang="en-US" sz="1400" b="1" dirty="0" smtClean="0">
                <a:latin typeface="맑은 고딕"/>
                <a:ea typeface="맑은 고딕"/>
                <a:cs typeface="+mn-cs"/>
              </a:rPr>
              <a:t>아르헨티나 </a:t>
            </a:r>
            <a:r>
              <a:rPr kumimoji="0" lang="en-US" altLang="ko-KR" sz="1400" b="1" dirty="0" smtClean="0">
                <a:latin typeface="맑은 고딕"/>
                <a:ea typeface="맑은 고딕"/>
                <a:cs typeface="+mn-cs"/>
              </a:rPr>
              <a:t>vs. </a:t>
            </a:r>
            <a:r>
              <a:rPr kumimoji="0" lang="ko-KR" altLang="en-US" sz="1400" b="1" dirty="0" smtClean="0">
                <a:latin typeface="맑은 고딕"/>
                <a:ea typeface="맑은 고딕"/>
                <a:cs typeface="+mn-cs"/>
              </a:rPr>
              <a:t>영국</a:t>
            </a:r>
            <a:endParaRPr kumimoji="0" lang="en-US" altLang="ko-KR" sz="1400" b="1" dirty="0" smtClean="0">
              <a:latin typeface="맑은 고딕"/>
              <a:ea typeface="맑은 고딕"/>
              <a:cs typeface="+mn-cs"/>
            </a:endParaRPr>
          </a:p>
          <a:p>
            <a:pPr marL="355600" indent="-355600" fontAlgn="auto">
              <a:spcBef>
                <a:spcPts val="0"/>
              </a:spcBef>
              <a:spcAft>
                <a:spcPts val="600"/>
              </a:spcAft>
            </a:pPr>
            <a:r>
              <a:rPr kumimoji="0" lang="en-US" altLang="ko-KR" sz="1400" b="1" dirty="0" smtClean="0">
                <a:latin typeface="맑은 고딕"/>
                <a:ea typeface="맑은 고딕"/>
                <a:cs typeface="+mn-cs"/>
              </a:rPr>
              <a:t>   - </a:t>
            </a:r>
            <a:r>
              <a:rPr kumimoji="0" lang="ko-KR" altLang="en-US" sz="1400" b="1" dirty="0" smtClean="0">
                <a:latin typeface="맑은 고딕"/>
                <a:ea typeface="맑은 고딕"/>
                <a:cs typeface="+mn-cs"/>
              </a:rPr>
              <a:t>포클랜드</a:t>
            </a:r>
            <a:r>
              <a:rPr kumimoji="0" lang="en-US" altLang="ko-KR" sz="1400" b="1" dirty="0" smtClean="0">
                <a:latin typeface="맑은 고딕"/>
                <a:ea typeface="맑은 고딕"/>
                <a:cs typeface="+mn-cs"/>
              </a:rPr>
              <a:t> </a:t>
            </a:r>
            <a:r>
              <a:rPr kumimoji="0" lang="ko-KR" altLang="en-US" sz="1400" b="1" dirty="0" smtClean="0">
                <a:latin typeface="맑은 고딕"/>
                <a:ea typeface="맑은 고딕"/>
                <a:cs typeface="+mn-cs"/>
              </a:rPr>
              <a:t>군도</a:t>
            </a:r>
            <a:r>
              <a:rPr kumimoji="0" lang="en-US" altLang="ko-KR" sz="1400" b="1" dirty="0" smtClean="0">
                <a:latin typeface="맑은 고딕"/>
                <a:ea typeface="맑은 고딕"/>
                <a:cs typeface="+mn-cs"/>
              </a:rPr>
              <a:t>, </a:t>
            </a:r>
            <a:r>
              <a:rPr kumimoji="0" lang="ko-KR" altLang="en-US" sz="1400" b="1" dirty="0" err="1" smtClean="0">
                <a:latin typeface="맑은 고딕"/>
                <a:ea typeface="맑은 고딕"/>
                <a:cs typeface="+mn-cs"/>
              </a:rPr>
              <a:t>남조지아</a:t>
            </a:r>
            <a:r>
              <a:rPr kumimoji="0" lang="en-US" altLang="ko-KR" sz="1400" b="1" dirty="0" smtClean="0">
                <a:latin typeface="맑은 고딕"/>
                <a:ea typeface="맑은 고딕"/>
                <a:cs typeface="+mn-cs"/>
              </a:rPr>
              <a:t>, </a:t>
            </a:r>
            <a:r>
              <a:rPr kumimoji="0" lang="ko-KR" altLang="en-US" sz="1400" b="1" dirty="0" err="1" smtClean="0">
                <a:latin typeface="맑은 고딕"/>
                <a:ea typeface="맑은 고딕"/>
                <a:cs typeface="+mn-cs"/>
              </a:rPr>
              <a:t>남샌드위치</a:t>
            </a:r>
            <a:r>
              <a:rPr kumimoji="0" lang="en-US" altLang="ko-KR" sz="1400" b="1" dirty="0" smtClean="0">
                <a:latin typeface="맑은 고딕"/>
                <a:ea typeface="맑은 고딕"/>
                <a:cs typeface="+mn-cs"/>
              </a:rPr>
              <a:t>, </a:t>
            </a:r>
            <a:r>
              <a:rPr kumimoji="0" lang="ko-KR" altLang="en-US" sz="1400" b="1" dirty="0" err="1" smtClean="0">
                <a:latin typeface="맑은 고딕"/>
                <a:ea typeface="맑은 고딕"/>
                <a:cs typeface="+mn-cs"/>
              </a:rPr>
              <a:t>남오크니</a:t>
            </a:r>
            <a:r>
              <a:rPr kumimoji="0" lang="ko-KR" altLang="en-US" sz="1400" b="1" dirty="0" smtClean="0">
                <a:latin typeface="맑은 고딕"/>
                <a:ea typeface="맑은 고딕"/>
                <a:cs typeface="+mn-cs"/>
              </a:rPr>
              <a:t> 제도의 해역 경계 및 통치권을 둘러싸고 분쟁 중</a:t>
            </a:r>
            <a:endParaRPr kumimoji="0" lang="en-US" altLang="ko-KR" sz="1400" b="1" dirty="0" smtClean="0">
              <a:latin typeface="맑은 고딕"/>
              <a:ea typeface="맑은 고딕"/>
              <a:cs typeface="+mn-cs"/>
            </a:endParaRPr>
          </a:p>
          <a:p>
            <a:pPr marL="182563" indent="-182563" fontAlgn="auto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kumimoji="0" lang="ko-KR" altLang="en-US" sz="1400" b="1" dirty="0" smtClean="0">
                <a:latin typeface="맑은 고딕"/>
                <a:ea typeface="맑은 고딕"/>
                <a:cs typeface="+mn-cs"/>
              </a:rPr>
              <a:t>아르헨티나는 포클랜드 어업면허를 가진 선박에 대해 항만대기요청을 제한</a:t>
            </a:r>
            <a:endParaRPr kumimoji="0" lang="en-US" altLang="ko-KR" sz="1400" b="1" dirty="0" smtClean="0">
              <a:latin typeface="맑은 고딕"/>
              <a:ea typeface="맑은 고딕"/>
              <a:cs typeface="+mn-cs"/>
            </a:endParaRPr>
          </a:p>
        </p:txBody>
      </p:sp>
      <p:cxnSp>
        <p:nvCxnSpPr>
          <p:cNvPr id="73" name="직선 연결선 72"/>
          <p:cNvCxnSpPr>
            <a:endCxn id="72" idx="1"/>
          </p:cNvCxnSpPr>
          <p:nvPr/>
        </p:nvCxnSpPr>
        <p:spPr>
          <a:xfrm>
            <a:off x="1648568" y="5281124"/>
            <a:ext cx="2559109" cy="10574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왼쪽/오른쪽 화살표 4"/>
          <p:cNvSpPr/>
          <p:nvPr/>
        </p:nvSpPr>
        <p:spPr>
          <a:xfrm rot="4553894">
            <a:off x="1077007" y="5175346"/>
            <a:ext cx="754186" cy="211557"/>
          </a:xfrm>
          <a:prstGeom prst="leftRightArrow">
            <a:avLst/>
          </a:prstGeom>
          <a:solidFill>
            <a:schemeClr val="bg2">
              <a:lumMod val="20000"/>
              <a:lumOff val="80000"/>
            </a:schemeClr>
          </a:solidFill>
          <a:ln>
            <a:solidFill>
              <a:srgbClr val="FF00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smtClean="0">
              <a:solidFill>
                <a:schemeClr val="tx1">
                  <a:lumMod val="75000"/>
                  <a:lumOff val="25000"/>
                </a:schemeClr>
              </a:solidFill>
              <a:latin typeface="Impact"/>
              <a:ea typeface="맑은 고딕" pitchFamily="50" charset="-127"/>
            </a:endParaRPr>
          </a:p>
        </p:txBody>
      </p:sp>
      <p:cxnSp>
        <p:nvCxnSpPr>
          <p:cNvPr id="40" name="직선 연결선 39"/>
          <p:cNvCxnSpPr>
            <a:endCxn id="1058" idx="1"/>
          </p:cNvCxnSpPr>
          <p:nvPr/>
        </p:nvCxnSpPr>
        <p:spPr>
          <a:xfrm flipV="1">
            <a:off x="2627784" y="2119745"/>
            <a:ext cx="1608682" cy="1093234"/>
          </a:xfrm>
          <a:prstGeom prst="line">
            <a:avLst/>
          </a:prstGeom>
          <a:ln w="1905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제목 3"/>
          <p:cNvSpPr txBox="1">
            <a:spLocks/>
          </p:cNvSpPr>
          <p:nvPr/>
        </p:nvSpPr>
        <p:spPr>
          <a:xfrm>
            <a:off x="0" y="285729"/>
            <a:ext cx="8964488" cy="5111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85725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1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가</a:t>
            </a:r>
            <a:r>
              <a:rPr kumimoji="0" lang="en-US" altLang="ko-KR" sz="2000" b="1" i="1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. </a:t>
            </a:r>
            <a:r>
              <a:rPr kumimoji="0" lang="ko-KR" altLang="en-US" sz="2000" b="1" i="1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남서부 대서양 수산업 개황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097163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7"/>
          <p:cNvSpPr txBox="1"/>
          <p:nvPr/>
        </p:nvSpPr>
        <p:spPr>
          <a:xfrm>
            <a:off x="2771800" y="6509493"/>
            <a:ext cx="6408712" cy="295275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900" dirty="0" smtClean="0"/>
              <a:t>자료</a:t>
            </a:r>
            <a:r>
              <a:rPr lang="en-US" altLang="ko-KR" sz="900" dirty="0" smtClean="0"/>
              <a:t>: </a:t>
            </a:r>
            <a:r>
              <a:rPr lang="en-US" altLang="ko-KR" sz="900" dirty="0"/>
              <a:t>The State of Food and Agriculture, 2012, FAO, Rome, Italy and Ministry of Fisheries and Aquaculture, Brasilia, Brazil, 2012</a:t>
            </a:r>
          </a:p>
          <a:p>
            <a:pPr algn="ctr"/>
            <a:r>
              <a:rPr lang="en-US" altLang="ko-KR" sz="900" dirty="0" smtClean="0"/>
              <a:t> </a:t>
            </a:r>
            <a:endParaRPr lang="ko-KR" altLang="en-US" sz="900" dirty="0"/>
          </a:p>
        </p:txBody>
      </p:sp>
      <p:sp>
        <p:nvSpPr>
          <p:cNvPr id="19" name="TextBox 18"/>
          <p:cNvSpPr txBox="1"/>
          <p:nvPr/>
        </p:nvSpPr>
        <p:spPr>
          <a:xfrm>
            <a:off x="251520" y="1112571"/>
            <a:ext cx="8640960" cy="102092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179388" indent="-179388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en-US" altLang="ko-KR" sz="1400" dirty="0">
                <a:solidFill>
                  <a:prstClr val="black"/>
                </a:solidFill>
              </a:rPr>
              <a:t> </a:t>
            </a:r>
            <a:r>
              <a:rPr lang="ko-KR" altLang="en-US" sz="1400" dirty="0" smtClean="0">
                <a:solidFill>
                  <a:prstClr val="black"/>
                </a:solidFill>
              </a:rPr>
              <a:t>브라질 양식 생산량 최근 대폭 상승하여 </a:t>
            </a:r>
            <a:r>
              <a:rPr lang="en-US" altLang="ko-KR" sz="1400" dirty="0" smtClean="0">
                <a:solidFill>
                  <a:prstClr val="black"/>
                </a:solidFill>
              </a:rPr>
              <a:t>2011</a:t>
            </a:r>
            <a:r>
              <a:rPr lang="ko-KR" altLang="en-US" sz="1400" dirty="0" smtClean="0">
                <a:solidFill>
                  <a:prstClr val="black"/>
                </a:solidFill>
              </a:rPr>
              <a:t>년 </a:t>
            </a:r>
            <a:r>
              <a:rPr lang="en-US" altLang="ko-KR" sz="1400" dirty="0" smtClean="0">
                <a:solidFill>
                  <a:prstClr val="black"/>
                </a:solidFill>
              </a:rPr>
              <a:t>60</a:t>
            </a:r>
            <a:r>
              <a:rPr lang="ko-KR" altLang="en-US" sz="1400" dirty="0" smtClean="0">
                <a:solidFill>
                  <a:prstClr val="black"/>
                </a:solidFill>
              </a:rPr>
              <a:t>만 톤 이상 생산</a:t>
            </a:r>
            <a:endParaRPr lang="en-US" altLang="ko-KR" sz="1400" dirty="0" smtClean="0">
              <a:solidFill>
                <a:prstClr val="black"/>
              </a:solidFill>
            </a:endParaRPr>
          </a:p>
          <a:p>
            <a:pPr marL="179388" indent="-179388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en-US" altLang="ko-KR" sz="1400" dirty="0">
                <a:solidFill>
                  <a:prstClr val="black"/>
                </a:solidFill>
              </a:rPr>
              <a:t> </a:t>
            </a:r>
            <a:r>
              <a:rPr lang="ko-KR" altLang="en-US" sz="1400" dirty="0" smtClean="0">
                <a:solidFill>
                  <a:prstClr val="black"/>
                </a:solidFill>
              </a:rPr>
              <a:t>아르헨티나 수산물 어획량 감소하여 </a:t>
            </a:r>
            <a:r>
              <a:rPr lang="en-US" altLang="ko-KR" sz="1400" dirty="0" smtClean="0">
                <a:solidFill>
                  <a:prstClr val="black"/>
                </a:solidFill>
              </a:rPr>
              <a:t>2011</a:t>
            </a:r>
            <a:r>
              <a:rPr lang="ko-KR" altLang="en-US" sz="1400" dirty="0" smtClean="0">
                <a:solidFill>
                  <a:prstClr val="black"/>
                </a:solidFill>
              </a:rPr>
              <a:t>년 브라질과 비슷하게 약 </a:t>
            </a:r>
            <a:r>
              <a:rPr lang="en-US" altLang="ko-KR" sz="1400" dirty="0" smtClean="0">
                <a:solidFill>
                  <a:prstClr val="black"/>
                </a:solidFill>
              </a:rPr>
              <a:t>80</a:t>
            </a:r>
            <a:r>
              <a:rPr lang="ko-KR" altLang="en-US" sz="1400" dirty="0" smtClean="0">
                <a:solidFill>
                  <a:prstClr val="black"/>
                </a:solidFill>
              </a:rPr>
              <a:t>만 톤 생산</a:t>
            </a:r>
            <a:endParaRPr lang="en-US" altLang="ko-KR" sz="1400" dirty="0" smtClean="0">
              <a:solidFill>
                <a:prstClr val="black"/>
              </a:solidFill>
            </a:endParaRPr>
          </a:p>
          <a:p>
            <a:pPr marL="179388" indent="-179388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en-US" altLang="ko-KR" sz="1400" dirty="0">
                <a:solidFill>
                  <a:prstClr val="black"/>
                </a:solidFill>
              </a:rPr>
              <a:t> </a:t>
            </a:r>
            <a:r>
              <a:rPr lang="ko-KR" altLang="en-US" sz="1400" dirty="0" smtClean="0">
                <a:solidFill>
                  <a:prstClr val="black"/>
                </a:solidFill>
              </a:rPr>
              <a:t>총 생산량 </a:t>
            </a:r>
            <a:r>
              <a:rPr lang="en-US" altLang="ko-KR" sz="1400" dirty="0" smtClean="0">
                <a:solidFill>
                  <a:prstClr val="black"/>
                </a:solidFill>
              </a:rPr>
              <a:t>: </a:t>
            </a:r>
            <a:r>
              <a:rPr lang="ko-KR" altLang="en-US" sz="1400" dirty="0" smtClean="0">
                <a:solidFill>
                  <a:prstClr val="black"/>
                </a:solidFill>
              </a:rPr>
              <a:t>브라질</a:t>
            </a:r>
            <a:r>
              <a:rPr lang="en-US" altLang="ko-KR" sz="1400" dirty="0" smtClean="0">
                <a:solidFill>
                  <a:prstClr val="black"/>
                </a:solidFill>
              </a:rPr>
              <a:t>(143</a:t>
            </a:r>
            <a:r>
              <a:rPr lang="ko-KR" altLang="en-US" sz="1400" dirty="0" err="1" smtClean="0">
                <a:solidFill>
                  <a:prstClr val="black"/>
                </a:solidFill>
              </a:rPr>
              <a:t>만톤</a:t>
            </a:r>
            <a:r>
              <a:rPr lang="en-US" altLang="ko-KR" sz="1400" dirty="0" smtClean="0">
                <a:solidFill>
                  <a:prstClr val="black"/>
                </a:solidFill>
              </a:rPr>
              <a:t>) &gt; </a:t>
            </a:r>
            <a:r>
              <a:rPr lang="ko-KR" altLang="en-US" sz="1400" dirty="0" smtClean="0">
                <a:solidFill>
                  <a:prstClr val="black"/>
                </a:solidFill>
              </a:rPr>
              <a:t>아르헨티나</a:t>
            </a:r>
            <a:r>
              <a:rPr lang="en-US" altLang="ko-KR" sz="1400" dirty="0" smtClean="0">
                <a:solidFill>
                  <a:prstClr val="black"/>
                </a:solidFill>
              </a:rPr>
              <a:t>(79</a:t>
            </a:r>
            <a:r>
              <a:rPr lang="ko-KR" altLang="en-US" sz="1400" dirty="0" err="1" smtClean="0">
                <a:solidFill>
                  <a:prstClr val="black"/>
                </a:solidFill>
              </a:rPr>
              <a:t>만톤</a:t>
            </a:r>
            <a:r>
              <a:rPr lang="en-US" altLang="ko-KR" sz="1400" dirty="0" smtClean="0">
                <a:solidFill>
                  <a:prstClr val="black"/>
                </a:solidFill>
              </a:rPr>
              <a:t>) &gt; </a:t>
            </a:r>
            <a:r>
              <a:rPr lang="ko-KR" altLang="en-US" sz="1400" dirty="0" smtClean="0">
                <a:solidFill>
                  <a:prstClr val="black"/>
                </a:solidFill>
              </a:rPr>
              <a:t>우루과이</a:t>
            </a:r>
            <a:r>
              <a:rPr lang="en-US" altLang="ko-KR" sz="1400" dirty="0" smtClean="0">
                <a:solidFill>
                  <a:prstClr val="black"/>
                </a:solidFill>
              </a:rPr>
              <a:t>(9</a:t>
            </a:r>
            <a:r>
              <a:rPr lang="ko-KR" altLang="en-US" sz="1400" dirty="0" err="1" smtClean="0">
                <a:solidFill>
                  <a:prstClr val="black"/>
                </a:solidFill>
              </a:rPr>
              <a:t>만톤</a:t>
            </a:r>
            <a:r>
              <a:rPr lang="en-US" altLang="ko-KR" sz="1400" dirty="0" smtClean="0">
                <a:solidFill>
                  <a:prstClr val="black"/>
                </a:solidFill>
              </a:rPr>
              <a:t>)</a:t>
            </a: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3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graphicFrame>
        <p:nvGraphicFramePr>
          <p:cNvPr id="13" name="차트 12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4005216127"/>
              </p:ext>
            </p:extLst>
          </p:nvPr>
        </p:nvGraphicFramePr>
        <p:xfrm>
          <a:off x="0" y="2348880"/>
          <a:ext cx="4283968" cy="19857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4" name="차트 13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885183659"/>
              </p:ext>
            </p:extLst>
          </p:nvPr>
        </p:nvGraphicFramePr>
        <p:xfrm>
          <a:off x="1251827" y="4334593"/>
          <a:ext cx="7056784" cy="22322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7" name="차트 16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148332821"/>
              </p:ext>
            </p:extLst>
          </p:nvPr>
        </p:nvGraphicFramePr>
        <p:xfrm>
          <a:off x="4427984" y="2312900"/>
          <a:ext cx="4491797" cy="20216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8" name="TextBox 7"/>
          <p:cNvSpPr txBox="1"/>
          <p:nvPr/>
        </p:nvSpPr>
        <p:spPr>
          <a:xfrm>
            <a:off x="6300192" y="4584237"/>
            <a:ext cx="685800" cy="295275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000" dirty="0"/>
              <a:t>(</a:t>
            </a:r>
            <a:r>
              <a:rPr lang="ko-KR" altLang="en-US" sz="1000" dirty="0"/>
              <a:t>단위</a:t>
            </a:r>
            <a:r>
              <a:rPr lang="en-US" altLang="ko-KR" sz="1000" dirty="0"/>
              <a:t>:</a:t>
            </a:r>
            <a:r>
              <a:rPr lang="ko-KR" altLang="en-US" sz="1000" dirty="0"/>
              <a:t>톤</a:t>
            </a:r>
            <a:r>
              <a:rPr lang="en-US" altLang="ko-KR" sz="1000" dirty="0"/>
              <a:t>)</a:t>
            </a:r>
            <a:endParaRPr lang="ko-KR" altLang="en-US" sz="1000" dirty="0"/>
          </a:p>
        </p:txBody>
      </p:sp>
      <p:sp>
        <p:nvSpPr>
          <p:cNvPr id="25" name="제목 3"/>
          <p:cNvSpPr>
            <a:spLocks noGrp="1"/>
          </p:cNvSpPr>
          <p:nvPr>
            <p:ph type="title"/>
          </p:nvPr>
        </p:nvSpPr>
        <p:spPr>
          <a:xfrm>
            <a:off x="0" y="285729"/>
            <a:ext cx="8964488" cy="511156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가</a:t>
            </a:r>
            <a:r>
              <a:rPr lang="en-US" altLang="ko-KR" dirty="0" smtClean="0"/>
              <a:t>. </a:t>
            </a:r>
            <a:r>
              <a:rPr lang="ko-KR" altLang="en-US" dirty="0" smtClean="0"/>
              <a:t>남서부 대서양 수산업 개황</a:t>
            </a:r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168546422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95536" y="1158941"/>
            <a:ext cx="8352928" cy="1052596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kumimoji="1" lang="en-US" altLang="ko-KR" sz="1600" dirty="0" smtClean="0">
                <a:solidFill>
                  <a:prstClr val="black"/>
                </a:solidFill>
              </a:rPr>
              <a:t> </a:t>
            </a:r>
            <a:r>
              <a:rPr kumimoji="1" lang="ko-KR" altLang="en-US" sz="1600" dirty="0" smtClean="0">
                <a:solidFill>
                  <a:prstClr val="black"/>
                </a:solidFill>
              </a:rPr>
              <a:t>남서부 대서양에서는 오징어</a:t>
            </a:r>
            <a:r>
              <a:rPr lang="en-US" altLang="ko-KR" sz="1600" dirty="0" smtClean="0">
                <a:solidFill>
                  <a:prstClr val="black"/>
                </a:solidFill>
              </a:rPr>
              <a:t> </a:t>
            </a:r>
            <a:r>
              <a:rPr lang="ko-KR" altLang="en-US" sz="1600" dirty="0" smtClean="0">
                <a:solidFill>
                  <a:prstClr val="black"/>
                </a:solidFill>
              </a:rPr>
              <a:t>등 연체동물과 </a:t>
            </a:r>
            <a:r>
              <a:rPr lang="en-US" altLang="ko-KR" sz="1600" dirty="0">
                <a:solidFill>
                  <a:prstClr val="black"/>
                </a:solidFill>
              </a:rPr>
              <a:t> </a:t>
            </a:r>
            <a:r>
              <a:rPr lang="en-US" altLang="ko-KR" sz="1600" dirty="0" smtClean="0">
                <a:solidFill>
                  <a:prstClr val="black"/>
                </a:solidFill>
              </a:rPr>
              <a:t>Cod, Hake, Haddock</a:t>
            </a:r>
            <a:r>
              <a:rPr lang="ko-KR" altLang="en-US" sz="1600" dirty="0" smtClean="0">
                <a:solidFill>
                  <a:prstClr val="black"/>
                </a:solidFill>
              </a:rPr>
              <a:t>이 주요 </a:t>
            </a:r>
            <a:r>
              <a:rPr lang="ko-KR" altLang="en-US" sz="1600" dirty="0" err="1" smtClean="0">
                <a:solidFill>
                  <a:prstClr val="black"/>
                </a:solidFill>
              </a:rPr>
              <a:t>어획종</a:t>
            </a:r>
            <a:endParaRPr lang="en-US" altLang="ko-KR" sz="1600" dirty="0" smtClean="0">
              <a:solidFill>
                <a:prstClr val="black"/>
              </a:solidFill>
            </a:endParaRP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kumimoji="1" lang="en-US" altLang="ko-KR" sz="1600" dirty="0">
                <a:solidFill>
                  <a:prstClr val="black"/>
                </a:solidFill>
              </a:rPr>
              <a:t> </a:t>
            </a:r>
            <a:r>
              <a:rPr kumimoji="1" lang="en-US" altLang="ko-KR" sz="1600" dirty="0" smtClean="0">
                <a:solidFill>
                  <a:prstClr val="black"/>
                </a:solidFill>
              </a:rPr>
              <a:t>1970</a:t>
            </a:r>
            <a:r>
              <a:rPr kumimoji="1" lang="ko-KR" altLang="en-US" sz="1600" dirty="0" smtClean="0">
                <a:solidFill>
                  <a:prstClr val="black"/>
                </a:solidFill>
              </a:rPr>
              <a:t>년대부터 총 어획량 급성장</a:t>
            </a:r>
            <a:endParaRPr kumimoji="1" lang="en-US" altLang="ko-KR" sz="1600" dirty="0" smtClean="0">
              <a:solidFill>
                <a:prstClr val="black"/>
              </a:solidFill>
            </a:endParaRP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en-US" altLang="ko-KR" sz="1600" dirty="0">
                <a:solidFill>
                  <a:prstClr val="black"/>
                </a:solidFill>
              </a:rPr>
              <a:t> </a:t>
            </a:r>
            <a:r>
              <a:rPr lang="en-US" altLang="ko-KR" sz="1600" dirty="0" smtClean="0">
                <a:solidFill>
                  <a:prstClr val="black"/>
                </a:solidFill>
              </a:rPr>
              <a:t>2000</a:t>
            </a:r>
            <a:r>
              <a:rPr lang="ko-KR" altLang="en-US" sz="1600" dirty="0" smtClean="0">
                <a:solidFill>
                  <a:prstClr val="black"/>
                </a:solidFill>
              </a:rPr>
              <a:t>년대 들어 평균 </a:t>
            </a:r>
            <a:r>
              <a:rPr lang="en-US" altLang="ko-KR" sz="1600" dirty="0" smtClean="0">
                <a:solidFill>
                  <a:prstClr val="black"/>
                </a:solidFill>
              </a:rPr>
              <a:t>2</a:t>
            </a:r>
            <a:r>
              <a:rPr lang="ko-KR" altLang="en-US" sz="1600" dirty="0" err="1" smtClean="0">
                <a:solidFill>
                  <a:prstClr val="black"/>
                </a:solidFill>
              </a:rPr>
              <a:t>백만톤</a:t>
            </a:r>
            <a:r>
              <a:rPr lang="ko-KR" altLang="en-US" sz="1600" dirty="0" smtClean="0">
                <a:solidFill>
                  <a:prstClr val="black"/>
                </a:solidFill>
              </a:rPr>
              <a:t> 정도의 어획량을 보이고 있음</a:t>
            </a:r>
            <a:endParaRPr kumimoji="1" lang="en-US" altLang="ko-KR" sz="1600" dirty="0" smtClean="0">
              <a:solidFill>
                <a:prstClr val="black"/>
              </a:solidFill>
            </a:endParaRPr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3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pic>
        <p:nvPicPr>
          <p:cNvPr id="2049" name="_x208461216" descr="EMB000013bc3d6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433" y="3478942"/>
            <a:ext cx="3775801" cy="1967795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_x208461136" descr="EMB000013bc3d65"/>
          <p:cNvPicPr>
            <a:picLocks noChangeAspect="1" noChangeArrowheads="1"/>
          </p:cNvPicPr>
          <p:nvPr/>
        </p:nvPicPr>
        <p:blipFill>
          <a:blip r:embed="rId4" cstate="print">
            <a:lum bright="6000" contrast="16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810273"/>
            <a:ext cx="5112568" cy="356020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11560" y="2924944"/>
            <a:ext cx="43204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1200"/>
              </a:spcAft>
            </a:pPr>
            <a:r>
              <a:rPr kumimoji="0" lang="en-US" altLang="ko-KR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&lt; 1950-2009</a:t>
            </a:r>
            <a:r>
              <a:rPr kumimoji="0" lang="ko-KR" altLang="en-US" sz="1400" b="1" dirty="0">
                <a:latin typeface="맑은 고딕" pitchFamily="50" charset="-127"/>
                <a:ea typeface="맑은 고딕" pitchFamily="50" charset="-127"/>
                <a:cs typeface="+mn-cs"/>
              </a:rPr>
              <a:t>년 남서부 대서양 </a:t>
            </a:r>
            <a:r>
              <a:rPr kumimoji="0" lang="ko-KR" altLang="en-US" sz="1400" b="1" dirty="0" err="1">
                <a:latin typeface="맑은 고딕" pitchFamily="50" charset="-127"/>
                <a:ea typeface="맑은 고딕" pitchFamily="50" charset="-127"/>
                <a:cs typeface="+mn-cs"/>
              </a:rPr>
              <a:t>어종별</a:t>
            </a:r>
            <a:r>
              <a:rPr kumimoji="0" lang="ko-KR" altLang="en-US" sz="1400" b="1" dirty="0"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어획량 </a:t>
            </a:r>
            <a:r>
              <a:rPr kumimoji="0" lang="en-US" altLang="ko-KR" sz="14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&gt;</a:t>
            </a:r>
            <a:endParaRPr kumimoji="0" lang="ko-KR" altLang="en-US" sz="1400" b="1" dirty="0" smtClean="0"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148064" y="3182779"/>
            <a:ext cx="406794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1200"/>
              </a:spcAft>
            </a:pPr>
            <a:r>
              <a:rPr kumimoji="0" lang="en-US" altLang="ko-KR" sz="10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&lt; </a:t>
            </a:r>
            <a:r>
              <a:rPr kumimoji="0" lang="ko-KR" altLang="en-US" sz="10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남서부 </a:t>
            </a:r>
            <a:r>
              <a:rPr kumimoji="0" lang="ko-KR" altLang="en-US" sz="1000" b="1" dirty="0">
                <a:latin typeface="맑은 고딕" pitchFamily="50" charset="-127"/>
                <a:ea typeface="맑은 고딕" pitchFamily="50" charset="-127"/>
                <a:cs typeface="+mn-cs"/>
              </a:rPr>
              <a:t>대서양에서의 </a:t>
            </a:r>
            <a:r>
              <a:rPr kumimoji="0" lang="ko-KR" altLang="en-US" sz="10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오징어 </a:t>
            </a:r>
            <a:r>
              <a:rPr kumimoji="0" lang="ko-KR" altLang="en-US" sz="1000" b="1" dirty="0">
                <a:latin typeface="맑은 고딕" pitchFamily="50" charset="-127"/>
                <a:ea typeface="맑은 고딕" pitchFamily="50" charset="-127"/>
                <a:cs typeface="+mn-cs"/>
              </a:rPr>
              <a:t>및 기타 연체동물 연간 </a:t>
            </a:r>
            <a:r>
              <a:rPr kumimoji="0" lang="ko-KR" altLang="en-US" sz="10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어획량 </a:t>
            </a:r>
            <a:r>
              <a:rPr kumimoji="0" lang="en-US" altLang="ko-KR" sz="10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&gt;</a:t>
            </a:r>
            <a:endParaRPr kumimoji="0" lang="ko-KR" altLang="en-US" sz="1000" b="1" dirty="0" smtClean="0"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7" name="TextBox 7"/>
          <p:cNvSpPr txBox="1"/>
          <p:nvPr/>
        </p:nvSpPr>
        <p:spPr>
          <a:xfrm>
            <a:off x="7956376" y="3478942"/>
            <a:ext cx="973832" cy="295275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900" dirty="0"/>
              <a:t>(</a:t>
            </a:r>
            <a:r>
              <a:rPr lang="ko-KR" altLang="en-US" sz="900" dirty="0"/>
              <a:t>단위</a:t>
            </a:r>
            <a:r>
              <a:rPr lang="en-US" altLang="ko-KR" sz="900" dirty="0" smtClean="0"/>
              <a:t>: </a:t>
            </a:r>
            <a:r>
              <a:rPr lang="ko-KR" altLang="en-US" sz="900" dirty="0" err="1" smtClean="0"/>
              <a:t>백만톤</a:t>
            </a:r>
            <a:r>
              <a:rPr lang="en-US" altLang="ko-KR" sz="900" dirty="0"/>
              <a:t>)</a:t>
            </a:r>
            <a:endParaRPr lang="ko-KR" altLang="en-US" sz="900" dirty="0"/>
          </a:p>
        </p:txBody>
      </p:sp>
      <p:sp>
        <p:nvSpPr>
          <p:cNvPr id="6" name="TextBox 5"/>
          <p:cNvSpPr txBox="1"/>
          <p:nvPr/>
        </p:nvSpPr>
        <p:spPr>
          <a:xfrm>
            <a:off x="5287433" y="6373179"/>
            <a:ext cx="385192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1200"/>
              </a:spcAft>
            </a:pPr>
            <a:r>
              <a:rPr lang="ko-KR" altLang="en-US" sz="800" dirty="0"/>
              <a:t>자료</a:t>
            </a:r>
            <a:r>
              <a:rPr lang="en-US" altLang="ko-KR" sz="800" dirty="0"/>
              <a:t>: FAO, Review of the state of world marine ﬁsheries resources (2012)</a:t>
            </a:r>
          </a:p>
          <a:p>
            <a:pPr fontAlgn="auto">
              <a:spcBef>
                <a:spcPts val="0"/>
              </a:spcBef>
              <a:spcAft>
                <a:spcPts val="1200"/>
              </a:spcAft>
            </a:pPr>
            <a:endParaRPr kumimoji="0" lang="ko-KR" altLang="en-US" sz="800" b="1" spc="-200" dirty="0" smtClean="0"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22" name="제목 3"/>
          <p:cNvSpPr>
            <a:spLocks noGrp="1"/>
          </p:cNvSpPr>
          <p:nvPr>
            <p:ph type="title"/>
          </p:nvPr>
        </p:nvSpPr>
        <p:spPr>
          <a:xfrm>
            <a:off x="0" y="325556"/>
            <a:ext cx="8964488" cy="511156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가</a:t>
            </a:r>
            <a:r>
              <a:rPr lang="en-US" altLang="ko-KR" dirty="0" smtClean="0"/>
              <a:t>. </a:t>
            </a:r>
            <a:r>
              <a:rPr lang="ko-KR" altLang="en-US" dirty="0" smtClean="0"/>
              <a:t>남서부 대서양 수산업 개황</a:t>
            </a:r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214608506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469572"/>
            <a:ext cx="4400552" cy="511156"/>
          </a:xfrm>
        </p:spPr>
        <p:txBody>
          <a:bodyPr>
            <a:normAutofit/>
          </a:bodyPr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나</a:t>
            </a:r>
            <a:r>
              <a:rPr lang="en-US" altLang="ko-KR" dirty="0" smtClean="0">
                <a:solidFill>
                  <a:schemeClr val="tx1"/>
                </a:solidFill>
              </a:rPr>
              <a:t>. </a:t>
            </a:r>
            <a:r>
              <a:rPr lang="ko-KR" altLang="en-US" dirty="0" smtClean="0">
                <a:solidFill>
                  <a:schemeClr val="tx1"/>
                </a:solidFill>
              </a:rPr>
              <a:t>아르헨티나 수산업 현황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12" name="TextBox 11"/>
              <p:cNvSpPr txBox="1"/>
              <p:nvPr/>
            </p:nvSpPr>
            <p:spPr>
              <a:xfrm>
                <a:off x="533541" y="1052736"/>
                <a:ext cx="8352928" cy="264995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fontAlgn="base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Font typeface="Wingdings" pitchFamily="2" charset="2"/>
                  <a:buChar char="v"/>
                </a:pPr>
                <a:r>
                  <a:rPr kumimoji="1" lang="en-US" altLang="ko-KR" sz="1400" dirty="0" smtClean="0">
                    <a:solidFill>
                      <a:prstClr val="black"/>
                    </a:solidFill>
                  </a:rPr>
                  <a:t> 4000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kumimoji="1" lang="en-US" altLang="ko-KR" sz="1400" b="0" i="1" smtClean="0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kumimoji="1" lang="en-US" altLang="ko-KR" sz="1400" b="0" i="1" smtClean="0">
                            <a:solidFill>
                              <a:prstClr val="black"/>
                            </a:solidFill>
                            <a:latin typeface="Cambria Math"/>
                          </a:rPr>
                          <m:t>𝑘𝑚</m:t>
                        </m:r>
                      </m:e>
                      <m:sup>
                        <m:r>
                          <a:rPr kumimoji="1" lang="en-US" altLang="ko-KR" sz="1400" b="0" i="1" smtClean="0">
                            <a:solidFill>
                              <a:prstClr val="black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kumimoji="1" lang="ko-KR" altLang="en-US" sz="1400" dirty="0" smtClean="0">
                    <a:solidFill>
                      <a:prstClr val="black"/>
                    </a:solidFill>
                  </a:rPr>
                  <a:t>에 이르는 긴 해안선에 </a:t>
                </a:r>
                <a:r>
                  <a:rPr lang="ko-KR" altLang="en-US" sz="1400" dirty="0" smtClean="0">
                    <a:solidFill>
                      <a:prstClr val="black"/>
                    </a:solidFill>
                  </a:rPr>
                  <a:t>주요 어업 항구</a:t>
                </a:r>
                <a:r>
                  <a:rPr lang="en-US" altLang="ko-KR" sz="1400" dirty="0" smtClean="0">
                    <a:solidFill>
                      <a:prstClr val="black"/>
                    </a:solidFill>
                  </a:rPr>
                  <a:t>(fishing port)</a:t>
                </a:r>
                <a:r>
                  <a:rPr lang="ko-KR" altLang="en-US" sz="1400" dirty="0" smtClean="0">
                    <a:solidFill>
                      <a:prstClr val="black"/>
                    </a:solidFill>
                  </a:rPr>
                  <a:t>가 골고루 분산</a:t>
                </a:r>
                <a:endParaRPr lang="en-US" altLang="ko-KR" sz="1400" dirty="0" smtClean="0">
                  <a:solidFill>
                    <a:prstClr val="black"/>
                  </a:solidFill>
                </a:endParaRPr>
              </a:p>
              <a:p>
                <a:pPr fontAlgn="base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Font typeface="Wingdings" pitchFamily="2" charset="2"/>
                  <a:buChar char="v"/>
                </a:pPr>
                <a:r>
                  <a:rPr lang="en-US" altLang="ko-KR" sz="1400" dirty="0">
                    <a:solidFill>
                      <a:prstClr val="black"/>
                    </a:solidFill>
                  </a:rPr>
                  <a:t> </a:t>
                </a:r>
                <a:r>
                  <a:rPr lang="ko-KR" altLang="en-US" sz="1400" dirty="0" smtClean="0">
                    <a:solidFill>
                      <a:prstClr val="black"/>
                    </a:solidFill>
                  </a:rPr>
                  <a:t>영세어업과 산업적인 어업의 공존</a:t>
                </a:r>
                <a:endParaRPr lang="en-US" altLang="ko-KR" sz="1400" dirty="0" smtClean="0">
                  <a:solidFill>
                    <a:prstClr val="black"/>
                  </a:solidFill>
                </a:endParaRPr>
              </a:p>
              <a:p>
                <a:pPr fontAlgn="base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Font typeface="Wingdings" pitchFamily="2" charset="2"/>
                  <a:buChar char="v"/>
                </a:pPr>
                <a:r>
                  <a:rPr lang="ko-KR" altLang="en-US" sz="1400" dirty="0" smtClean="0">
                    <a:solidFill>
                      <a:prstClr val="black"/>
                    </a:solidFill>
                  </a:rPr>
                  <a:t> 아르헨티나 </a:t>
                </a:r>
                <a:r>
                  <a:rPr lang="en-US" altLang="ko-KR" sz="1400" dirty="0" smtClean="0">
                    <a:solidFill>
                      <a:prstClr val="black"/>
                    </a:solidFill>
                  </a:rPr>
                  <a:t>EEZ</a:t>
                </a:r>
                <a:r>
                  <a:rPr lang="ko-KR" altLang="en-US" sz="1400" dirty="0" smtClean="0">
                    <a:solidFill>
                      <a:prstClr val="black"/>
                    </a:solidFill>
                  </a:rPr>
                  <a:t>에서 조업하는</a:t>
                </a:r>
                <a:r>
                  <a:rPr lang="en-US" altLang="ko-KR" sz="1400" dirty="0" smtClean="0">
                    <a:solidFill>
                      <a:prstClr val="black"/>
                    </a:solidFill>
                  </a:rPr>
                  <a:t> </a:t>
                </a:r>
                <a:r>
                  <a:rPr lang="ko-KR" altLang="en-US" sz="1400" dirty="0" smtClean="0">
                    <a:solidFill>
                      <a:prstClr val="black"/>
                    </a:solidFill>
                  </a:rPr>
                  <a:t>산업적인 </a:t>
                </a:r>
                <a:r>
                  <a:rPr lang="ko-KR" altLang="en-US" sz="1400" dirty="0" err="1" smtClean="0">
                    <a:solidFill>
                      <a:prstClr val="black"/>
                    </a:solidFill>
                  </a:rPr>
                  <a:t>어선단은</a:t>
                </a:r>
                <a:r>
                  <a:rPr lang="ko-KR" altLang="en-US" sz="1400" dirty="0" smtClean="0">
                    <a:solidFill>
                      <a:prstClr val="black"/>
                    </a:solidFill>
                  </a:rPr>
                  <a:t> 다음과 같이 분류</a:t>
                </a:r>
                <a:endParaRPr lang="en-US" altLang="ko-KR" sz="1400" dirty="0" smtClean="0">
                  <a:solidFill>
                    <a:prstClr val="black"/>
                  </a:solidFill>
                </a:endParaRPr>
              </a:p>
              <a:p>
                <a:pPr fontAlgn="base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</a:pPr>
                <a:endParaRPr lang="en-US" altLang="ko-KR" sz="700" dirty="0" smtClean="0">
                  <a:solidFill>
                    <a:prstClr val="black"/>
                  </a:solidFill>
                </a:endParaRPr>
              </a:p>
              <a:p>
                <a:pPr marL="271463">
                  <a:lnSpc>
                    <a:spcPct val="120000"/>
                  </a:lnSpc>
                </a:pPr>
                <a:r>
                  <a:rPr lang="en-US" altLang="ko-KR" sz="1400" dirty="0" smtClean="0"/>
                  <a:t>1</a:t>
                </a:r>
                <a:r>
                  <a:rPr lang="en-US" altLang="ko-KR" sz="1400" dirty="0"/>
                  <a:t>. Ice chilled </a:t>
                </a:r>
                <a:r>
                  <a:rPr lang="en-US" altLang="ko-KR" sz="1400" dirty="0" smtClean="0"/>
                  <a:t>vessel: </a:t>
                </a:r>
                <a:r>
                  <a:rPr lang="ko-KR" altLang="en-US" sz="1400" dirty="0" smtClean="0"/>
                  <a:t>약 </a:t>
                </a:r>
                <a:r>
                  <a:rPr lang="en-US" altLang="ko-KR" sz="1400" dirty="0" smtClean="0"/>
                  <a:t>130</a:t>
                </a:r>
                <a:r>
                  <a:rPr lang="ko-KR" altLang="en-US" sz="1400" dirty="0" smtClean="0"/>
                  <a:t>척</a:t>
                </a:r>
                <a:r>
                  <a:rPr lang="en-US" altLang="ko-KR" sz="1400" dirty="0" smtClean="0"/>
                  <a:t>, ITQ </a:t>
                </a:r>
                <a:r>
                  <a:rPr lang="ko-KR" altLang="en-US" sz="1400" dirty="0" smtClean="0"/>
                  <a:t>하에서 운영</a:t>
                </a:r>
                <a:r>
                  <a:rPr lang="en-US" altLang="ko-KR" sz="1400" dirty="0" smtClean="0"/>
                  <a:t>, </a:t>
                </a:r>
                <a:r>
                  <a:rPr lang="ko-KR" altLang="en-US" sz="1400" dirty="0" smtClean="0"/>
                  <a:t>주로 저층 </a:t>
                </a:r>
                <a:r>
                  <a:rPr lang="ko-KR" altLang="en-US" sz="1400" dirty="0"/>
                  <a:t>및</a:t>
                </a:r>
                <a:r>
                  <a:rPr lang="ko-KR" altLang="en-US" sz="1400" dirty="0" smtClean="0"/>
                  <a:t> 중층 트롤</a:t>
                </a:r>
                <a:endParaRPr lang="ko-KR" altLang="en-US" sz="1400" dirty="0"/>
              </a:p>
              <a:p>
                <a:pPr marL="271463">
                  <a:lnSpc>
                    <a:spcPct val="120000"/>
                  </a:lnSpc>
                </a:pPr>
                <a:r>
                  <a:rPr lang="en-US" altLang="ko-KR" sz="1400" dirty="0"/>
                  <a:t>2. </a:t>
                </a:r>
                <a:r>
                  <a:rPr lang="ko-KR" altLang="en-US" sz="1400" dirty="0" err="1"/>
                  <a:t>메를루사</a:t>
                </a:r>
                <a:r>
                  <a:rPr lang="ko-KR" altLang="en-US" sz="1400" dirty="0"/>
                  <a:t> </a:t>
                </a:r>
                <a:r>
                  <a:rPr lang="ko-KR" altLang="en-US" sz="1400" dirty="0" err="1"/>
                  <a:t>냉동고</a:t>
                </a:r>
                <a:r>
                  <a:rPr lang="en-US" altLang="ko-KR" sz="1400" dirty="0"/>
                  <a:t>(Hake freezers</a:t>
                </a:r>
                <a:r>
                  <a:rPr lang="en-US" altLang="ko-KR" sz="1400" dirty="0" smtClean="0"/>
                  <a:t>): 26</a:t>
                </a:r>
                <a:r>
                  <a:rPr lang="ko-KR" altLang="en-US" sz="1400" dirty="0" smtClean="0"/>
                  <a:t>척</a:t>
                </a:r>
                <a:r>
                  <a:rPr lang="en-US" altLang="ko-KR" sz="1400" dirty="0" smtClean="0"/>
                  <a:t>, </a:t>
                </a:r>
                <a:r>
                  <a:rPr lang="ko-KR" altLang="en-US" sz="1400" dirty="0" smtClean="0"/>
                  <a:t>주로 저층 트롤</a:t>
                </a:r>
                <a:endParaRPr lang="ko-KR" altLang="en-US" sz="1400" dirty="0"/>
              </a:p>
              <a:p>
                <a:pPr marL="271463">
                  <a:lnSpc>
                    <a:spcPct val="120000"/>
                  </a:lnSpc>
                </a:pPr>
                <a:r>
                  <a:rPr lang="en-US" altLang="ko-KR" sz="1400" dirty="0"/>
                  <a:t>3. </a:t>
                </a:r>
                <a:r>
                  <a:rPr lang="ko-KR" altLang="en-US" sz="1400" dirty="0"/>
                  <a:t>공장 트롤</a:t>
                </a:r>
                <a:r>
                  <a:rPr lang="en-US" altLang="ko-KR" sz="1400" dirty="0"/>
                  <a:t>(Factory trawlers</a:t>
                </a:r>
                <a:r>
                  <a:rPr lang="en-US" altLang="ko-KR" sz="1400" dirty="0" smtClean="0"/>
                  <a:t>): 6</a:t>
                </a:r>
                <a:r>
                  <a:rPr lang="ko-KR" altLang="en-US" sz="1400" dirty="0" smtClean="0"/>
                  <a:t>척</a:t>
                </a:r>
                <a:r>
                  <a:rPr lang="en-US" altLang="ko-KR" sz="1400" dirty="0" smtClean="0"/>
                  <a:t>, ITQ </a:t>
                </a:r>
                <a:r>
                  <a:rPr lang="ko-KR" altLang="en-US" sz="1400" dirty="0" smtClean="0"/>
                  <a:t>하에서 운영</a:t>
                </a:r>
                <a:r>
                  <a:rPr lang="en-US" altLang="ko-KR" sz="1400" dirty="0" smtClean="0"/>
                  <a:t>,</a:t>
                </a:r>
                <a:r>
                  <a:rPr lang="ko-KR" altLang="en-US" sz="1400" dirty="0"/>
                  <a:t> </a:t>
                </a:r>
                <a:r>
                  <a:rPr lang="en-US" altLang="ko-KR" sz="1400" dirty="0" smtClean="0"/>
                  <a:t>semi-pelagic </a:t>
                </a:r>
                <a:r>
                  <a:rPr lang="ko-KR" altLang="en-US" sz="1400" dirty="0" smtClean="0"/>
                  <a:t>및 </a:t>
                </a:r>
                <a:r>
                  <a:rPr lang="en-US" altLang="ko-KR" sz="1400" dirty="0" smtClean="0"/>
                  <a:t> </a:t>
                </a:r>
                <a:r>
                  <a:rPr lang="ko-KR" altLang="en-US" sz="1400" dirty="0" smtClean="0"/>
                  <a:t>저층트롤</a:t>
                </a:r>
                <a:endParaRPr lang="ko-KR" altLang="en-US" sz="1400" dirty="0"/>
              </a:p>
              <a:p>
                <a:pPr marL="271463">
                  <a:lnSpc>
                    <a:spcPct val="120000"/>
                  </a:lnSpc>
                </a:pPr>
                <a:r>
                  <a:rPr lang="en-US" altLang="ko-KR" sz="1400" dirty="0"/>
                  <a:t>4. </a:t>
                </a:r>
                <a:r>
                  <a:rPr lang="ko-KR" altLang="en-US" sz="1400" dirty="0" err="1"/>
                  <a:t>연육</a:t>
                </a:r>
                <a:r>
                  <a:rPr lang="ko-KR" altLang="en-US" sz="1400" dirty="0"/>
                  <a:t> 공장 트롤</a:t>
                </a:r>
                <a:r>
                  <a:rPr lang="en-US" altLang="ko-KR" sz="1400" dirty="0"/>
                  <a:t>(</a:t>
                </a:r>
                <a:r>
                  <a:rPr lang="en-US" altLang="ko-KR" sz="1400" dirty="0" err="1"/>
                  <a:t>Surimi</a:t>
                </a:r>
                <a:r>
                  <a:rPr lang="en-US" altLang="ko-KR" sz="1400" dirty="0"/>
                  <a:t> factory trawlers</a:t>
                </a:r>
                <a:r>
                  <a:rPr lang="en-US" altLang="ko-KR" sz="1400" dirty="0" smtClean="0"/>
                  <a:t>): 2</a:t>
                </a:r>
                <a:r>
                  <a:rPr lang="ko-KR" altLang="en-US" sz="1400" dirty="0" smtClean="0"/>
                  <a:t>척</a:t>
                </a:r>
                <a:r>
                  <a:rPr lang="en-US" altLang="ko-KR" sz="1400" dirty="0" smtClean="0"/>
                  <a:t>, </a:t>
                </a:r>
                <a:r>
                  <a:rPr lang="en-US" altLang="ko-KR" sz="1400" dirty="0"/>
                  <a:t>ITQ </a:t>
                </a:r>
                <a:r>
                  <a:rPr lang="ko-KR" altLang="en-US" sz="1400" dirty="0"/>
                  <a:t>하에서 </a:t>
                </a:r>
                <a:r>
                  <a:rPr lang="ko-KR" altLang="en-US" sz="1400" dirty="0" smtClean="0"/>
                  <a:t>운영</a:t>
                </a:r>
                <a:r>
                  <a:rPr lang="en-US" altLang="ko-KR" sz="1400" dirty="0" smtClean="0"/>
                  <a:t>, </a:t>
                </a:r>
                <a:r>
                  <a:rPr lang="ko-KR" altLang="en-US" sz="1400" dirty="0" smtClean="0"/>
                  <a:t>저층 및 중층 원양 어종이 목표</a:t>
                </a:r>
                <a:endParaRPr lang="ko-KR" altLang="en-US" sz="1400" dirty="0"/>
              </a:p>
              <a:p>
                <a:pPr fontAlgn="base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</a:pPr>
                <a:endParaRPr lang="en-US" altLang="ko-KR" sz="300" dirty="0" smtClean="0">
                  <a:solidFill>
                    <a:prstClr val="black"/>
                  </a:solidFill>
                </a:endParaRPr>
              </a:p>
              <a:p>
                <a:pPr fontAlgn="base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Font typeface="Wingdings" pitchFamily="2" charset="2"/>
                  <a:buChar char="v"/>
                </a:pPr>
                <a:r>
                  <a:rPr kumimoji="1" lang="en-US" altLang="ko-KR" sz="1400" dirty="0">
                    <a:solidFill>
                      <a:prstClr val="black"/>
                    </a:solidFill>
                  </a:rPr>
                  <a:t> </a:t>
                </a:r>
                <a:r>
                  <a:rPr lang="ko-KR" altLang="en-US" sz="1400" dirty="0" smtClean="0">
                    <a:solidFill>
                      <a:prstClr val="black"/>
                    </a:solidFill>
                  </a:rPr>
                  <a:t>자국 항구와 자국 </a:t>
                </a:r>
                <a:r>
                  <a:rPr lang="en-US" altLang="ko-KR" sz="1400" dirty="0" smtClean="0">
                    <a:solidFill>
                      <a:prstClr val="black"/>
                    </a:solidFill>
                  </a:rPr>
                  <a:t>EEZ </a:t>
                </a:r>
                <a:r>
                  <a:rPr lang="ko-KR" altLang="en-US" sz="1400" dirty="0" smtClean="0">
                    <a:solidFill>
                      <a:prstClr val="black"/>
                    </a:solidFill>
                  </a:rPr>
                  <a:t>내에서의 외국 선박 작업</a:t>
                </a:r>
                <a:r>
                  <a:rPr lang="en-US" altLang="ko-KR" sz="1400" dirty="0" smtClean="0">
                    <a:solidFill>
                      <a:prstClr val="black"/>
                    </a:solidFill>
                  </a:rPr>
                  <a:t>(</a:t>
                </a:r>
                <a:r>
                  <a:rPr lang="ko-KR" altLang="en-US" sz="1400" dirty="0" smtClean="0">
                    <a:solidFill>
                      <a:prstClr val="black"/>
                    </a:solidFill>
                  </a:rPr>
                  <a:t>어업 및 기타 활동</a:t>
                </a:r>
                <a:r>
                  <a:rPr lang="en-US" altLang="ko-KR" sz="1400" dirty="0" smtClean="0">
                    <a:solidFill>
                      <a:prstClr val="black"/>
                    </a:solidFill>
                  </a:rPr>
                  <a:t>)</a:t>
                </a:r>
                <a:r>
                  <a:rPr lang="ko-KR" altLang="en-US" sz="1400" dirty="0" smtClean="0">
                    <a:solidFill>
                      <a:prstClr val="black"/>
                    </a:solidFill>
                  </a:rPr>
                  <a:t>을 제한</a:t>
                </a:r>
                <a:endParaRPr kumimoji="1" lang="en-US" altLang="ko-KR" sz="1400" dirty="0" smtClean="0">
                  <a:solidFill>
                    <a:prstClr val="black"/>
                  </a:solidFill>
                </a:endParaRPr>
              </a:p>
            </p:txBody>
          </p:sp>
        </mc:Choice>
        <mc:Fallback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541" y="1052736"/>
                <a:ext cx="8352928" cy="2649956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3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789040"/>
            <a:ext cx="1930060" cy="2808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_x209700816" descr="EMB000013bc3d7c"/>
          <p:cNvPicPr>
            <a:picLocks noChangeAspect="1" noChangeArrowheads="1"/>
          </p:cNvPicPr>
          <p:nvPr/>
        </p:nvPicPr>
        <p:blipFill>
          <a:blip r:embed="rId5" cstate="print">
            <a:lum bright="-12000" contrast="12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31093"/>
          <a:stretch>
            <a:fillRect/>
          </a:stretch>
        </p:blipFill>
        <p:spPr bwMode="auto">
          <a:xfrm>
            <a:off x="3963010" y="4797151"/>
            <a:ext cx="3954283" cy="133007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직선 화살표 연결선 5"/>
          <p:cNvCxnSpPr>
            <a:stCxn id="3076" idx="1"/>
          </p:cNvCxnSpPr>
          <p:nvPr/>
        </p:nvCxnSpPr>
        <p:spPr>
          <a:xfrm flipH="1" flipV="1">
            <a:off x="2411760" y="4725144"/>
            <a:ext cx="1551250" cy="73704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3491879" y="4464362"/>
            <a:ext cx="48965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2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&lt;Mar del Plata </a:t>
            </a:r>
            <a:r>
              <a:rPr kumimoji="0" lang="ko-KR" altLang="en-US" sz="12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항의 영세</a:t>
            </a:r>
            <a:r>
              <a:rPr kumimoji="0" lang="en-US" altLang="ko-KR" sz="12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12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좌</a:t>
            </a:r>
            <a:r>
              <a:rPr kumimoji="0" lang="en-US" altLang="ko-KR" sz="12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) </a:t>
            </a:r>
            <a:r>
              <a:rPr kumimoji="0" lang="ko-KR" altLang="en-US" sz="12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및 산업적</a:t>
            </a:r>
            <a:r>
              <a:rPr kumimoji="0" lang="en-US" altLang="ko-KR" sz="12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12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우</a:t>
            </a:r>
            <a:r>
              <a:rPr kumimoji="0" lang="en-US" altLang="ko-KR" sz="12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) </a:t>
            </a:r>
            <a:r>
              <a:rPr kumimoji="0" lang="ko-KR" altLang="en-US" sz="12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어선의 모습</a:t>
            </a:r>
            <a:r>
              <a:rPr kumimoji="0" lang="en-US" altLang="ko-KR" sz="1200" b="1" dirty="0" smtClean="0">
                <a:latin typeface="맑은 고딕" pitchFamily="50" charset="-127"/>
                <a:ea typeface="맑은 고딕" pitchFamily="50" charset="-127"/>
                <a:cs typeface="+mn-cs"/>
              </a:rPr>
              <a:t>&gt;</a:t>
            </a:r>
            <a:endParaRPr kumimoji="0" lang="ko-KR" altLang="en-US" sz="1200" b="1" dirty="0" smtClean="0"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19672" y="3861048"/>
            <a:ext cx="27363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2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&lt;</a:t>
            </a:r>
            <a:r>
              <a:rPr kumimoji="0" lang="ko-KR" altLang="en-US" sz="12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아르헨티나의 주요 </a:t>
            </a:r>
            <a:r>
              <a:rPr kumimoji="0" lang="ko-KR" altLang="en-US" sz="12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어업 항구</a:t>
            </a:r>
            <a:r>
              <a:rPr kumimoji="0" lang="en-US" altLang="ko-KR" sz="12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&gt;</a:t>
            </a:r>
            <a:r>
              <a:rPr kumimoji="0" lang="ko-KR" altLang="en-US" sz="12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endParaRPr kumimoji="0" lang="en-US" altLang="ko-KR" sz="12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6781818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9552" y="991318"/>
            <a:ext cx="8352928" cy="1052596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kumimoji="1" lang="en-US" altLang="ko-KR" sz="1600" dirty="0" smtClean="0">
                <a:solidFill>
                  <a:prstClr val="black"/>
                </a:solidFill>
              </a:rPr>
              <a:t> </a:t>
            </a:r>
            <a:r>
              <a:rPr kumimoji="1" lang="ko-KR" altLang="en-US" sz="1600" dirty="0" smtClean="0">
                <a:solidFill>
                  <a:prstClr val="black"/>
                </a:solidFill>
              </a:rPr>
              <a:t>브라질 해양은 생산성이 </a:t>
            </a:r>
            <a:r>
              <a:rPr lang="ko-KR" altLang="en-US" sz="1600" dirty="0" smtClean="0">
                <a:solidFill>
                  <a:prstClr val="black"/>
                </a:solidFill>
              </a:rPr>
              <a:t>낮으며</a:t>
            </a:r>
            <a:r>
              <a:rPr lang="en-US" altLang="ko-KR" sz="1600" dirty="0">
                <a:solidFill>
                  <a:prstClr val="black"/>
                </a:solidFill>
              </a:rPr>
              <a:t> </a:t>
            </a:r>
            <a:r>
              <a:rPr lang="ko-KR" altLang="en-US" sz="1600" dirty="0" smtClean="0">
                <a:solidFill>
                  <a:prstClr val="black"/>
                </a:solidFill>
              </a:rPr>
              <a:t>수산자원은 이미 남획되었음</a:t>
            </a:r>
            <a:endParaRPr lang="en-US" altLang="ko-KR" sz="1600" dirty="0" smtClean="0">
              <a:solidFill>
                <a:prstClr val="black"/>
              </a:solidFill>
            </a:endParaRP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kumimoji="1" lang="en-US" altLang="ko-KR" sz="1600" dirty="0">
                <a:solidFill>
                  <a:prstClr val="black"/>
                </a:solidFill>
              </a:rPr>
              <a:t> </a:t>
            </a:r>
            <a:r>
              <a:rPr kumimoji="1" lang="ko-KR" altLang="en-US" sz="1600" dirty="0" smtClean="0">
                <a:solidFill>
                  <a:prstClr val="black"/>
                </a:solidFill>
              </a:rPr>
              <a:t>영세 어업은 북부</a:t>
            </a:r>
            <a:r>
              <a:rPr kumimoji="1" lang="en-US" altLang="ko-KR" sz="1600" dirty="0" smtClean="0">
                <a:solidFill>
                  <a:prstClr val="black"/>
                </a:solidFill>
              </a:rPr>
              <a:t>, </a:t>
            </a:r>
            <a:r>
              <a:rPr kumimoji="1" lang="ko-KR" altLang="en-US" sz="1600" dirty="0" smtClean="0">
                <a:solidFill>
                  <a:prstClr val="black"/>
                </a:solidFill>
              </a:rPr>
              <a:t>산업적인 어업은 남부에 위치</a:t>
            </a:r>
            <a:endParaRPr kumimoji="1" lang="en-US" altLang="ko-KR" sz="1600" dirty="0" smtClean="0">
              <a:solidFill>
                <a:prstClr val="black"/>
              </a:solidFill>
            </a:endParaRP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en-US" altLang="ko-KR" sz="1600" dirty="0">
                <a:solidFill>
                  <a:prstClr val="black"/>
                </a:solidFill>
              </a:rPr>
              <a:t> </a:t>
            </a:r>
            <a:r>
              <a:rPr lang="en-US" altLang="ko-KR" sz="1600" dirty="0" smtClean="0">
                <a:solidFill>
                  <a:prstClr val="black"/>
                </a:solidFill>
              </a:rPr>
              <a:t>2002~2011</a:t>
            </a:r>
            <a:r>
              <a:rPr lang="ko-KR" altLang="en-US" sz="1600" dirty="0" smtClean="0">
                <a:solidFill>
                  <a:prstClr val="black"/>
                </a:solidFill>
              </a:rPr>
              <a:t>년 어획은 정체상태</a:t>
            </a:r>
            <a:r>
              <a:rPr lang="en-US" altLang="ko-KR" sz="1600" dirty="0" smtClean="0">
                <a:solidFill>
                  <a:prstClr val="black"/>
                </a:solidFill>
              </a:rPr>
              <a:t>(75~80</a:t>
            </a:r>
            <a:r>
              <a:rPr lang="ko-KR" altLang="en-US" sz="1600" dirty="0" err="1" smtClean="0">
                <a:solidFill>
                  <a:prstClr val="black"/>
                </a:solidFill>
              </a:rPr>
              <a:t>만톤</a:t>
            </a:r>
            <a:r>
              <a:rPr lang="ko-KR" altLang="en-US" sz="1600" dirty="0" smtClean="0">
                <a:solidFill>
                  <a:prstClr val="black"/>
                </a:solidFill>
              </a:rPr>
              <a:t> 사이</a:t>
            </a:r>
            <a:r>
              <a:rPr lang="en-US" altLang="ko-KR" sz="1600" dirty="0" smtClean="0">
                <a:solidFill>
                  <a:prstClr val="black"/>
                </a:solidFill>
              </a:rPr>
              <a:t>)</a:t>
            </a:r>
            <a:r>
              <a:rPr lang="ko-KR" altLang="en-US" sz="1600" dirty="0" smtClean="0">
                <a:solidFill>
                  <a:prstClr val="black"/>
                </a:solidFill>
              </a:rPr>
              <a:t>이나 양식은 최근 빠르게 증가</a:t>
            </a:r>
            <a:r>
              <a:rPr lang="en-US" altLang="ko-KR" sz="1600" dirty="0" smtClean="0">
                <a:solidFill>
                  <a:prstClr val="black"/>
                </a:solidFill>
              </a:rPr>
              <a:t>(25→63</a:t>
            </a:r>
            <a:r>
              <a:rPr lang="ko-KR" altLang="en-US" sz="1600" dirty="0" err="1" smtClean="0">
                <a:solidFill>
                  <a:prstClr val="black"/>
                </a:solidFill>
              </a:rPr>
              <a:t>만톤</a:t>
            </a:r>
            <a:r>
              <a:rPr lang="en-US" altLang="ko-KR" sz="1600" dirty="0" smtClean="0">
                <a:solidFill>
                  <a:prstClr val="black"/>
                </a:solidFill>
              </a:rPr>
              <a:t>)</a:t>
            </a:r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3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pic>
        <p:nvPicPr>
          <p:cNvPr id="4097" name="_x208461136" descr="EMB000013bc3d9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140968"/>
            <a:ext cx="3000708" cy="301554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" name="_x191555448" descr="EMB000010f05abf"/>
          <p:cNvPicPr>
            <a:picLocks noChangeAspect="1" noChangeArrowheads="1"/>
          </p:cNvPicPr>
          <p:nvPr/>
        </p:nvPicPr>
        <p:blipFill>
          <a:blip r:embed="rId4" cstate="print">
            <a:lum bright="-16000" contrast="34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030217"/>
            <a:ext cx="3096344" cy="439893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39552" y="6259869"/>
            <a:ext cx="40324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1200"/>
              </a:spcAft>
            </a:pPr>
            <a:r>
              <a:rPr kumimoji="0" lang="ko-KR" altLang="en-US" sz="800" dirty="0">
                <a:latin typeface="맑은 고딕" pitchFamily="50" charset="-127"/>
                <a:ea typeface="맑은 고딕" pitchFamily="50" charset="-127"/>
                <a:cs typeface="+mn-cs"/>
              </a:rPr>
              <a:t>자료</a:t>
            </a:r>
            <a:r>
              <a:rPr kumimoji="0" lang="en-US" altLang="ko-KR" sz="800" dirty="0">
                <a:latin typeface="맑은 고딕" pitchFamily="50" charset="-127"/>
                <a:ea typeface="맑은 고딕" pitchFamily="50" charset="-127"/>
                <a:cs typeface="+mn-cs"/>
              </a:rPr>
              <a:t>: The State of Food and Agriculture, 2012, FAO, Rome, Italy and </a:t>
            </a:r>
            <a:r>
              <a:rPr kumimoji="0" lang="en-US" altLang="ko-KR" sz="800" dirty="0" err="1">
                <a:latin typeface="맑은 고딕" pitchFamily="50" charset="-127"/>
                <a:ea typeface="맑은 고딕" pitchFamily="50" charset="-127"/>
                <a:cs typeface="+mn-cs"/>
              </a:rPr>
              <a:t>Boletim</a:t>
            </a:r>
            <a:r>
              <a:rPr kumimoji="0" lang="en-US" altLang="ko-KR" sz="800" dirty="0"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800" dirty="0" err="1">
                <a:latin typeface="맑은 고딕" pitchFamily="50" charset="-127"/>
                <a:ea typeface="맑은 고딕" pitchFamily="50" charset="-127"/>
                <a:cs typeface="+mn-cs"/>
              </a:rPr>
              <a:t>Estatisticol</a:t>
            </a:r>
            <a:r>
              <a:rPr kumimoji="0" lang="en-US" altLang="ko-KR" sz="800" dirty="0">
                <a:latin typeface="맑은 고딕" pitchFamily="50" charset="-127"/>
                <a:ea typeface="맑은 고딕" pitchFamily="50" charset="-127"/>
                <a:cs typeface="+mn-cs"/>
              </a:rPr>
              <a:t> de </a:t>
            </a:r>
            <a:r>
              <a:rPr kumimoji="0" lang="en-US" altLang="ko-KR" sz="800" dirty="0" err="1">
                <a:latin typeface="맑은 고딕" pitchFamily="50" charset="-127"/>
                <a:ea typeface="맑은 고딕" pitchFamily="50" charset="-127"/>
                <a:cs typeface="+mn-cs"/>
              </a:rPr>
              <a:t>Ministerio</a:t>
            </a:r>
            <a:r>
              <a:rPr kumimoji="0" lang="en-US" altLang="ko-KR" sz="800" dirty="0">
                <a:latin typeface="맑은 고딕" pitchFamily="50" charset="-127"/>
                <a:ea typeface="맑은 고딕" pitchFamily="50" charset="-127"/>
                <a:cs typeface="+mn-cs"/>
              </a:rPr>
              <a:t> das </a:t>
            </a:r>
            <a:r>
              <a:rPr kumimoji="0" lang="en-US" altLang="ko-KR" sz="800" dirty="0" err="1">
                <a:latin typeface="맑은 고딕" pitchFamily="50" charset="-127"/>
                <a:ea typeface="맑은 고딕" pitchFamily="50" charset="-127"/>
                <a:cs typeface="+mn-cs"/>
              </a:rPr>
              <a:t>Pescas</a:t>
            </a:r>
            <a:r>
              <a:rPr kumimoji="0" lang="en-US" altLang="ko-KR" sz="800" dirty="0">
                <a:latin typeface="맑은 고딕" pitchFamily="50" charset="-127"/>
                <a:ea typeface="맑은 고딕" pitchFamily="50" charset="-127"/>
                <a:cs typeface="+mn-cs"/>
              </a:rPr>
              <a:t> e </a:t>
            </a:r>
            <a:r>
              <a:rPr kumimoji="0" lang="en-US" altLang="ko-KR" sz="800" dirty="0" err="1">
                <a:latin typeface="맑은 고딕" pitchFamily="50" charset="-127"/>
                <a:ea typeface="맑은 고딕" pitchFamily="50" charset="-127"/>
                <a:cs typeface="+mn-cs"/>
              </a:rPr>
              <a:t>Aquacultura</a:t>
            </a:r>
            <a:r>
              <a:rPr kumimoji="0" lang="en-US" altLang="ko-KR" sz="800" dirty="0">
                <a:latin typeface="맑은 고딕" pitchFamily="50" charset="-127"/>
                <a:ea typeface="맑은 고딕" pitchFamily="50" charset="-127"/>
                <a:cs typeface="+mn-cs"/>
              </a:rPr>
              <a:t>, Brasilia, 2012</a:t>
            </a:r>
            <a:endParaRPr kumimoji="0" lang="ko-KR" altLang="en-US" sz="800" dirty="0" smtClean="0"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043608" y="2919043"/>
            <a:ext cx="30361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2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&lt;2002-2011</a:t>
            </a:r>
            <a:r>
              <a:rPr kumimoji="0" lang="ko-KR" altLang="en-US" sz="12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년</a:t>
            </a:r>
            <a:r>
              <a:rPr kumimoji="0" lang="en-US" altLang="ko-KR" sz="12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12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브라질 수산물 생산량 </a:t>
            </a:r>
            <a:r>
              <a:rPr kumimoji="0" lang="en-US" altLang="ko-KR" sz="12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&gt;</a:t>
            </a:r>
            <a:r>
              <a:rPr kumimoji="0" lang="ko-KR" altLang="en-US" sz="12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endParaRPr kumimoji="0" lang="en-US" altLang="ko-KR" sz="12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499992" y="1988840"/>
            <a:ext cx="3816424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2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&lt; </a:t>
            </a:r>
            <a:r>
              <a:rPr kumimoji="0" lang="ko-KR" altLang="en-US" sz="12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브라질 담수 및 바다 양식의 지리적 분포</a:t>
            </a:r>
            <a:r>
              <a:rPr kumimoji="0" lang="en-US" altLang="ko-KR" sz="12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(2009) &gt;</a:t>
            </a:r>
            <a:endParaRPr kumimoji="0" lang="en-US" altLang="ko-KR" sz="12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8024" y="6406805"/>
            <a:ext cx="40324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800" dirty="0">
                <a:latin typeface="맑은 고딕" pitchFamily="50" charset="-127"/>
                <a:ea typeface="맑은 고딕" pitchFamily="50" charset="-127"/>
                <a:cs typeface="+mn-cs"/>
              </a:rPr>
              <a:t>주</a:t>
            </a:r>
            <a:r>
              <a:rPr kumimoji="0" lang="en-US" altLang="ko-KR" sz="800" dirty="0">
                <a:latin typeface="맑은 고딕" pitchFamily="50" charset="-127"/>
                <a:ea typeface="맑은 고딕" pitchFamily="50" charset="-127"/>
                <a:cs typeface="+mn-cs"/>
              </a:rPr>
              <a:t>: </a:t>
            </a:r>
            <a:r>
              <a:rPr kumimoji="0" lang="ko-KR" altLang="en-US" sz="800" dirty="0">
                <a:latin typeface="맑은 고딕" pitchFamily="50" charset="-127"/>
                <a:ea typeface="맑은 고딕" pitchFamily="50" charset="-127"/>
                <a:cs typeface="+mn-cs"/>
              </a:rPr>
              <a:t>파란색 선은 브라질의 </a:t>
            </a:r>
            <a:r>
              <a:rPr kumimoji="0" lang="en-US" altLang="ko-KR" sz="800" dirty="0">
                <a:latin typeface="맑은 고딕" pitchFamily="50" charset="-127"/>
                <a:ea typeface="맑은 고딕" pitchFamily="50" charset="-127"/>
                <a:cs typeface="+mn-cs"/>
              </a:rPr>
              <a:t>200 </a:t>
            </a:r>
            <a:r>
              <a:rPr kumimoji="0" lang="ko-KR" altLang="en-US" sz="800" dirty="0">
                <a:latin typeface="맑은 고딕" pitchFamily="50" charset="-127"/>
                <a:ea typeface="맑은 고딕" pitchFamily="50" charset="-127"/>
                <a:cs typeface="+mn-cs"/>
              </a:rPr>
              <a:t>마일 배타적 경제 수역의 한계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800" dirty="0" smtClean="0">
                <a:latin typeface="맑은 고딕" pitchFamily="50" charset="-127"/>
                <a:ea typeface="맑은 고딕" pitchFamily="50" charset="-127"/>
                <a:cs typeface="+mn-cs"/>
              </a:rPr>
              <a:t>자료</a:t>
            </a:r>
            <a:r>
              <a:rPr kumimoji="0" lang="en-US" altLang="ko-KR" sz="800" dirty="0">
                <a:latin typeface="맑은 고딕" pitchFamily="50" charset="-127"/>
                <a:ea typeface="맑은 고딕" pitchFamily="50" charset="-127"/>
                <a:cs typeface="+mn-cs"/>
              </a:rPr>
              <a:t>:: Atlas do </a:t>
            </a:r>
            <a:r>
              <a:rPr kumimoji="0" lang="en-US" altLang="ko-KR" sz="800" dirty="0" err="1">
                <a:latin typeface="맑은 고딕" pitchFamily="50" charset="-127"/>
                <a:ea typeface="맑은 고딕" pitchFamily="50" charset="-127"/>
                <a:cs typeface="+mn-cs"/>
              </a:rPr>
              <a:t>Brasil</a:t>
            </a:r>
            <a:r>
              <a:rPr kumimoji="0" lang="en-US" altLang="ko-KR" sz="800" dirty="0">
                <a:latin typeface="맑은 고딕" pitchFamily="50" charset="-127"/>
                <a:ea typeface="맑은 고딕" pitchFamily="50" charset="-127"/>
                <a:cs typeface="+mn-cs"/>
              </a:rPr>
              <a:t>, 2011</a:t>
            </a:r>
            <a:endParaRPr kumimoji="0" lang="ko-KR" altLang="en-US" sz="800" dirty="0" smtClean="0"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20" name="제목 3"/>
          <p:cNvSpPr>
            <a:spLocks noGrp="1"/>
          </p:cNvSpPr>
          <p:nvPr>
            <p:ph type="title"/>
          </p:nvPr>
        </p:nvSpPr>
        <p:spPr>
          <a:xfrm>
            <a:off x="0" y="469572"/>
            <a:ext cx="8964488" cy="511156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브라질 수산업 현황</a:t>
            </a:r>
            <a:r>
              <a:rPr lang="en-US" altLang="ko-KR" dirty="0" smtClean="0"/>
              <a:t>(</a:t>
            </a:r>
            <a:r>
              <a:rPr lang="ko-KR" altLang="en-US" dirty="0" smtClean="0"/>
              <a:t>어선어업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166758283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12" name="TextBox 11"/>
              <p:cNvSpPr txBox="1"/>
              <p:nvPr/>
            </p:nvSpPr>
            <p:spPr>
              <a:xfrm>
                <a:off x="395536" y="1052736"/>
                <a:ext cx="8352928" cy="3133165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fontAlgn="base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  <a:buFont typeface="Wingdings" pitchFamily="2" charset="2"/>
                  <a:buChar char="v"/>
                </a:pPr>
                <a:r>
                  <a:rPr kumimoji="1" lang="en-US" altLang="ko-KR" sz="1400" dirty="0" smtClean="0">
                    <a:solidFill>
                      <a:prstClr val="black"/>
                    </a:solidFill>
                  </a:rPr>
                  <a:t> </a:t>
                </a:r>
                <a:r>
                  <a:rPr lang="ko-KR" altLang="en-US" sz="1400" dirty="0" smtClean="0">
                    <a:solidFill>
                      <a:prstClr val="black"/>
                    </a:solidFill>
                  </a:rPr>
                  <a:t>브라질 양식 생산에서는 담수 양식이 압도적인 비중을 차지</a:t>
                </a:r>
                <a:endParaRPr lang="en-US" altLang="ko-KR" sz="1400" dirty="0" smtClean="0">
                  <a:solidFill>
                    <a:prstClr val="black"/>
                  </a:solidFill>
                </a:endParaRPr>
              </a:p>
              <a:p>
                <a:pPr fontAlgn="base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  <a:buFont typeface="Wingdings" pitchFamily="2" charset="2"/>
                  <a:buChar char="v"/>
                </a:pPr>
                <a:r>
                  <a:rPr kumimoji="1" lang="en-US" altLang="ko-KR" sz="1400" dirty="0">
                    <a:solidFill>
                      <a:prstClr val="black"/>
                    </a:solidFill>
                  </a:rPr>
                  <a:t> </a:t>
                </a:r>
                <a:r>
                  <a:rPr kumimoji="1" lang="ko-KR" altLang="en-US" sz="1400" dirty="0" smtClean="0">
                    <a:solidFill>
                      <a:prstClr val="black"/>
                    </a:solidFill>
                  </a:rPr>
                  <a:t>주요 양식 어종</a:t>
                </a:r>
                <a:r>
                  <a:rPr kumimoji="1" lang="en-US" altLang="ko-KR" sz="1400" dirty="0" smtClean="0">
                    <a:solidFill>
                      <a:prstClr val="black"/>
                    </a:solidFill>
                  </a:rPr>
                  <a:t>: </a:t>
                </a:r>
                <a:r>
                  <a:rPr kumimoji="1" lang="ko-KR" altLang="en-US" sz="1400" dirty="0" err="1" smtClean="0">
                    <a:solidFill>
                      <a:prstClr val="black"/>
                    </a:solidFill>
                  </a:rPr>
                  <a:t>틸라피아</a:t>
                </a:r>
                <a:r>
                  <a:rPr kumimoji="1" lang="en-US" altLang="ko-KR" sz="1400" dirty="0" smtClean="0">
                    <a:solidFill>
                      <a:prstClr val="black"/>
                    </a:solidFill>
                  </a:rPr>
                  <a:t>(47%)</a:t>
                </a:r>
                <a:r>
                  <a:rPr lang="en-US" altLang="ko-KR" sz="1400" dirty="0" smtClean="0">
                    <a:solidFill>
                      <a:prstClr val="black"/>
                    </a:solidFill>
                  </a:rPr>
                  <a:t> &gt;</a:t>
                </a:r>
                <a:r>
                  <a:rPr kumimoji="1" lang="en-US" altLang="ko-KR" sz="1400" dirty="0" smtClean="0">
                    <a:solidFill>
                      <a:prstClr val="black"/>
                    </a:solidFill>
                  </a:rPr>
                  <a:t> </a:t>
                </a:r>
                <a:r>
                  <a:rPr kumimoji="1" lang="en-US" altLang="ko-KR" sz="1400" dirty="0" err="1" smtClean="0">
                    <a:solidFill>
                      <a:prstClr val="black"/>
                    </a:solidFill>
                  </a:rPr>
                  <a:t>tambaqui</a:t>
                </a:r>
                <a:r>
                  <a:rPr kumimoji="1" lang="en-US" altLang="ko-KR" sz="1400" dirty="0" smtClean="0">
                    <a:solidFill>
                      <a:prstClr val="black"/>
                    </a:solidFill>
                  </a:rPr>
                  <a:t>(20%) &gt; </a:t>
                </a:r>
                <a:r>
                  <a:rPr kumimoji="1" lang="en-US" altLang="ko-KR" sz="1400" dirty="0" err="1" smtClean="0">
                    <a:solidFill>
                      <a:prstClr val="black"/>
                    </a:solidFill>
                  </a:rPr>
                  <a:t>tambaqu</a:t>
                </a:r>
                <a:r>
                  <a:rPr kumimoji="1" lang="en-US" altLang="ko-KR" sz="1400" dirty="0" smtClean="0">
                    <a:solidFill>
                      <a:prstClr val="black"/>
                    </a:solidFill>
                  </a:rPr>
                  <a:t>(9%)</a:t>
                </a:r>
              </a:p>
              <a:p>
                <a:pPr>
                  <a:lnSpc>
                    <a:spcPct val="130000"/>
                  </a:lnSpc>
                  <a:buFont typeface="Wingdings" pitchFamily="2" charset="2"/>
                  <a:buChar char="v"/>
                </a:pPr>
                <a:r>
                  <a:rPr lang="en-US" altLang="ko-KR" sz="1400" dirty="0">
                    <a:solidFill>
                      <a:prstClr val="black"/>
                    </a:solidFill>
                  </a:rPr>
                  <a:t> </a:t>
                </a:r>
                <a:r>
                  <a:rPr lang="ko-KR" altLang="en-US" sz="1400" dirty="0" smtClean="0">
                    <a:solidFill>
                      <a:prstClr val="black"/>
                    </a:solidFill>
                  </a:rPr>
                  <a:t>발전 가능성</a:t>
                </a:r>
                <a:endParaRPr lang="en-US" altLang="ko-KR" sz="1400" dirty="0" smtClean="0">
                  <a:solidFill>
                    <a:prstClr val="black"/>
                  </a:solidFill>
                </a:endParaRPr>
              </a:p>
              <a:p>
                <a:pPr marL="449263" indent="-177800">
                  <a:lnSpc>
                    <a:spcPct val="130000"/>
                  </a:lnSpc>
                  <a:buFontTx/>
                  <a:buChar char="-"/>
                </a:pPr>
                <a:r>
                  <a:rPr lang="en-US" altLang="ko-KR" sz="1200" dirty="0" smtClean="0">
                    <a:solidFill>
                      <a:prstClr val="black"/>
                    </a:solidFill>
                  </a:rPr>
                  <a:t>EEZ </a:t>
                </a:r>
                <a:r>
                  <a:rPr lang="ko-KR" altLang="en-US" sz="1200" dirty="0" smtClean="0">
                    <a:solidFill>
                      <a:prstClr val="black"/>
                    </a:solidFill>
                  </a:rPr>
                  <a:t>면적이 </a:t>
                </a:r>
                <a:r>
                  <a:rPr lang="en-US" altLang="ko-KR" sz="1200" dirty="0" smtClean="0">
                    <a:solidFill>
                      <a:prstClr val="black"/>
                    </a:solidFill>
                  </a:rPr>
                  <a:t>3.5</a:t>
                </a:r>
                <a:r>
                  <a:rPr lang="ko-KR" altLang="en-US" sz="1200" dirty="0" smtClean="0">
                    <a:solidFill>
                      <a:prstClr val="black"/>
                    </a:solidFill>
                  </a:rPr>
                  <a:t>백만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1200" i="1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ko-KR" sz="12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𝑘𝑚</m:t>
                        </m:r>
                      </m:e>
                      <m:sup>
                        <m:r>
                          <a:rPr lang="en-US" altLang="ko-KR" sz="12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kumimoji="1" lang="ko-KR" altLang="en-US" sz="1200" dirty="0" smtClean="0">
                    <a:solidFill>
                      <a:prstClr val="black"/>
                    </a:solidFill>
                  </a:rPr>
                  <a:t>로 매우 </a:t>
                </a:r>
                <a:r>
                  <a:rPr lang="ko-KR" altLang="en-US" sz="1200" dirty="0">
                    <a:solidFill>
                      <a:prstClr val="black"/>
                    </a:solidFill>
                  </a:rPr>
                  <a:t>큼</a:t>
                </a:r>
                <a:endParaRPr lang="en-US" altLang="ko-KR" sz="1200" dirty="0" smtClean="0">
                  <a:solidFill>
                    <a:prstClr val="black"/>
                  </a:solidFill>
                </a:endParaRPr>
              </a:p>
              <a:p>
                <a:pPr marL="449263" indent="-177800">
                  <a:lnSpc>
                    <a:spcPct val="130000"/>
                  </a:lnSpc>
                  <a:buFontTx/>
                  <a:buChar char="-"/>
                </a:pPr>
                <a:r>
                  <a:rPr lang="ko-KR" altLang="en-US" sz="1200" dirty="0" smtClean="0">
                    <a:solidFill>
                      <a:prstClr val="black"/>
                    </a:solidFill>
                  </a:rPr>
                  <a:t>열대 및 아열대 기후에 걸친 </a:t>
                </a:r>
                <a:r>
                  <a:rPr lang="en-US" altLang="ko-KR" sz="1200" dirty="0" smtClean="0">
                    <a:solidFill>
                      <a:prstClr val="black"/>
                    </a:solidFill>
                  </a:rPr>
                  <a:t>8,500km</a:t>
                </a:r>
                <a:r>
                  <a:rPr lang="ko-KR" altLang="en-US" sz="1200" dirty="0" smtClean="0">
                    <a:solidFill>
                      <a:prstClr val="black"/>
                    </a:solidFill>
                  </a:rPr>
                  <a:t>의 해안선</a:t>
                </a:r>
                <a:r>
                  <a:rPr lang="en-US" altLang="ko-KR" sz="1200" dirty="0" smtClean="0">
                    <a:solidFill>
                      <a:prstClr val="black"/>
                    </a:solidFill>
                  </a:rPr>
                  <a:t> </a:t>
                </a:r>
              </a:p>
              <a:p>
                <a:pPr marL="449263" indent="-177800">
                  <a:lnSpc>
                    <a:spcPct val="130000"/>
                  </a:lnSpc>
                  <a:buFontTx/>
                  <a:buChar char="-"/>
                </a:pPr>
                <a:r>
                  <a:rPr lang="ko-KR" altLang="en-US" sz="1200" dirty="0" smtClean="0">
                    <a:solidFill>
                      <a:prstClr val="black"/>
                    </a:solidFill>
                  </a:rPr>
                  <a:t>전세계 담수 매장량의 </a:t>
                </a:r>
                <a:r>
                  <a:rPr lang="en-US" altLang="ko-KR" sz="1200" dirty="0" smtClean="0">
                    <a:solidFill>
                      <a:prstClr val="black"/>
                    </a:solidFill>
                  </a:rPr>
                  <a:t>12% </a:t>
                </a:r>
                <a:r>
                  <a:rPr lang="ko-KR" altLang="en-US" sz="1200" dirty="0" smtClean="0">
                    <a:solidFill>
                      <a:prstClr val="black"/>
                    </a:solidFill>
                  </a:rPr>
                  <a:t>보유</a:t>
                </a:r>
                <a:endParaRPr lang="en-US" altLang="ko-KR" sz="1200" dirty="0" smtClean="0">
                  <a:solidFill>
                    <a:prstClr val="black"/>
                  </a:solidFill>
                </a:endParaRPr>
              </a:p>
              <a:p>
                <a:pPr marL="449263" indent="-177800">
                  <a:lnSpc>
                    <a:spcPct val="130000"/>
                  </a:lnSpc>
                  <a:buFontTx/>
                  <a:buChar char="-"/>
                </a:pPr>
                <a:r>
                  <a:rPr lang="ko-KR" altLang="en-US" sz="1200" dirty="0" smtClean="0">
                    <a:solidFill>
                      <a:prstClr val="black"/>
                    </a:solidFill>
                  </a:rPr>
                  <a:t>곡물 대규모 생산</a:t>
                </a:r>
                <a:r>
                  <a:rPr lang="en-US" altLang="ko-KR" sz="1200" dirty="0" smtClean="0">
                    <a:solidFill>
                      <a:prstClr val="black"/>
                    </a:solidFill>
                  </a:rPr>
                  <a:t>(</a:t>
                </a:r>
                <a:r>
                  <a:rPr lang="ko-KR" altLang="en-US" sz="1200" dirty="0" smtClean="0">
                    <a:solidFill>
                      <a:prstClr val="black"/>
                    </a:solidFill>
                  </a:rPr>
                  <a:t>사료비용 절감</a:t>
                </a:r>
                <a:r>
                  <a:rPr lang="en-US" altLang="ko-KR" sz="1200" dirty="0" smtClean="0">
                    <a:solidFill>
                      <a:prstClr val="black"/>
                    </a:solidFill>
                  </a:rPr>
                  <a:t>, </a:t>
                </a:r>
                <a:r>
                  <a:rPr lang="ko-KR" altLang="en-US" sz="1200" dirty="0" smtClean="0">
                    <a:solidFill>
                      <a:prstClr val="black"/>
                    </a:solidFill>
                  </a:rPr>
                  <a:t>사료는 양식 총 비용 중 </a:t>
                </a:r>
                <a:r>
                  <a:rPr lang="en-US" altLang="ko-KR" sz="1200" dirty="0" smtClean="0">
                    <a:solidFill>
                      <a:prstClr val="black"/>
                    </a:solidFill>
                  </a:rPr>
                  <a:t>60%)</a:t>
                </a:r>
              </a:p>
              <a:p>
                <a:pPr>
                  <a:lnSpc>
                    <a:spcPct val="130000"/>
                  </a:lnSpc>
                  <a:buFont typeface="Wingdings" pitchFamily="2" charset="2"/>
                  <a:buChar char="v"/>
                </a:pPr>
                <a:r>
                  <a:rPr kumimoji="1" lang="en-US" altLang="ko-KR" sz="1400" dirty="0">
                    <a:solidFill>
                      <a:prstClr val="black"/>
                    </a:solidFill>
                  </a:rPr>
                  <a:t> </a:t>
                </a:r>
                <a:r>
                  <a:rPr kumimoji="1" lang="ko-KR" altLang="en-US" sz="1400" dirty="0" smtClean="0">
                    <a:solidFill>
                      <a:prstClr val="black"/>
                    </a:solidFill>
                  </a:rPr>
                  <a:t>발전 장애물</a:t>
                </a:r>
                <a:endParaRPr kumimoji="1" lang="en-US" altLang="ko-KR" sz="1400" dirty="0" smtClean="0">
                  <a:solidFill>
                    <a:prstClr val="black"/>
                  </a:solidFill>
                </a:endParaRPr>
              </a:p>
              <a:p>
                <a:pPr marL="449263" indent="-177800">
                  <a:lnSpc>
                    <a:spcPct val="130000"/>
                  </a:lnSpc>
                  <a:buFontTx/>
                  <a:buChar char="-"/>
                </a:pPr>
                <a:r>
                  <a:rPr lang="ko-KR" altLang="en-US" sz="1200" dirty="0" smtClean="0">
                    <a:solidFill>
                      <a:prstClr val="black"/>
                    </a:solidFill>
                  </a:rPr>
                  <a:t>양식 면허 획득 과정에서의 관료주의와 불필요한 요식 체계</a:t>
                </a:r>
                <a:endParaRPr lang="en-US" altLang="ko-KR" sz="1200" dirty="0" smtClean="0">
                  <a:solidFill>
                    <a:prstClr val="black"/>
                  </a:solidFill>
                </a:endParaRPr>
              </a:p>
              <a:p>
                <a:pPr marL="449263" indent="-177800">
                  <a:lnSpc>
                    <a:spcPct val="130000"/>
                  </a:lnSpc>
                  <a:buFontTx/>
                  <a:buChar char="-"/>
                </a:pPr>
                <a:r>
                  <a:rPr kumimoji="1" lang="ko-KR" altLang="en-US" sz="1200" dirty="0" smtClean="0">
                    <a:solidFill>
                      <a:prstClr val="black"/>
                    </a:solidFill>
                  </a:rPr>
                  <a:t>생산 안전기준 부족</a:t>
                </a:r>
                <a:endParaRPr lang="en-US" altLang="ko-KR" sz="1200" dirty="0">
                  <a:solidFill>
                    <a:prstClr val="black"/>
                  </a:solidFill>
                </a:endParaRPr>
              </a:p>
              <a:p>
                <a:pPr marL="449263" indent="-177800">
                  <a:lnSpc>
                    <a:spcPct val="130000"/>
                  </a:lnSpc>
                  <a:buFontTx/>
                  <a:buChar char="-"/>
                </a:pPr>
                <a:r>
                  <a:rPr kumimoji="1" lang="ko-KR" altLang="en-US" sz="1200" dirty="0" smtClean="0">
                    <a:solidFill>
                      <a:prstClr val="black"/>
                    </a:solidFill>
                  </a:rPr>
                  <a:t>낙후된 사료 산업</a:t>
                </a:r>
                <a:endParaRPr kumimoji="1" lang="en-US" altLang="ko-KR" sz="1200" dirty="0" smtClean="0">
                  <a:solidFill>
                    <a:prstClr val="black"/>
                  </a:solidFill>
                </a:endParaRPr>
              </a:p>
              <a:p>
                <a:pPr marL="449263" indent="-177800">
                  <a:lnSpc>
                    <a:spcPct val="130000"/>
                  </a:lnSpc>
                  <a:buFontTx/>
                  <a:buChar char="-"/>
                </a:pPr>
                <a:r>
                  <a:rPr lang="ko-KR" altLang="en-US" sz="1200" dirty="0" smtClean="0">
                    <a:solidFill>
                      <a:prstClr val="black"/>
                    </a:solidFill>
                  </a:rPr>
                  <a:t>공공정보의 부재</a:t>
                </a:r>
                <a:endParaRPr kumimoji="1" lang="en-US" altLang="ko-KR" sz="1200" dirty="0" smtClean="0">
                  <a:solidFill>
                    <a:prstClr val="black"/>
                  </a:solidFill>
                </a:endParaRPr>
              </a:p>
            </p:txBody>
          </p:sp>
        </mc:Choice>
        <mc:Fallback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1052736"/>
                <a:ext cx="8352928" cy="3133165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3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graphicFrame>
        <p:nvGraphicFramePr>
          <p:cNvPr id="11" name="차트 10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566080524"/>
              </p:ext>
            </p:extLst>
          </p:nvPr>
        </p:nvGraphicFramePr>
        <p:xfrm>
          <a:off x="801812" y="4198892"/>
          <a:ext cx="4104456" cy="23264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TextBox 7"/>
          <p:cNvSpPr txBox="1"/>
          <p:nvPr/>
        </p:nvSpPr>
        <p:spPr>
          <a:xfrm>
            <a:off x="3958208" y="4559928"/>
            <a:ext cx="973832" cy="295275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900" dirty="0"/>
              <a:t>(</a:t>
            </a:r>
            <a:r>
              <a:rPr lang="ko-KR" altLang="en-US" sz="900" dirty="0"/>
              <a:t>단위</a:t>
            </a:r>
            <a:r>
              <a:rPr lang="en-US" altLang="ko-KR" sz="900" dirty="0" smtClean="0"/>
              <a:t>: </a:t>
            </a:r>
            <a:r>
              <a:rPr lang="ko-KR" altLang="en-US" sz="900" dirty="0" smtClean="0"/>
              <a:t>톤</a:t>
            </a:r>
            <a:r>
              <a:rPr lang="en-US" altLang="ko-KR" sz="900" dirty="0"/>
              <a:t>)</a:t>
            </a:r>
            <a:endParaRPr lang="ko-KR" altLang="en-US" sz="900" dirty="0"/>
          </a:p>
        </p:txBody>
      </p:sp>
      <p:pic>
        <p:nvPicPr>
          <p:cNvPr id="2049" name="_x224799992" descr="EMB000010f05ac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365104"/>
            <a:ext cx="3024336" cy="21808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5532843" y="4022282"/>
            <a:ext cx="30361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2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&lt; </a:t>
            </a:r>
            <a:r>
              <a:rPr kumimoji="0" lang="ko-KR" altLang="en-US" sz="12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브라질 주요 양식어종 </a:t>
            </a:r>
            <a:r>
              <a:rPr kumimoji="0" lang="en-US" altLang="ko-KR" sz="12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&gt;</a:t>
            </a:r>
            <a:r>
              <a:rPr kumimoji="0" lang="ko-KR" altLang="en-US" sz="12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endParaRPr kumimoji="0" lang="en-US" altLang="ko-KR" sz="12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7" name="제목 3"/>
          <p:cNvSpPr>
            <a:spLocks noGrp="1"/>
          </p:cNvSpPr>
          <p:nvPr>
            <p:ph type="title"/>
          </p:nvPr>
        </p:nvSpPr>
        <p:spPr>
          <a:xfrm>
            <a:off x="0" y="469572"/>
            <a:ext cx="8964488" cy="511156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브라질 수산업 현황</a:t>
            </a:r>
            <a:r>
              <a:rPr lang="en-US" altLang="ko-KR" dirty="0" smtClean="0"/>
              <a:t>(</a:t>
            </a:r>
            <a:r>
              <a:rPr lang="ko-KR" altLang="en-US" dirty="0" smtClean="0"/>
              <a:t>양식어업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106460715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469572"/>
            <a:ext cx="5220072" cy="511156"/>
          </a:xfrm>
        </p:spPr>
        <p:txBody>
          <a:bodyPr>
            <a:normAutofit/>
          </a:bodyPr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라</a:t>
            </a:r>
            <a:r>
              <a:rPr lang="en-US" altLang="ko-KR" dirty="0" smtClean="0">
                <a:solidFill>
                  <a:schemeClr val="tx1"/>
                </a:solidFill>
              </a:rPr>
              <a:t>. </a:t>
            </a:r>
            <a:r>
              <a:rPr lang="ko-KR" altLang="en-US" dirty="0" smtClean="0">
                <a:solidFill>
                  <a:schemeClr val="tx1"/>
                </a:solidFill>
              </a:rPr>
              <a:t>우루과이 수산업 현황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1520" y="1196752"/>
            <a:ext cx="8352928" cy="257301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kumimoji="1" lang="en-US" altLang="ko-KR" sz="1600" dirty="0" smtClean="0">
                <a:solidFill>
                  <a:prstClr val="black"/>
                </a:solidFill>
              </a:rPr>
              <a:t> </a:t>
            </a:r>
            <a:r>
              <a:rPr lang="en-US" altLang="ko-KR" sz="1600" dirty="0" smtClean="0">
                <a:solidFill>
                  <a:prstClr val="black"/>
                </a:solidFill>
              </a:rPr>
              <a:t>1844</a:t>
            </a:r>
            <a:r>
              <a:rPr lang="ko-KR" altLang="en-US" sz="1600" dirty="0" smtClean="0">
                <a:solidFill>
                  <a:prstClr val="black"/>
                </a:solidFill>
              </a:rPr>
              <a:t>년부터 차별 없이 모든 방문 선박에게 서비스 제공</a:t>
            </a:r>
            <a:endParaRPr lang="en-US" altLang="ko-KR" sz="1600" dirty="0" smtClean="0">
              <a:solidFill>
                <a:prstClr val="black"/>
              </a:solidFill>
            </a:endParaRPr>
          </a:p>
          <a:p>
            <a:pPr marL="449263" indent="-1778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kumimoji="1" lang="ko-KR" altLang="en-US" sz="1400" dirty="0" smtClean="0">
                <a:solidFill>
                  <a:prstClr val="black"/>
                </a:solidFill>
              </a:rPr>
              <a:t>유일한 요구사항은 선박문서</a:t>
            </a:r>
            <a:r>
              <a:rPr lang="en-US" altLang="ko-KR" sz="1400" dirty="0">
                <a:solidFill>
                  <a:prstClr val="black"/>
                </a:solidFill>
              </a:rPr>
              <a:t> </a:t>
            </a:r>
            <a:r>
              <a:rPr lang="en-US" altLang="ko-KR" sz="1400" dirty="0" smtClean="0">
                <a:solidFill>
                  <a:prstClr val="black"/>
                </a:solidFill>
              </a:rPr>
              <a:t>(vessel documentation) </a:t>
            </a:r>
            <a:r>
              <a:rPr lang="ko-KR" altLang="en-US" sz="1400" dirty="0" smtClean="0">
                <a:solidFill>
                  <a:prstClr val="black"/>
                </a:solidFill>
              </a:rPr>
              <a:t>풀 세트</a:t>
            </a:r>
            <a:r>
              <a:rPr lang="en-US" altLang="ko-KR" sz="1400" dirty="0" smtClean="0">
                <a:solidFill>
                  <a:prstClr val="black"/>
                </a:solidFill>
              </a:rPr>
              <a:t>(full set), </a:t>
            </a:r>
            <a:r>
              <a:rPr lang="ko-KR" altLang="en-US" sz="1400" dirty="0" smtClean="0">
                <a:solidFill>
                  <a:prstClr val="black"/>
                </a:solidFill>
              </a:rPr>
              <a:t>보험</a:t>
            </a:r>
            <a:r>
              <a:rPr lang="en-US" altLang="ko-KR" sz="1400" dirty="0" smtClean="0">
                <a:solidFill>
                  <a:prstClr val="black"/>
                </a:solidFill>
              </a:rPr>
              <a:t>, </a:t>
            </a:r>
            <a:r>
              <a:rPr lang="ko-KR" altLang="en-US" sz="1400" dirty="0" smtClean="0">
                <a:solidFill>
                  <a:prstClr val="black"/>
                </a:solidFill>
              </a:rPr>
              <a:t>소유권의 명확한 표시</a:t>
            </a:r>
            <a:endParaRPr lang="en-US" altLang="ko-KR" sz="1400" dirty="0" smtClean="0">
              <a:solidFill>
                <a:prstClr val="black"/>
              </a:solidFill>
            </a:endParaRPr>
          </a:p>
          <a:p>
            <a:pPr marL="449263" indent="-1778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kumimoji="1" lang="ko-KR" altLang="en-US" sz="1400" dirty="0" smtClean="0">
                <a:solidFill>
                  <a:prstClr val="black"/>
                </a:solidFill>
              </a:rPr>
              <a:t>포클랜드 제도의 선박</a:t>
            </a:r>
            <a:r>
              <a:rPr kumimoji="1" lang="en-US" altLang="ko-KR" sz="1400" dirty="0" smtClean="0">
                <a:solidFill>
                  <a:prstClr val="black"/>
                </a:solidFill>
              </a:rPr>
              <a:t>, </a:t>
            </a:r>
            <a:r>
              <a:rPr kumimoji="1" lang="ko-KR" altLang="en-US" sz="1400" dirty="0" smtClean="0">
                <a:solidFill>
                  <a:prstClr val="black"/>
                </a:solidFill>
              </a:rPr>
              <a:t>편의치적선 모두 서비스 향유 가능</a:t>
            </a:r>
            <a:endParaRPr kumimoji="1" lang="en-US" altLang="ko-KR" sz="1400" dirty="0">
              <a:solidFill>
                <a:prstClr val="black"/>
              </a:solidFill>
            </a:endParaRPr>
          </a:p>
          <a:p>
            <a:pPr marL="177800" indent="-1778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en-US" altLang="ko-KR" sz="1600" dirty="0" smtClean="0">
                <a:solidFill>
                  <a:prstClr val="black"/>
                </a:solidFill>
              </a:rPr>
              <a:t> </a:t>
            </a:r>
            <a:r>
              <a:rPr lang="ko-KR" altLang="en-US" sz="1600" dirty="0" smtClean="0">
                <a:solidFill>
                  <a:prstClr val="black"/>
                </a:solidFill>
              </a:rPr>
              <a:t>아르헨티나는 </a:t>
            </a:r>
            <a:r>
              <a:rPr lang="en-US" altLang="ko-KR" sz="1600" dirty="0" smtClean="0">
                <a:solidFill>
                  <a:prstClr val="black"/>
                </a:solidFill>
              </a:rPr>
              <a:t>MERCOUSUR(</a:t>
            </a:r>
            <a:r>
              <a:rPr lang="ko-KR" altLang="en-US" sz="1600" dirty="0" smtClean="0">
                <a:solidFill>
                  <a:prstClr val="black"/>
                </a:solidFill>
              </a:rPr>
              <a:t>남미공동시장</a:t>
            </a:r>
            <a:r>
              <a:rPr lang="en-US" altLang="ko-KR" sz="1600" dirty="0" smtClean="0">
                <a:solidFill>
                  <a:prstClr val="black"/>
                </a:solidFill>
              </a:rPr>
              <a:t>)</a:t>
            </a:r>
            <a:r>
              <a:rPr lang="ko-KR" altLang="en-US" sz="1600" dirty="0" smtClean="0">
                <a:solidFill>
                  <a:prstClr val="black"/>
                </a:solidFill>
              </a:rPr>
              <a:t>을 통해 </a:t>
            </a:r>
            <a:r>
              <a:rPr lang="ko-KR" altLang="en-US" sz="1600" dirty="0" err="1" smtClean="0">
                <a:solidFill>
                  <a:prstClr val="black"/>
                </a:solidFill>
              </a:rPr>
              <a:t>몬테비데오</a:t>
            </a:r>
            <a:r>
              <a:rPr lang="ko-KR" altLang="en-US" sz="1600" dirty="0" smtClean="0">
                <a:solidFill>
                  <a:prstClr val="black"/>
                </a:solidFill>
              </a:rPr>
              <a:t> 항의 외국어선 대상 항구서비스를 중지하거나 축소할 것을 요청</a:t>
            </a:r>
            <a:endParaRPr lang="en-US" altLang="ko-KR" sz="1600" dirty="0" smtClean="0">
              <a:solidFill>
                <a:prstClr val="black"/>
              </a:solidFill>
            </a:endParaRPr>
          </a:p>
          <a:p>
            <a:pPr marL="449263" indent="-1778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ko-KR" altLang="en-US" sz="1400" dirty="0" smtClean="0">
                <a:solidFill>
                  <a:prstClr val="black"/>
                </a:solidFill>
              </a:rPr>
              <a:t>브라질의 </a:t>
            </a:r>
            <a:r>
              <a:rPr lang="en-US" altLang="ko-KR" sz="1400" dirty="0" smtClean="0">
                <a:solidFill>
                  <a:prstClr val="black"/>
                </a:solidFill>
              </a:rPr>
              <a:t>Rio Grande </a:t>
            </a:r>
            <a:r>
              <a:rPr lang="ko-KR" altLang="en-US" sz="1400" dirty="0" smtClean="0">
                <a:solidFill>
                  <a:prstClr val="black"/>
                </a:solidFill>
              </a:rPr>
              <a:t>항</a:t>
            </a:r>
            <a:r>
              <a:rPr lang="en-US" altLang="ko-KR" sz="1400" dirty="0">
                <a:solidFill>
                  <a:prstClr val="black"/>
                </a:solidFill>
              </a:rPr>
              <a:t> </a:t>
            </a:r>
            <a:r>
              <a:rPr lang="ko-KR" altLang="en-US" sz="1400" dirty="0" smtClean="0">
                <a:solidFill>
                  <a:prstClr val="black"/>
                </a:solidFill>
              </a:rPr>
              <a:t>및 </a:t>
            </a:r>
            <a:r>
              <a:rPr lang="en-US" altLang="ko-KR" sz="1400" dirty="0" smtClean="0">
                <a:solidFill>
                  <a:prstClr val="black"/>
                </a:solidFill>
              </a:rPr>
              <a:t>Rio de Janeiro</a:t>
            </a:r>
            <a:r>
              <a:rPr lang="ko-KR" altLang="en-US" sz="1400" dirty="0" smtClean="0">
                <a:solidFill>
                  <a:prstClr val="black"/>
                </a:solidFill>
              </a:rPr>
              <a:t>항</a:t>
            </a:r>
            <a:r>
              <a:rPr lang="en-US" altLang="ko-KR" sz="1400" dirty="0" smtClean="0">
                <a:solidFill>
                  <a:prstClr val="black"/>
                </a:solidFill>
              </a:rPr>
              <a:t>, </a:t>
            </a:r>
            <a:r>
              <a:rPr lang="ko-KR" altLang="en-US" sz="1400" dirty="0" smtClean="0">
                <a:solidFill>
                  <a:prstClr val="black"/>
                </a:solidFill>
              </a:rPr>
              <a:t>칠레의 </a:t>
            </a:r>
            <a:r>
              <a:rPr lang="en-US" altLang="ko-KR" sz="1400" dirty="0" smtClean="0">
                <a:solidFill>
                  <a:prstClr val="black"/>
                </a:solidFill>
              </a:rPr>
              <a:t>Punta Arenas</a:t>
            </a:r>
            <a:r>
              <a:rPr lang="ko-KR" altLang="en-US" sz="1400" dirty="0" smtClean="0">
                <a:solidFill>
                  <a:prstClr val="black"/>
                </a:solidFill>
              </a:rPr>
              <a:t>가 향후 경쟁상대가 </a:t>
            </a:r>
            <a:r>
              <a:rPr lang="ko-KR" altLang="en-US" sz="1400" dirty="0" err="1" smtClean="0">
                <a:solidFill>
                  <a:prstClr val="black"/>
                </a:solidFill>
              </a:rPr>
              <a:t>될것임</a:t>
            </a:r>
            <a:endParaRPr lang="en-US" altLang="ko-KR" sz="1400" dirty="0" smtClean="0">
              <a:solidFill>
                <a:prstClr val="black"/>
              </a:solidFill>
            </a:endParaRPr>
          </a:p>
          <a:p>
            <a:pPr marL="449263" indent="-1778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kumimoji="1" lang="ko-KR" altLang="en-US" sz="1400" dirty="0" smtClean="0">
                <a:solidFill>
                  <a:prstClr val="black"/>
                </a:solidFill>
              </a:rPr>
              <a:t>현재 </a:t>
            </a:r>
            <a:r>
              <a:rPr kumimoji="1" lang="en-US" altLang="ko-KR" sz="1400" dirty="0" smtClean="0">
                <a:solidFill>
                  <a:prstClr val="black"/>
                </a:solidFill>
              </a:rPr>
              <a:t>Rio Grande</a:t>
            </a:r>
            <a:r>
              <a:rPr kumimoji="1" lang="ko-KR" altLang="en-US" sz="1400" dirty="0" smtClean="0">
                <a:solidFill>
                  <a:prstClr val="black"/>
                </a:solidFill>
              </a:rPr>
              <a:t>에는 인성실업이 항구서비스를 위한 시설 건설 중</a:t>
            </a:r>
            <a:endParaRPr kumimoji="1" lang="en-US" altLang="ko-KR" sz="1400" dirty="0">
              <a:solidFill>
                <a:prstClr val="black"/>
              </a:solidFill>
            </a:endParaRP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en-US" altLang="ko-KR" sz="1600" dirty="0">
                <a:solidFill>
                  <a:prstClr val="black"/>
                </a:solidFill>
              </a:rPr>
              <a:t> </a:t>
            </a:r>
            <a:r>
              <a:rPr lang="ko-KR" altLang="en-US" sz="1600" dirty="0" err="1" smtClean="0">
                <a:solidFill>
                  <a:prstClr val="black"/>
                </a:solidFill>
              </a:rPr>
              <a:t>몬테비데오</a:t>
            </a:r>
            <a:r>
              <a:rPr lang="ko-KR" altLang="en-US" sz="1600" dirty="0" smtClean="0">
                <a:solidFill>
                  <a:prstClr val="black"/>
                </a:solidFill>
              </a:rPr>
              <a:t> 항에 기항통지를 하는 한국 어선은 평균 </a:t>
            </a:r>
            <a:r>
              <a:rPr lang="en-US" altLang="ko-KR" sz="1600" dirty="0" smtClean="0">
                <a:solidFill>
                  <a:prstClr val="black"/>
                </a:solidFill>
              </a:rPr>
              <a:t>40-50</a:t>
            </a:r>
            <a:r>
              <a:rPr lang="ko-KR" altLang="en-US" sz="1600" dirty="0" smtClean="0">
                <a:solidFill>
                  <a:prstClr val="black"/>
                </a:solidFill>
              </a:rPr>
              <a:t>척 </a:t>
            </a:r>
            <a:r>
              <a:rPr lang="en-US" altLang="ko-KR" sz="1050" dirty="0" smtClean="0">
                <a:solidFill>
                  <a:prstClr val="black"/>
                </a:solidFill>
              </a:rPr>
              <a:t>(</a:t>
            </a:r>
            <a:r>
              <a:rPr lang="ko-KR" altLang="en-US" sz="1050" dirty="0" err="1" smtClean="0">
                <a:solidFill>
                  <a:prstClr val="black"/>
                </a:solidFill>
              </a:rPr>
              <a:t>최연충</a:t>
            </a:r>
            <a:r>
              <a:rPr lang="ko-KR" altLang="en-US" sz="1050" dirty="0" smtClean="0">
                <a:solidFill>
                  <a:prstClr val="black"/>
                </a:solidFill>
              </a:rPr>
              <a:t> 대사</a:t>
            </a:r>
            <a:r>
              <a:rPr lang="en-US" altLang="ko-KR" sz="1050" dirty="0" smtClean="0">
                <a:solidFill>
                  <a:prstClr val="black"/>
                </a:solidFill>
              </a:rPr>
              <a:t>, 2013)</a:t>
            </a:r>
            <a:endParaRPr kumimoji="1" lang="en-US" altLang="ko-KR" sz="1050" dirty="0" smtClean="0">
              <a:solidFill>
                <a:prstClr val="black"/>
              </a:solidFill>
            </a:endParaRPr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3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524097248"/>
              </p:ext>
            </p:extLst>
          </p:nvPr>
        </p:nvGraphicFramePr>
        <p:xfrm>
          <a:off x="251520" y="4365104"/>
          <a:ext cx="4248470" cy="1800203"/>
        </p:xfrm>
        <a:graphic>
          <a:graphicData uri="http://schemas.openxmlformats.org/drawingml/2006/table">
            <a:tbl>
              <a:tblPr/>
              <a:tblGrid>
                <a:gridCol w="444605"/>
                <a:gridCol w="348711"/>
                <a:gridCol w="557940"/>
                <a:gridCol w="964769"/>
                <a:gridCol w="964769"/>
                <a:gridCol w="967676"/>
              </a:tblGrid>
              <a:tr h="44329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2507" marR="2507" marT="2507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척수</a:t>
                      </a:r>
                    </a:p>
                  </a:txBody>
                  <a:tcPr marL="2507" marR="2507" marT="25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총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GRT </a:t>
                      </a:r>
                    </a:p>
                  </a:txBody>
                  <a:tcPr marL="2507" marR="2507" marT="25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선박 평균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GRT</a:t>
                      </a:r>
                    </a:p>
                  </a:txBody>
                  <a:tcPr marL="2507" marR="2507" marT="25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선박 평균 길이</a:t>
                      </a:r>
                    </a:p>
                  </a:txBody>
                  <a:tcPr marL="2507" marR="2507" marT="25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선박 평균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draft </a:t>
                      </a:r>
                    </a:p>
                  </a:txBody>
                  <a:tcPr marL="2507" marR="2507" marT="25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19384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2013*</a:t>
                      </a:r>
                    </a:p>
                  </a:txBody>
                  <a:tcPr marL="2507" marR="2507" marT="2507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281</a:t>
                      </a:r>
                    </a:p>
                  </a:txBody>
                  <a:tcPr marL="2507" marR="2507" marT="25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308.223</a:t>
                      </a:r>
                    </a:p>
                  </a:txBody>
                  <a:tcPr marL="2507" marR="2507" marT="25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1.097</a:t>
                      </a:r>
                    </a:p>
                  </a:txBody>
                  <a:tcPr marL="2507" marR="2507" marT="25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57,11</a:t>
                      </a:r>
                    </a:p>
                  </a:txBody>
                  <a:tcPr marL="2507" marR="2507" marT="25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4,48</a:t>
                      </a:r>
                    </a:p>
                  </a:txBody>
                  <a:tcPr marL="2507" marR="2507" marT="25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9384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2012</a:t>
                      </a:r>
                    </a:p>
                  </a:txBody>
                  <a:tcPr marL="2507" marR="2507" marT="2507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354</a:t>
                      </a:r>
                    </a:p>
                  </a:txBody>
                  <a:tcPr marL="2507" marR="2507" marT="25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404.401</a:t>
                      </a:r>
                    </a:p>
                  </a:txBody>
                  <a:tcPr marL="2507" marR="2507" marT="25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1.142</a:t>
                      </a:r>
                    </a:p>
                  </a:txBody>
                  <a:tcPr marL="2507" marR="2507" marT="25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54,29</a:t>
                      </a:r>
                    </a:p>
                  </a:txBody>
                  <a:tcPr marL="2507" marR="2507" marT="25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4,41</a:t>
                      </a:r>
                    </a:p>
                  </a:txBody>
                  <a:tcPr marL="2507" marR="2507" marT="25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9384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2011</a:t>
                      </a:r>
                    </a:p>
                  </a:txBody>
                  <a:tcPr marL="2507" marR="2507" marT="2507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411</a:t>
                      </a:r>
                    </a:p>
                  </a:txBody>
                  <a:tcPr marL="2507" marR="2507" marT="25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455.393</a:t>
                      </a:r>
                    </a:p>
                  </a:txBody>
                  <a:tcPr marL="2507" marR="2507" marT="25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1.108</a:t>
                      </a:r>
                    </a:p>
                  </a:txBody>
                  <a:tcPr marL="2507" marR="2507" marT="25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55,62</a:t>
                      </a:r>
                    </a:p>
                  </a:txBody>
                  <a:tcPr marL="2507" marR="2507" marT="25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4,44</a:t>
                      </a:r>
                    </a:p>
                  </a:txBody>
                  <a:tcPr marL="2507" marR="2507" marT="25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9384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2010</a:t>
                      </a:r>
                    </a:p>
                  </a:txBody>
                  <a:tcPr marL="2507" marR="2507" marT="2507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433</a:t>
                      </a:r>
                    </a:p>
                  </a:txBody>
                  <a:tcPr marL="2507" marR="2507" marT="25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486.963</a:t>
                      </a:r>
                    </a:p>
                  </a:txBody>
                  <a:tcPr marL="2507" marR="2507" marT="25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1.125</a:t>
                      </a:r>
                    </a:p>
                  </a:txBody>
                  <a:tcPr marL="2507" marR="2507" marT="25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56,04</a:t>
                      </a:r>
                    </a:p>
                  </a:txBody>
                  <a:tcPr marL="2507" marR="2507" marT="25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4,43</a:t>
                      </a:r>
                    </a:p>
                  </a:txBody>
                  <a:tcPr marL="2507" marR="2507" marT="25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9384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2009</a:t>
                      </a:r>
                    </a:p>
                  </a:txBody>
                  <a:tcPr marL="2507" marR="2507" marT="2507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455</a:t>
                      </a:r>
                    </a:p>
                  </a:txBody>
                  <a:tcPr marL="2507" marR="2507" marT="25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525.148</a:t>
                      </a:r>
                    </a:p>
                  </a:txBody>
                  <a:tcPr marL="2507" marR="2507" marT="25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1.154</a:t>
                      </a:r>
                    </a:p>
                  </a:txBody>
                  <a:tcPr marL="2507" marR="2507" marT="25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57,18</a:t>
                      </a:r>
                    </a:p>
                  </a:txBody>
                  <a:tcPr marL="2507" marR="2507" marT="25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4,48</a:t>
                      </a:r>
                    </a:p>
                  </a:txBody>
                  <a:tcPr marL="2507" marR="2507" marT="25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9384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2008</a:t>
                      </a:r>
                    </a:p>
                  </a:txBody>
                  <a:tcPr marL="2507" marR="2507" marT="2507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525</a:t>
                      </a:r>
                    </a:p>
                  </a:txBody>
                  <a:tcPr marL="2507" marR="2507" marT="25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565.714</a:t>
                      </a:r>
                    </a:p>
                  </a:txBody>
                  <a:tcPr marL="2507" marR="2507" marT="25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1.078</a:t>
                      </a:r>
                    </a:p>
                  </a:txBody>
                  <a:tcPr marL="2507" marR="2507" marT="25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56,19</a:t>
                      </a:r>
                    </a:p>
                  </a:txBody>
                  <a:tcPr marL="2507" marR="2507" marT="25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4,47</a:t>
                      </a:r>
                    </a:p>
                  </a:txBody>
                  <a:tcPr marL="2507" marR="2507" marT="25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9384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2007</a:t>
                      </a:r>
                    </a:p>
                  </a:txBody>
                  <a:tcPr marL="2507" marR="2507" marT="2507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479</a:t>
                      </a:r>
                    </a:p>
                  </a:txBody>
                  <a:tcPr marL="2507" marR="2507" marT="25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473.761</a:t>
                      </a:r>
                    </a:p>
                  </a:txBody>
                  <a:tcPr marL="2507" marR="2507" marT="25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989</a:t>
                      </a:r>
                    </a:p>
                  </a:txBody>
                  <a:tcPr marL="2507" marR="2507" marT="25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56,13</a:t>
                      </a:r>
                    </a:p>
                  </a:txBody>
                  <a:tcPr marL="2507" marR="2507" marT="25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4,36</a:t>
                      </a:r>
                    </a:p>
                  </a:txBody>
                  <a:tcPr marL="2507" marR="2507" marT="25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467543" y="4005064"/>
            <a:ext cx="37444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2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&lt; 2007~2013</a:t>
            </a:r>
            <a:r>
              <a:rPr kumimoji="0" lang="ko-KR" altLang="en-US" sz="12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년 </a:t>
            </a:r>
            <a:r>
              <a:rPr kumimoji="0" lang="ko-KR" altLang="en-US" sz="12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몬테비데오를</a:t>
            </a:r>
            <a:r>
              <a:rPr kumimoji="0" lang="ko-KR" altLang="en-US" sz="12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 방문한 외국어선 </a:t>
            </a:r>
            <a:r>
              <a:rPr kumimoji="0" lang="en-US" altLang="ko-KR" sz="12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&gt;</a:t>
            </a:r>
            <a:r>
              <a:rPr kumimoji="0" lang="ko-KR" altLang="en-US" sz="12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endParaRPr kumimoji="0" lang="en-US" altLang="ko-KR" sz="12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592039844"/>
              </p:ext>
            </p:extLst>
          </p:nvPr>
        </p:nvGraphicFramePr>
        <p:xfrm>
          <a:off x="4716015" y="4195637"/>
          <a:ext cx="4320484" cy="216024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17212"/>
                <a:gridCol w="617212"/>
                <a:gridCol w="617212"/>
                <a:gridCol w="617212"/>
                <a:gridCol w="617212"/>
                <a:gridCol w="617212"/>
                <a:gridCol w="617212"/>
              </a:tblGrid>
              <a:tr h="23869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  <a:latin typeface="+mn-ea"/>
                          <a:ea typeface="+mn-ea"/>
                        </a:rPr>
                        <a:t>2008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  <a:latin typeface="+mn-ea"/>
                          <a:ea typeface="+mn-ea"/>
                        </a:rPr>
                        <a:t>2009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  <a:latin typeface="+mn-ea"/>
                          <a:ea typeface="+mn-ea"/>
                        </a:rPr>
                        <a:t>2010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  <a:latin typeface="+mn-ea"/>
                          <a:ea typeface="+mn-ea"/>
                        </a:rPr>
                        <a:t>2011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  <a:latin typeface="+mn-ea"/>
                          <a:ea typeface="+mn-ea"/>
                        </a:rPr>
                        <a:t>2012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  <a:latin typeface="+mn-ea"/>
                          <a:ea typeface="+mn-ea"/>
                        </a:rPr>
                        <a:t>2013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648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 smtClean="0">
                          <a:effectLst/>
                          <a:latin typeface="+mn-ea"/>
                          <a:ea typeface="+mn-ea"/>
                        </a:rPr>
                        <a:t>Squid</a:t>
                      </a:r>
                    </a:p>
                    <a:p>
                      <a:pPr algn="ctr" fontAlgn="ctr"/>
                      <a:r>
                        <a:rPr lang="en-US" sz="1000" u="none" strike="noStrike" dirty="0" smtClean="0">
                          <a:effectLst/>
                          <a:latin typeface="+mn-ea"/>
                          <a:ea typeface="+mn-ea"/>
                        </a:rPr>
                        <a:t>Jiggers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  <a:latin typeface="+mn-ea"/>
                          <a:ea typeface="+mn-ea"/>
                        </a:rPr>
                        <a:t>30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  <a:latin typeface="+mn-ea"/>
                          <a:ea typeface="+mn-ea"/>
                        </a:rPr>
                        <a:t>31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+mn-ea"/>
                          <a:ea typeface="+mn-ea"/>
                        </a:rPr>
                        <a:t>30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+mn-ea"/>
                          <a:ea typeface="+mn-ea"/>
                        </a:rPr>
                        <a:t>31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  <a:latin typeface="+mn-ea"/>
                          <a:ea typeface="+mn-ea"/>
                        </a:rPr>
                        <a:t>32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+mn-ea"/>
                          <a:ea typeface="+mn-ea"/>
                        </a:rPr>
                        <a:t>29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815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  <a:latin typeface="+mn-ea"/>
                          <a:ea typeface="+mn-ea"/>
                        </a:rPr>
                        <a:t>Sub-Total GRT 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  <a:latin typeface="+mn-ea"/>
                          <a:ea typeface="+mn-ea"/>
                        </a:rPr>
                        <a:t>101,993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  <a:latin typeface="+mn-ea"/>
                          <a:ea typeface="+mn-ea"/>
                        </a:rPr>
                        <a:t>34,065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  <a:latin typeface="+mn-ea"/>
                          <a:ea typeface="+mn-ea"/>
                        </a:rPr>
                        <a:t>16,718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  <a:latin typeface="+mn-ea"/>
                          <a:ea typeface="+mn-ea"/>
                        </a:rPr>
                        <a:t>27,246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+mn-ea"/>
                          <a:ea typeface="+mn-ea"/>
                        </a:rPr>
                        <a:t>41,991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+mn-ea"/>
                          <a:ea typeface="+mn-ea"/>
                        </a:rPr>
                        <a:t>N/A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681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+mn-ea"/>
                          <a:ea typeface="+mn-ea"/>
                        </a:rPr>
                        <a:t>트롤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+mn-ea"/>
                          <a:ea typeface="+mn-ea"/>
                        </a:rPr>
                        <a:t>14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+mn-ea"/>
                          <a:ea typeface="+mn-ea"/>
                        </a:rPr>
                        <a:t>10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  <a:latin typeface="+mn-ea"/>
                          <a:ea typeface="+mn-ea"/>
                        </a:rPr>
                        <a:t>3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815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  <a:latin typeface="+mn-ea"/>
                          <a:ea typeface="+mn-ea"/>
                        </a:rPr>
                        <a:t>Sub-Total GRT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+mn-ea"/>
                          <a:ea typeface="+mn-ea"/>
                        </a:rPr>
                        <a:t>54,825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+mn-ea"/>
                          <a:ea typeface="+mn-ea"/>
                        </a:rPr>
                        <a:t>22,901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  <a:latin typeface="+mn-ea"/>
                          <a:ea typeface="+mn-ea"/>
                        </a:rPr>
                        <a:t>8,267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  <a:latin typeface="+mn-ea"/>
                          <a:ea typeface="+mn-ea"/>
                        </a:rPr>
                        <a:t>12,693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  <a:latin typeface="+mn-ea"/>
                          <a:ea typeface="+mn-ea"/>
                        </a:rPr>
                        <a:t>15,431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  <a:latin typeface="+mn-ea"/>
                          <a:ea typeface="+mn-ea"/>
                        </a:rPr>
                        <a:t>N/A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681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+mn-ea"/>
                          <a:ea typeface="+mn-ea"/>
                        </a:rPr>
                        <a:t>총 척수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+mn-ea"/>
                          <a:ea typeface="+mn-ea"/>
                        </a:rPr>
                        <a:t>44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+mn-ea"/>
                          <a:ea typeface="+mn-ea"/>
                        </a:rPr>
                        <a:t>41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+mn-ea"/>
                          <a:ea typeface="+mn-ea"/>
                        </a:rPr>
                        <a:t>33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  <a:latin typeface="+mn-ea"/>
                          <a:ea typeface="+mn-ea"/>
                        </a:rPr>
                        <a:t>33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  <a:latin typeface="+mn-ea"/>
                          <a:ea typeface="+mn-ea"/>
                        </a:rPr>
                        <a:t>34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  <a:latin typeface="+mn-ea"/>
                          <a:ea typeface="+mn-ea"/>
                        </a:rPr>
                        <a:t>30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681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+mn-ea"/>
                          <a:ea typeface="+mn-ea"/>
                        </a:rPr>
                        <a:t>총 </a:t>
                      </a:r>
                      <a:r>
                        <a:rPr lang="en-US" sz="1000" u="none" strike="noStrike" dirty="0">
                          <a:effectLst/>
                          <a:latin typeface="+mn-ea"/>
                          <a:ea typeface="+mn-ea"/>
                        </a:rPr>
                        <a:t>GRT 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+mn-ea"/>
                          <a:ea typeface="+mn-ea"/>
                        </a:rPr>
                        <a:t>156,818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+mn-ea"/>
                          <a:ea typeface="+mn-ea"/>
                        </a:rPr>
                        <a:t>56,966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  <a:latin typeface="+mn-ea"/>
                          <a:ea typeface="+mn-ea"/>
                        </a:rPr>
                        <a:t>24,985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+mn-ea"/>
                          <a:ea typeface="+mn-ea"/>
                        </a:rPr>
                        <a:t>39,939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+mn-ea"/>
                          <a:ea typeface="+mn-ea"/>
                        </a:rPr>
                        <a:t>57,422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  <a:latin typeface="+mn-ea"/>
                          <a:ea typeface="+mn-ea"/>
                        </a:rPr>
                        <a:t>N/A 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081" marR="2081" marT="20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4680520" y="3852860"/>
            <a:ext cx="44279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2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&lt; </a:t>
            </a:r>
            <a:r>
              <a:rPr kumimoji="0" lang="en-US" altLang="ko-KR" sz="12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2008~2013</a:t>
            </a:r>
            <a:r>
              <a:rPr kumimoji="0" lang="ko-KR" altLang="en-US" sz="12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년 </a:t>
            </a:r>
            <a:r>
              <a:rPr kumimoji="0" lang="ko-KR" altLang="en-US" sz="12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몬테비데오</a:t>
            </a:r>
            <a:r>
              <a:rPr kumimoji="0" lang="ko-KR" altLang="en-US" sz="12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 항에 </a:t>
            </a:r>
            <a:r>
              <a:rPr kumimoji="0" lang="ko-KR" altLang="en-US" sz="12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기항통지한</a:t>
            </a:r>
            <a:r>
              <a:rPr kumimoji="0" lang="ko-KR" altLang="en-US" sz="12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 한국 어선 수</a:t>
            </a:r>
            <a:r>
              <a:rPr kumimoji="0" lang="en-US" altLang="ko-KR" sz="12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&gt;</a:t>
            </a:r>
            <a:r>
              <a:rPr kumimoji="0" lang="ko-KR" altLang="en-US" sz="12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endParaRPr kumimoji="0" lang="en-US" altLang="ko-KR" sz="12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44930" y="6165304"/>
            <a:ext cx="40324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/>
              <a:t>*</a:t>
            </a:r>
            <a:r>
              <a:rPr lang="en-US" altLang="ko-KR" sz="800" dirty="0"/>
              <a:t>: 1-9</a:t>
            </a:r>
            <a:r>
              <a:rPr lang="ko-KR" altLang="en-US" sz="800" dirty="0"/>
              <a:t>월</a:t>
            </a:r>
          </a:p>
          <a:p>
            <a:r>
              <a:rPr lang="ko-KR" altLang="en-US" sz="800" dirty="0"/>
              <a:t>자료</a:t>
            </a:r>
            <a:r>
              <a:rPr lang="en-US" altLang="ko-KR" sz="800" dirty="0"/>
              <a:t>: Montevideo Port Authority, 2013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855591" y="6406785"/>
            <a:ext cx="4032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/>
              <a:t>주</a:t>
            </a:r>
            <a:r>
              <a:rPr lang="en-US" altLang="ko-KR" sz="800" dirty="0"/>
              <a:t>: </a:t>
            </a:r>
            <a:r>
              <a:rPr lang="ko-KR" altLang="en-US" sz="800" dirty="0"/>
              <a:t>모든 선박은 포클랜드 어장에서 </a:t>
            </a:r>
            <a:r>
              <a:rPr lang="ko-KR" altLang="en-US" sz="800" dirty="0" smtClean="0"/>
              <a:t>조업</a:t>
            </a:r>
            <a:endParaRPr lang="en-US" altLang="ko-KR" sz="800" dirty="0" smtClean="0"/>
          </a:p>
          <a:p>
            <a:r>
              <a:rPr lang="ko-KR" altLang="en-US" sz="800" dirty="0"/>
              <a:t>자료</a:t>
            </a:r>
            <a:r>
              <a:rPr lang="en-US" altLang="ko-KR" sz="800" dirty="0"/>
              <a:t>: </a:t>
            </a:r>
            <a:r>
              <a:rPr lang="ko-KR" altLang="en-US" sz="800" dirty="0"/>
              <a:t>홍현표</a:t>
            </a:r>
            <a:r>
              <a:rPr lang="en-US" altLang="ko-KR" sz="800" dirty="0"/>
              <a:t>, </a:t>
            </a:r>
            <a:r>
              <a:rPr lang="ko-KR" altLang="en-US" sz="800" dirty="0"/>
              <a:t>한국해양수산개발원</a:t>
            </a:r>
            <a:r>
              <a:rPr lang="en-US" altLang="ko-KR" sz="800" dirty="0"/>
              <a:t>, 2013</a:t>
            </a:r>
            <a:endParaRPr lang="ko-KR" altLang="en-US" sz="800" dirty="0"/>
          </a:p>
          <a:p>
            <a:endParaRPr lang="ko-KR" altLang="en-US" sz="800" dirty="0"/>
          </a:p>
        </p:txBody>
      </p:sp>
    </p:spTree>
    <p:extLst>
      <p:ext uri="{BB962C8B-B14F-4D97-AF65-F5344CB8AC3E}">
        <p14:creationId xmlns="" xmlns:p14="http://schemas.microsoft.com/office/powerpoint/2010/main" val="243168797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469572"/>
            <a:ext cx="4400552" cy="511156"/>
          </a:xfrm>
        </p:spPr>
        <p:txBody>
          <a:bodyPr>
            <a:normAutofit/>
          </a:bodyPr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마</a:t>
            </a:r>
            <a:r>
              <a:rPr lang="en-US" altLang="ko-KR" dirty="0" smtClean="0">
                <a:solidFill>
                  <a:schemeClr val="tx1"/>
                </a:solidFill>
              </a:rPr>
              <a:t>. </a:t>
            </a:r>
            <a:r>
              <a:rPr lang="ko-KR" altLang="en-US" dirty="0" smtClean="0">
                <a:solidFill>
                  <a:schemeClr val="tx1"/>
                </a:solidFill>
              </a:rPr>
              <a:t>포클랜드 제도의 수산업 현황 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9512" y="1159989"/>
            <a:ext cx="8784976" cy="2452979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kumimoji="1" lang="en-US" altLang="ko-KR" sz="1600" dirty="0" smtClean="0">
                <a:solidFill>
                  <a:prstClr val="black"/>
                </a:solidFill>
              </a:rPr>
              <a:t> </a:t>
            </a:r>
            <a:r>
              <a:rPr lang="ko-KR" altLang="en-US" sz="1600" dirty="0" smtClean="0">
                <a:solidFill>
                  <a:prstClr val="black"/>
                </a:solidFill>
              </a:rPr>
              <a:t>포클랜드의 수산자원은 풍부한 다양성과 높은 생산성이 특징</a:t>
            </a:r>
            <a:endParaRPr lang="en-US" altLang="ko-KR" sz="1600" dirty="0" smtClean="0">
              <a:solidFill>
                <a:prstClr val="black"/>
              </a:solidFill>
            </a:endParaRP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kumimoji="1" lang="en-US" altLang="ko-KR" sz="1600" dirty="0">
                <a:solidFill>
                  <a:prstClr val="black"/>
                </a:solidFill>
              </a:rPr>
              <a:t> </a:t>
            </a:r>
            <a:r>
              <a:rPr kumimoji="1" lang="ko-KR" altLang="en-US" sz="1600" dirty="0" smtClean="0">
                <a:solidFill>
                  <a:prstClr val="black"/>
                </a:solidFill>
              </a:rPr>
              <a:t>어획량의 약 </a:t>
            </a:r>
            <a:r>
              <a:rPr kumimoji="1" lang="en-US" altLang="ko-KR" sz="1600" dirty="0" smtClean="0">
                <a:solidFill>
                  <a:prstClr val="black"/>
                </a:solidFill>
              </a:rPr>
              <a:t>75%</a:t>
            </a:r>
            <a:r>
              <a:rPr kumimoji="1" lang="ko-KR" altLang="en-US" sz="1600" dirty="0" smtClean="0">
                <a:solidFill>
                  <a:prstClr val="black"/>
                </a:solidFill>
              </a:rPr>
              <a:t>가 오징어</a:t>
            </a:r>
            <a:r>
              <a:rPr kumimoji="1" lang="en-US" altLang="ko-KR" sz="1600" dirty="0" smtClean="0">
                <a:solidFill>
                  <a:prstClr val="black"/>
                </a:solidFill>
              </a:rPr>
              <a:t>(</a:t>
            </a:r>
            <a:r>
              <a:rPr kumimoji="1" lang="ko-KR" altLang="en-US" sz="1600" dirty="0" smtClean="0">
                <a:solidFill>
                  <a:prstClr val="black"/>
                </a:solidFill>
              </a:rPr>
              <a:t>특히 </a:t>
            </a:r>
            <a:r>
              <a:rPr kumimoji="1" lang="en-US" altLang="ko-KR" sz="1600" dirty="0" err="1" smtClean="0">
                <a:solidFill>
                  <a:prstClr val="black"/>
                </a:solidFill>
              </a:rPr>
              <a:t>Illex</a:t>
            </a:r>
            <a:r>
              <a:rPr kumimoji="1" lang="en-US" altLang="ko-KR" sz="1600" dirty="0" smtClean="0">
                <a:solidFill>
                  <a:prstClr val="black"/>
                </a:solidFill>
              </a:rPr>
              <a:t> </a:t>
            </a:r>
            <a:r>
              <a:rPr kumimoji="1" lang="en-US" altLang="ko-KR" sz="1600" dirty="0" err="1" smtClean="0">
                <a:solidFill>
                  <a:prstClr val="black"/>
                </a:solidFill>
              </a:rPr>
              <a:t>argentinus</a:t>
            </a:r>
            <a:r>
              <a:rPr kumimoji="1" lang="en-US" altLang="ko-KR" sz="1600" dirty="0" smtClean="0">
                <a:solidFill>
                  <a:prstClr val="black"/>
                </a:solidFill>
              </a:rPr>
              <a:t> </a:t>
            </a:r>
            <a:r>
              <a:rPr kumimoji="1" lang="ko-KR" altLang="en-US" sz="1600" dirty="0" smtClean="0">
                <a:solidFill>
                  <a:prstClr val="black"/>
                </a:solidFill>
              </a:rPr>
              <a:t>종</a:t>
            </a:r>
            <a:r>
              <a:rPr kumimoji="1" lang="en-US" altLang="ko-KR" sz="1600" dirty="0" smtClean="0">
                <a:solidFill>
                  <a:prstClr val="black"/>
                </a:solidFill>
              </a:rPr>
              <a:t>)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en-US" altLang="ko-KR" sz="1600" dirty="0">
                <a:solidFill>
                  <a:prstClr val="black"/>
                </a:solidFill>
              </a:rPr>
              <a:t> </a:t>
            </a:r>
            <a:r>
              <a:rPr lang="ko-KR" altLang="en-US" sz="1600" dirty="0" smtClean="0">
                <a:solidFill>
                  <a:prstClr val="black"/>
                </a:solidFill>
              </a:rPr>
              <a:t>조업허가 선박 수는 평균 </a:t>
            </a:r>
            <a:r>
              <a:rPr lang="en-US" altLang="ko-KR" sz="1600" dirty="0" smtClean="0">
                <a:solidFill>
                  <a:prstClr val="black"/>
                </a:solidFill>
              </a:rPr>
              <a:t>200</a:t>
            </a:r>
            <a:r>
              <a:rPr lang="ko-KR" altLang="en-US" sz="1600" dirty="0" err="1" smtClean="0">
                <a:solidFill>
                  <a:prstClr val="black"/>
                </a:solidFill>
              </a:rPr>
              <a:t>여척</a:t>
            </a:r>
            <a:endParaRPr lang="en-US" altLang="ko-KR" sz="1600" dirty="0" smtClean="0">
              <a:solidFill>
                <a:prstClr val="black"/>
              </a:solidFill>
            </a:endParaRPr>
          </a:p>
          <a:p>
            <a:pPr marL="449263" indent="-177800">
              <a:lnSpc>
                <a:spcPct val="130000"/>
              </a:lnSpc>
              <a:buFontTx/>
              <a:buChar char="-"/>
            </a:pPr>
            <a:r>
              <a:rPr kumimoji="1" lang="ko-KR" altLang="en-US" sz="1400" dirty="0" smtClean="0">
                <a:solidFill>
                  <a:prstClr val="black"/>
                </a:solidFill>
              </a:rPr>
              <a:t>한국 허가 선박 수 감소</a:t>
            </a:r>
            <a:r>
              <a:rPr lang="ko-KR" altLang="en-US" sz="1400" dirty="0" smtClean="0">
                <a:solidFill>
                  <a:prstClr val="black"/>
                </a:solidFill>
              </a:rPr>
              <a:t>한</a:t>
            </a:r>
            <a:r>
              <a:rPr lang="en-US" altLang="ko-KR" sz="1400" dirty="0">
                <a:solidFill>
                  <a:prstClr val="black"/>
                </a:solidFill>
              </a:rPr>
              <a:t> (84</a:t>
            </a:r>
            <a:r>
              <a:rPr lang="en-US" altLang="ko-KR" sz="1400" dirty="0" smtClean="0">
                <a:solidFill>
                  <a:prstClr val="black"/>
                </a:solidFill>
              </a:rPr>
              <a:t>→29</a:t>
            </a:r>
            <a:r>
              <a:rPr lang="ko-KR" altLang="en-US" sz="1400" dirty="0" smtClean="0">
                <a:solidFill>
                  <a:prstClr val="black"/>
                </a:solidFill>
              </a:rPr>
              <a:t>척</a:t>
            </a:r>
            <a:r>
              <a:rPr lang="en-US" altLang="ko-KR" sz="1400" dirty="0">
                <a:solidFill>
                  <a:prstClr val="black"/>
                </a:solidFill>
              </a:rPr>
              <a:t>)</a:t>
            </a:r>
            <a:r>
              <a:rPr lang="ko-KR" altLang="en-US" sz="1400" dirty="0" smtClean="0">
                <a:solidFill>
                  <a:prstClr val="black"/>
                </a:solidFill>
              </a:rPr>
              <a:t> 대신 스페인</a:t>
            </a:r>
            <a:r>
              <a:rPr lang="en-US" altLang="ko-KR" sz="1400" dirty="0" smtClean="0">
                <a:solidFill>
                  <a:prstClr val="black"/>
                </a:solidFill>
              </a:rPr>
              <a:t>, </a:t>
            </a:r>
            <a:r>
              <a:rPr lang="ko-KR" altLang="en-US" sz="1400" dirty="0" smtClean="0">
                <a:solidFill>
                  <a:prstClr val="black"/>
                </a:solidFill>
              </a:rPr>
              <a:t>대만 허가 선박이 이 지역 어업을 선도</a:t>
            </a:r>
            <a:endParaRPr lang="en-US" altLang="ko-KR" sz="1400" dirty="0" smtClean="0">
              <a:solidFill>
                <a:prstClr val="black"/>
              </a:solidFill>
            </a:endParaRPr>
          </a:p>
          <a:p>
            <a:pPr marL="449263" indent="-177800">
              <a:lnSpc>
                <a:spcPct val="130000"/>
              </a:lnSpc>
              <a:buFontTx/>
              <a:buChar char="-"/>
            </a:pPr>
            <a:r>
              <a:rPr lang="ko-KR" altLang="en-US" sz="1400" dirty="0" smtClean="0">
                <a:solidFill>
                  <a:prstClr val="black"/>
                </a:solidFill>
              </a:rPr>
              <a:t>중국은 </a:t>
            </a:r>
            <a:r>
              <a:rPr lang="en-US" altLang="ko-KR" sz="1400" dirty="0" smtClean="0">
                <a:solidFill>
                  <a:prstClr val="black"/>
                </a:solidFill>
              </a:rPr>
              <a:t>2008</a:t>
            </a:r>
            <a:r>
              <a:rPr lang="ko-KR" altLang="en-US" sz="1400" dirty="0" smtClean="0">
                <a:solidFill>
                  <a:prstClr val="black"/>
                </a:solidFill>
              </a:rPr>
              <a:t>년부터 조업 중단</a:t>
            </a:r>
            <a:endParaRPr lang="en-US" altLang="ko-KR" sz="1400" dirty="0" smtClean="0">
              <a:solidFill>
                <a:prstClr val="black"/>
              </a:solidFill>
            </a:endParaRPr>
          </a:p>
          <a:p>
            <a:pPr marL="449263" indent="-1778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kumimoji="1" lang="ko-KR" altLang="en-US" sz="1400" dirty="0" smtClean="0">
                <a:solidFill>
                  <a:prstClr val="black"/>
                </a:solidFill>
              </a:rPr>
              <a:t>라이선스를 포클랜드 정부로부터 구매</a:t>
            </a:r>
            <a:r>
              <a:rPr kumimoji="1" lang="en-US" altLang="ko-KR" sz="1400" dirty="0" smtClean="0">
                <a:solidFill>
                  <a:prstClr val="black"/>
                </a:solidFill>
              </a:rPr>
              <a:t>, </a:t>
            </a:r>
            <a:r>
              <a:rPr kumimoji="1" lang="ko-KR" altLang="en-US" sz="1400" dirty="0" smtClean="0">
                <a:solidFill>
                  <a:prstClr val="black"/>
                </a:solidFill>
              </a:rPr>
              <a:t>어획량 할당은 </a:t>
            </a:r>
            <a:r>
              <a:rPr kumimoji="1" lang="en-US" altLang="ko-KR" sz="1400" dirty="0" smtClean="0">
                <a:solidFill>
                  <a:prstClr val="black"/>
                </a:solidFill>
              </a:rPr>
              <a:t>ITQ </a:t>
            </a:r>
            <a:r>
              <a:rPr kumimoji="1" lang="ko-KR" altLang="en-US" sz="1400" dirty="0" smtClean="0">
                <a:solidFill>
                  <a:prstClr val="black"/>
                </a:solidFill>
              </a:rPr>
              <a:t>기반</a:t>
            </a:r>
            <a:endParaRPr lang="en-US" altLang="ko-KR" sz="1400" dirty="0">
              <a:solidFill>
                <a:prstClr val="black"/>
              </a:solidFill>
            </a:endParaRPr>
          </a:p>
          <a:p>
            <a:pPr marL="449263" indent="-1778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ko-KR" altLang="en-US" sz="1400" dirty="0" smtClean="0">
                <a:solidFill>
                  <a:prstClr val="black"/>
                </a:solidFill>
              </a:rPr>
              <a:t>라이선스 클래스 별로 어종</a:t>
            </a:r>
            <a:r>
              <a:rPr lang="en-US" altLang="ko-KR" sz="1400" dirty="0" smtClean="0">
                <a:solidFill>
                  <a:prstClr val="black"/>
                </a:solidFill>
              </a:rPr>
              <a:t>, </a:t>
            </a:r>
            <a:r>
              <a:rPr lang="ko-KR" altLang="en-US" sz="1400" dirty="0" smtClean="0">
                <a:solidFill>
                  <a:prstClr val="black"/>
                </a:solidFill>
              </a:rPr>
              <a:t>그물크기</a:t>
            </a:r>
            <a:r>
              <a:rPr lang="en-US" altLang="ko-KR" sz="1400" dirty="0" smtClean="0">
                <a:solidFill>
                  <a:prstClr val="black"/>
                </a:solidFill>
              </a:rPr>
              <a:t>, </a:t>
            </a:r>
            <a:r>
              <a:rPr lang="ko-KR" altLang="en-US" sz="1400" dirty="0" smtClean="0">
                <a:solidFill>
                  <a:prstClr val="black"/>
                </a:solidFill>
              </a:rPr>
              <a:t>시즌 등의 특징이 있음</a:t>
            </a:r>
            <a:endParaRPr lang="en-US" altLang="ko-KR" sz="1400" dirty="0" smtClean="0">
              <a:solidFill>
                <a:prstClr val="black"/>
              </a:solidFill>
            </a:endParaRPr>
          </a:p>
          <a:p>
            <a:pPr marL="449263" indent="-1778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kumimoji="1" lang="ko-KR" altLang="en-US" sz="1400" dirty="0" smtClean="0">
                <a:solidFill>
                  <a:prstClr val="black"/>
                </a:solidFill>
              </a:rPr>
              <a:t>라이선스 비용은 어획가치의 약 </a:t>
            </a:r>
            <a:r>
              <a:rPr kumimoji="1" lang="en-US" altLang="ko-KR" sz="1400" dirty="0" smtClean="0">
                <a:solidFill>
                  <a:prstClr val="black"/>
                </a:solidFill>
              </a:rPr>
              <a:t>7%</a:t>
            </a:r>
            <a:endParaRPr kumimoji="1" lang="en-US" altLang="ko-KR" sz="1400" dirty="0">
              <a:solidFill>
                <a:prstClr val="black"/>
              </a:solidFill>
            </a:endParaRPr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3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pic>
        <p:nvPicPr>
          <p:cNvPr id="4097" name="_x224800632" descr="EMB000010f05af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7" y="4293096"/>
            <a:ext cx="3981450" cy="19573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3" name="차트 12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729313973"/>
              </p:ext>
            </p:extLst>
          </p:nvPr>
        </p:nvGraphicFramePr>
        <p:xfrm>
          <a:off x="3995937" y="4221088"/>
          <a:ext cx="5148064" cy="21671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-1" y="4005063"/>
            <a:ext cx="40538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2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&lt;</a:t>
            </a:r>
            <a:r>
              <a:rPr kumimoji="0" lang="ko-KR" altLang="en-US" sz="12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포클랜드 </a:t>
            </a:r>
            <a:r>
              <a:rPr kumimoji="0" lang="ko-KR" altLang="en-US" sz="12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제도 </a:t>
            </a:r>
            <a:r>
              <a:rPr kumimoji="0" lang="en-US" altLang="ko-KR" sz="12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EEZ </a:t>
            </a:r>
            <a:r>
              <a:rPr kumimoji="0" lang="ko-KR" altLang="en-US" sz="12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내 주요 어획 </a:t>
            </a:r>
            <a:r>
              <a:rPr kumimoji="0" lang="ko-KR" altLang="en-US" sz="12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어종</a:t>
            </a:r>
            <a:r>
              <a:rPr kumimoji="0" lang="en-US" altLang="ko-KR" sz="12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en-US" altLang="ko-KR" sz="12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2005~2012)</a:t>
            </a:r>
            <a:r>
              <a:rPr kumimoji="0" lang="en-US" altLang="ko-KR" sz="12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&gt;</a:t>
            </a:r>
            <a:endParaRPr kumimoji="0" lang="en-US" altLang="ko-KR" sz="12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053847" y="4005062"/>
            <a:ext cx="498264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2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&lt; </a:t>
            </a:r>
            <a:r>
              <a:rPr kumimoji="0" lang="ko-KR" altLang="en-US" sz="12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포클랜드 </a:t>
            </a:r>
            <a:r>
              <a:rPr kumimoji="0" lang="ko-KR" altLang="en-US" sz="12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제도 </a:t>
            </a:r>
            <a:r>
              <a:rPr kumimoji="0" lang="en-US" altLang="ko-KR" sz="12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EEZ </a:t>
            </a:r>
            <a:r>
              <a:rPr kumimoji="0" lang="ko-KR" altLang="en-US" sz="12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내 조업 라이선스를 받은 선박 </a:t>
            </a:r>
            <a:r>
              <a:rPr kumimoji="0" lang="ko-KR" altLang="en-US" sz="12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수</a:t>
            </a:r>
            <a:r>
              <a:rPr kumimoji="0" lang="en-US" altLang="ko-KR" sz="12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(2000-2012)&gt;</a:t>
            </a:r>
            <a:endParaRPr kumimoji="0" lang="en-US" altLang="ko-KR" sz="12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6" name="TextBox 7"/>
          <p:cNvSpPr txBox="1"/>
          <p:nvPr/>
        </p:nvSpPr>
        <p:spPr>
          <a:xfrm>
            <a:off x="3707904" y="6250484"/>
            <a:ext cx="973832" cy="295275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900" smtClean="0"/>
              <a:t>개별 국가</a:t>
            </a:r>
            <a:endParaRPr lang="ko-KR" altLang="en-US" sz="900" dirty="0"/>
          </a:p>
        </p:txBody>
      </p:sp>
      <p:sp>
        <p:nvSpPr>
          <p:cNvPr id="17" name="TextBox 7"/>
          <p:cNvSpPr txBox="1"/>
          <p:nvPr/>
        </p:nvSpPr>
        <p:spPr>
          <a:xfrm>
            <a:off x="7452320" y="6275801"/>
            <a:ext cx="973832" cy="295275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900" dirty="0" smtClean="0"/>
              <a:t>합계</a:t>
            </a:r>
            <a:endParaRPr lang="ko-KR" altLang="en-US" sz="900" dirty="0"/>
          </a:p>
        </p:txBody>
      </p:sp>
    </p:spTree>
    <p:extLst>
      <p:ext uri="{BB962C8B-B14F-4D97-AF65-F5344CB8AC3E}">
        <p14:creationId xmlns="" xmlns:p14="http://schemas.microsoft.com/office/powerpoint/2010/main" val="124894559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3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graphicFrame>
        <p:nvGraphicFramePr>
          <p:cNvPr id="11" name="차트 10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702677031"/>
              </p:ext>
            </p:extLst>
          </p:nvPr>
        </p:nvGraphicFramePr>
        <p:xfrm>
          <a:off x="251436" y="3501008"/>
          <a:ext cx="8658225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179512" y="1484784"/>
            <a:ext cx="8784976" cy="1372683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ko-KR" altLang="en-US" sz="1600" dirty="0" smtClean="0">
                <a:solidFill>
                  <a:prstClr val="black"/>
                </a:solidFill>
              </a:rPr>
              <a:t> 한국은 주로 오징어 </a:t>
            </a:r>
            <a:r>
              <a:rPr lang="ko-KR" altLang="en-US" sz="1600" dirty="0" err="1" smtClean="0">
                <a:solidFill>
                  <a:prstClr val="black"/>
                </a:solidFill>
              </a:rPr>
              <a:t>채낚기</a:t>
            </a:r>
            <a:r>
              <a:rPr lang="ko-KR" altLang="en-US" sz="1600" dirty="0" smtClean="0">
                <a:solidFill>
                  <a:prstClr val="black"/>
                </a:solidFill>
              </a:rPr>
              <a:t> 조업</a:t>
            </a:r>
            <a:endParaRPr lang="en-US" altLang="ko-KR" sz="1600" dirty="0" smtClean="0">
              <a:solidFill>
                <a:prstClr val="black"/>
              </a:solidFill>
            </a:endParaRP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ko-KR" altLang="en-US" sz="1600" dirty="0" smtClean="0">
                <a:solidFill>
                  <a:prstClr val="black"/>
                </a:solidFill>
              </a:rPr>
              <a:t> 한국 오징어 어획량 </a:t>
            </a:r>
            <a:r>
              <a:rPr lang="en-US" altLang="ko-KR" sz="1600" dirty="0" smtClean="0">
                <a:solidFill>
                  <a:prstClr val="black"/>
                </a:solidFill>
              </a:rPr>
              <a:t>2000</a:t>
            </a:r>
            <a:r>
              <a:rPr lang="ko-KR" altLang="en-US" sz="1600" dirty="0" smtClean="0">
                <a:solidFill>
                  <a:prstClr val="black"/>
                </a:solidFill>
              </a:rPr>
              <a:t>년 </a:t>
            </a:r>
            <a:r>
              <a:rPr lang="en-US" altLang="ko-KR" sz="1600" dirty="0" smtClean="0">
                <a:solidFill>
                  <a:prstClr val="black"/>
                </a:solidFill>
              </a:rPr>
              <a:t>13</a:t>
            </a:r>
            <a:r>
              <a:rPr lang="ko-KR" altLang="en-US" sz="1600" dirty="0" err="1" smtClean="0">
                <a:solidFill>
                  <a:prstClr val="black"/>
                </a:solidFill>
              </a:rPr>
              <a:t>만톤</a:t>
            </a:r>
            <a:r>
              <a:rPr lang="ko-KR" altLang="en-US" sz="1600" dirty="0" smtClean="0">
                <a:solidFill>
                  <a:prstClr val="black"/>
                </a:solidFill>
              </a:rPr>
              <a:t>→</a:t>
            </a:r>
            <a:r>
              <a:rPr lang="en-US" altLang="ko-KR" sz="1600" dirty="0" smtClean="0">
                <a:solidFill>
                  <a:prstClr val="black"/>
                </a:solidFill>
              </a:rPr>
              <a:t>2012</a:t>
            </a:r>
            <a:r>
              <a:rPr lang="ko-KR" altLang="en-US" sz="1600" dirty="0" smtClean="0">
                <a:solidFill>
                  <a:prstClr val="black"/>
                </a:solidFill>
              </a:rPr>
              <a:t>년 </a:t>
            </a:r>
            <a:r>
              <a:rPr lang="en-US" altLang="ko-KR" sz="1600" dirty="0" smtClean="0">
                <a:solidFill>
                  <a:prstClr val="black"/>
                </a:solidFill>
              </a:rPr>
              <a:t>3</a:t>
            </a:r>
            <a:r>
              <a:rPr lang="ko-KR" altLang="en-US" sz="1600" dirty="0" smtClean="0">
                <a:solidFill>
                  <a:prstClr val="black"/>
                </a:solidFill>
              </a:rPr>
              <a:t>만 톤으로 </a:t>
            </a:r>
            <a:r>
              <a:rPr lang="en-US" altLang="ko-KR" sz="1600" dirty="0" smtClean="0">
                <a:solidFill>
                  <a:prstClr val="black"/>
                </a:solidFill>
              </a:rPr>
              <a:t>4</a:t>
            </a:r>
            <a:r>
              <a:rPr lang="ko-KR" altLang="en-US" sz="1600" dirty="0" smtClean="0">
                <a:solidFill>
                  <a:prstClr val="black"/>
                </a:solidFill>
              </a:rPr>
              <a:t>배 이상 감소</a:t>
            </a:r>
            <a:endParaRPr lang="en-US" altLang="ko-KR" sz="1600" dirty="0" smtClean="0">
              <a:solidFill>
                <a:prstClr val="black"/>
              </a:solidFill>
            </a:endParaRP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kumimoji="1" lang="en-US" altLang="ko-KR" sz="1600" dirty="0">
                <a:solidFill>
                  <a:prstClr val="black"/>
                </a:solidFill>
              </a:rPr>
              <a:t> </a:t>
            </a:r>
            <a:r>
              <a:rPr kumimoji="1" lang="ko-KR" altLang="en-US" sz="1600" dirty="0" smtClean="0">
                <a:solidFill>
                  <a:prstClr val="black"/>
                </a:solidFill>
              </a:rPr>
              <a:t>이에 비해 스페인</a:t>
            </a:r>
            <a:r>
              <a:rPr kumimoji="1" lang="en-US" altLang="ko-KR" sz="1600" dirty="0" smtClean="0">
                <a:solidFill>
                  <a:prstClr val="black"/>
                </a:solidFill>
              </a:rPr>
              <a:t>, </a:t>
            </a:r>
            <a:r>
              <a:rPr kumimoji="1" lang="ko-KR" altLang="en-US" sz="1600" dirty="0" smtClean="0">
                <a:solidFill>
                  <a:prstClr val="black"/>
                </a:solidFill>
              </a:rPr>
              <a:t>대만의 어획량은 증가 추세</a:t>
            </a:r>
            <a:endParaRPr kumimoji="1" lang="en-US" altLang="ko-KR" sz="1600" dirty="0" smtClean="0">
              <a:solidFill>
                <a:prstClr val="black"/>
              </a:solidFill>
            </a:endParaRP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en-US" altLang="ko-KR" sz="1600" dirty="0">
                <a:solidFill>
                  <a:prstClr val="black"/>
                </a:solidFill>
              </a:rPr>
              <a:t> </a:t>
            </a:r>
            <a:r>
              <a:rPr lang="ko-KR" altLang="en-US" sz="1600" dirty="0" smtClean="0">
                <a:solidFill>
                  <a:prstClr val="black"/>
                </a:solidFill>
              </a:rPr>
              <a:t>전체 오징어 어획량은 연도별로 차이 有</a:t>
            </a:r>
            <a:endParaRPr kumimoji="1" lang="en-US" altLang="ko-KR" sz="1600" dirty="0" smtClean="0">
              <a:solidFill>
                <a:prstClr val="black"/>
              </a:solidFill>
            </a:endParaRPr>
          </a:p>
        </p:txBody>
      </p:sp>
      <p:sp>
        <p:nvSpPr>
          <p:cNvPr id="12" name="TextBox 7"/>
          <p:cNvSpPr txBox="1"/>
          <p:nvPr/>
        </p:nvSpPr>
        <p:spPr>
          <a:xfrm>
            <a:off x="7740352" y="3208371"/>
            <a:ext cx="973832" cy="295275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900" dirty="0"/>
              <a:t>(</a:t>
            </a:r>
            <a:r>
              <a:rPr lang="ko-KR" altLang="en-US" sz="900" dirty="0"/>
              <a:t>단위</a:t>
            </a:r>
            <a:r>
              <a:rPr lang="en-US" altLang="ko-KR" sz="900" dirty="0" smtClean="0"/>
              <a:t>: </a:t>
            </a:r>
            <a:r>
              <a:rPr lang="ko-KR" altLang="en-US" sz="900" dirty="0" smtClean="0"/>
              <a:t>톤</a:t>
            </a:r>
            <a:r>
              <a:rPr lang="en-US" altLang="ko-KR" sz="900" dirty="0"/>
              <a:t>)</a:t>
            </a:r>
            <a:endParaRPr lang="ko-KR" altLang="en-US" sz="900" dirty="0"/>
          </a:p>
        </p:txBody>
      </p:sp>
      <p:sp>
        <p:nvSpPr>
          <p:cNvPr id="14" name="TextBox 7"/>
          <p:cNvSpPr txBox="1"/>
          <p:nvPr/>
        </p:nvSpPr>
        <p:spPr>
          <a:xfrm>
            <a:off x="6876256" y="3284984"/>
            <a:ext cx="973832" cy="295275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900" dirty="0" smtClean="0"/>
              <a:t>합계</a:t>
            </a:r>
            <a:endParaRPr lang="ko-KR" altLang="en-US" sz="900" dirty="0"/>
          </a:p>
        </p:txBody>
      </p:sp>
      <p:sp>
        <p:nvSpPr>
          <p:cNvPr id="15" name="TextBox 7"/>
          <p:cNvSpPr txBox="1"/>
          <p:nvPr/>
        </p:nvSpPr>
        <p:spPr>
          <a:xfrm>
            <a:off x="107504" y="3293367"/>
            <a:ext cx="973832" cy="295275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900" smtClean="0"/>
              <a:t>개별 국가</a:t>
            </a:r>
            <a:endParaRPr lang="ko-KR" altLang="en-US" sz="900" dirty="0"/>
          </a:p>
        </p:txBody>
      </p:sp>
      <p:sp>
        <p:nvSpPr>
          <p:cNvPr id="17" name="제목 1"/>
          <p:cNvSpPr>
            <a:spLocks noGrp="1"/>
          </p:cNvSpPr>
          <p:nvPr>
            <p:ph type="title"/>
          </p:nvPr>
        </p:nvSpPr>
        <p:spPr>
          <a:xfrm>
            <a:off x="0" y="469572"/>
            <a:ext cx="4400552" cy="511156"/>
          </a:xfrm>
        </p:spPr>
        <p:txBody>
          <a:bodyPr>
            <a:normAutofit/>
          </a:bodyPr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마</a:t>
            </a:r>
            <a:r>
              <a:rPr lang="en-US" altLang="ko-KR" dirty="0" smtClean="0">
                <a:solidFill>
                  <a:schemeClr val="tx1"/>
                </a:solidFill>
              </a:rPr>
              <a:t>. </a:t>
            </a:r>
            <a:r>
              <a:rPr lang="ko-KR" altLang="en-US" dirty="0" smtClean="0">
                <a:solidFill>
                  <a:schemeClr val="tx1"/>
                </a:solidFill>
              </a:rPr>
              <a:t>포클랜드 제도의 수산업 현황 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6527300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252536" y="3095249"/>
            <a:ext cx="7775848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white"/>
              </a:solidFill>
            </a:endParaRPr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>
          <a:xfrm>
            <a:off x="270222" y="2485796"/>
            <a:ext cx="7974185" cy="511156"/>
          </a:xfrm>
        </p:spPr>
        <p:txBody>
          <a:bodyPr/>
          <a:lstStyle/>
          <a:p>
            <a:r>
              <a:rPr lang="en-US" altLang="ko-KR" i="1" dirty="0" smtClean="0">
                <a:solidFill>
                  <a:srgbClr val="0000CC"/>
                </a:solidFill>
                <a:latin typeface="굴림"/>
                <a:ea typeface="굴림"/>
              </a:rPr>
              <a:t>Ⅴ</a:t>
            </a:r>
            <a:r>
              <a:rPr lang="en-US" altLang="ko-KR" i="1" dirty="0" smtClean="0">
                <a:solidFill>
                  <a:srgbClr val="0000CC"/>
                </a:solidFill>
              </a:rPr>
              <a:t>. </a:t>
            </a:r>
            <a:r>
              <a:rPr lang="ko-KR" altLang="en-US" i="1" dirty="0" err="1" smtClean="0">
                <a:solidFill>
                  <a:srgbClr val="0000CC"/>
                </a:solidFill>
              </a:rPr>
              <a:t>권역별</a:t>
            </a:r>
            <a:r>
              <a:rPr lang="ko-KR" altLang="en-US" i="1" dirty="0" smtClean="0">
                <a:solidFill>
                  <a:srgbClr val="0000CC"/>
                </a:solidFill>
              </a:rPr>
              <a:t> 수산업 현황  </a:t>
            </a:r>
            <a:endParaRPr lang="ko-KR" altLang="en-US" sz="1600" i="1" dirty="0">
              <a:solidFill>
                <a:srgbClr val="0000CC"/>
              </a:solidFill>
            </a:endParaRPr>
          </a:p>
        </p:txBody>
      </p:sp>
      <p:sp>
        <p:nvSpPr>
          <p:cNvPr id="6" name="제목 4"/>
          <p:cNvSpPr txBox="1">
            <a:spLocks/>
          </p:cNvSpPr>
          <p:nvPr/>
        </p:nvSpPr>
        <p:spPr>
          <a:xfrm>
            <a:off x="539552" y="3284984"/>
            <a:ext cx="7974185" cy="5111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85725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1. </a:t>
            </a:r>
            <a:r>
              <a:rPr kumimoji="0" lang="ko-KR" altLang="en-US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아세안</a:t>
            </a:r>
            <a:r>
              <a:rPr kumimoji="0" lang="en-US" altLang="ko-KR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 </a:t>
            </a:r>
            <a:r>
              <a:rPr kumimoji="0" lang="ko-KR" altLang="en-US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권역</a:t>
            </a:r>
            <a:endParaRPr kumimoji="0" lang="ko-KR" altLang="en-US" sz="1600" b="1" i="1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  <p:sp>
        <p:nvSpPr>
          <p:cNvPr id="7" name="제목 4"/>
          <p:cNvSpPr txBox="1">
            <a:spLocks/>
          </p:cNvSpPr>
          <p:nvPr/>
        </p:nvSpPr>
        <p:spPr>
          <a:xfrm>
            <a:off x="539552" y="3925956"/>
            <a:ext cx="7974185" cy="5111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85725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2. </a:t>
            </a:r>
            <a:r>
              <a:rPr kumimoji="0" lang="ko-KR" altLang="en-US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남미권역</a:t>
            </a:r>
            <a:endParaRPr kumimoji="0" lang="ko-KR" altLang="en-US" sz="1600" b="1" i="1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  <p:sp>
        <p:nvSpPr>
          <p:cNvPr id="8" name="제목 4"/>
          <p:cNvSpPr txBox="1">
            <a:spLocks/>
          </p:cNvSpPr>
          <p:nvPr/>
        </p:nvSpPr>
        <p:spPr>
          <a:xfrm>
            <a:off x="539552" y="4509120"/>
            <a:ext cx="7974185" cy="51115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85725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3. </a:t>
            </a:r>
            <a:r>
              <a:rPr kumimoji="0" lang="ko-KR" altLang="en-US" sz="28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아프리카권역</a:t>
            </a:r>
            <a:endParaRPr kumimoji="0" lang="ko-KR" altLang="en-US" sz="16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2186532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3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17" name="제목 1"/>
          <p:cNvSpPr>
            <a:spLocks noGrp="1"/>
          </p:cNvSpPr>
          <p:nvPr>
            <p:ph type="title"/>
          </p:nvPr>
        </p:nvSpPr>
        <p:spPr>
          <a:xfrm>
            <a:off x="0" y="469572"/>
            <a:ext cx="4400552" cy="511156"/>
          </a:xfrm>
        </p:spPr>
        <p:txBody>
          <a:bodyPr>
            <a:normAutofit/>
          </a:bodyPr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가</a:t>
            </a:r>
            <a:r>
              <a:rPr lang="en-US" altLang="ko-KR" dirty="0" smtClean="0">
                <a:solidFill>
                  <a:schemeClr val="tx1"/>
                </a:solidFill>
              </a:rPr>
              <a:t>. </a:t>
            </a:r>
            <a:r>
              <a:rPr lang="ko-KR" altLang="en-US" dirty="0" smtClean="0">
                <a:solidFill>
                  <a:schemeClr val="tx1"/>
                </a:solidFill>
              </a:rPr>
              <a:t>주요국의 생산 현황 </a:t>
            </a:r>
            <a:endParaRPr lang="ko-KR" altLang="en-US" dirty="0">
              <a:solidFill>
                <a:schemeClr val="tx1"/>
              </a:solidFill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611560" y="2008705"/>
          <a:ext cx="3384376" cy="133731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2088232"/>
                <a:gridCol w="1296144"/>
              </a:tblGrid>
              <a:tr h="150877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 err="1" smtClean="0"/>
                        <a:t>벨리즈</a:t>
                      </a:r>
                      <a:endParaRPr lang="en-US" sz="1400" b="1" i="0" u="none" strike="noStrike" dirty="0">
                        <a:solidFill>
                          <a:srgbClr val="0000CC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2011</a:t>
                      </a:r>
                      <a:r>
                        <a:rPr lang="ko-KR" altLang="en-US" sz="1400" u="none" strike="noStrike" dirty="0" smtClean="0"/>
                        <a:t>년</a:t>
                      </a:r>
                      <a:r>
                        <a:rPr lang="en-US" altLang="ko-KR" sz="1400" u="none" strike="noStrike" dirty="0" smtClean="0"/>
                        <a:t>(</a:t>
                      </a:r>
                      <a:r>
                        <a:rPr lang="ko-KR" altLang="en-US" sz="1400" u="none" strike="noStrike" dirty="0" smtClean="0"/>
                        <a:t>톤</a:t>
                      </a:r>
                      <a:r>
                        <a:rPr lang="en-US" altLang="ko-KR" sz="1400" u="none" strike="noStrike" dirty="0" smtClean="0"/>
                        <a:t>)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2095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smtClean="0"/>
                        <a:t> Jack </a:t>
                      </a:r>
                      <a:r>
                        <a:rPr lang="en-US" sz="1400" u="none" strike="noStrike" dirty="0"/>
                        <a:t>and horse mackerels </a:t>
                      </a:r>
                      <a:r>
                        <a:rPr lang="en-US" sz="1400" u="none" strike="noStrike" dirty="0" err="1"/>
                        <a:t>nei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109,417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  <a:tr h="2095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smtClean="0"/>
                        <a:t> </a:t>
                      </a:r>
                      <a:r>
                        <a:rPr lang="en-US" sz="1400" u="none" strike="noStrike" dirty="0" err="1" smtClean="0"/>
                        <a:t>Sardinellas</a:t>
                      </a:r>
                      <a:r>
                        <a:rPr lang="en-US" sz="1400" u="none" strike="noStrike" dirty="0" smtClean="0"/>
                        <a:t> </a:t>
                      </a:r>
                      <a:r>
                        <a:rPr lang="en-US" sz="1400" u="none" strike="noStrike" dirty="0" err="1"/>
                        <a:t>nei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49,567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  <a:tr h="2095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smtClean="0"/>
                        <a:t> European </a:t>
                      </a:r>
                      <a:r>
                        <a:rPr lang="en-US" sz="1400" u="none" strike="noStrike" dirty="0"/>
                        <a:t>pilchard(=Sardine)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29,849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  <a:tr h="2095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smtClean="0"/>
                        <a:t> European </a:t>
                      </a:r>
                      <a:r>
                        <a:rPr lang="en-US" sz="1400" u="none" strike="noStrike" dirty="0"/>
                        <a:t>anchovy</a:t>
                      </a:r>
                      <a:endParaRPr lang="en-US" sz="14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29,245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  <a:tr h="2095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smtClean="0"/>
                        <a:t> Chub </a:t>
                      </a:r>
                      <a:r>
                        <a:rPr lang="en-US" sz="1400" u="none" strike="noStrike" dirty="0"/>
                        <a:t>mackerel</a:t>
                      </a:r>
                      <a:endParaRPr lang="en-US" sz="14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22,791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aphicFrame>
        <p:nvGraphicFramePr>
          <p:cNvPr id="11" name="표 10"/>
          <p:cNvGraphicFramePr>
            <a:graphicFrameLocks noGrp="1"/>
          </p:cNvGraphicFramePr>
          <p:nvPr/>
        </p:nvGraphicFramePr>
        <p:xfrm>
          <a:off x="4499992" y="2018528"/>
          <a:ext cx="3528392" cy="133731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2232248"/>
                <a:gridCol w="1296144"/>
              </a:tblGrid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 smtClean="0"/>
                        <a:t>러시아</a:t>
                      </a:r>
                      <a:endParaRPr lang="en-US" sz="1400" b="1" i="0" u="none" strike="noStrike" dirty="0">
                        <a:solidFill>
                          <a:srgbClr val="0000CC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2011</a:t>
                      </a:r>
                      <a:r>
                        <a:rPr lang="ko-KR" altLang="en-US" sz="1400" u="none" strike="noStrike" dirty="0" smtClean="0"/>
                        <a:t>년</a:t>
                      </a:r>
                      <a:r>
                        <a:rPr lang="en-US" altLang="ko-KR" sz="1400" u="none" strike="noStrike" dirty="0" smtClean="0"/>
                        <a:t>(</a:t>
                      </a:r>
                      <a:r>
                        <a:rPr lang="ko-KR" altLang="en-US" sz="1400" u="none" strike="noStrike" dirty="0" smtClean="0"/>
                        <a:t>톤</a:t>
                      </a:r>
                      <a:r>
                        <a:rPr lang="en-US" altLang="ko-KR" sz="1400" u="none" strike="noStrike" dirty="0" smtClean="0"/>
                        <a:t>)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2095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smtClean="0"/>
                        <a:t> Jack </a:t>
                      </a:r>
                      <a:r>
                        <a:rPr lang="en-US" sz="1400" u="none" strike="noStrike" dirty="0"/>
                        <a:t>and horse mackerels </a:t>
                      </a:r>
                      <a:r>
                        <a:rPr lang="en-US" sz="1400" u="none" strike="noStrike" dirty="0" err="1"/>
                        <a:t>nei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80,231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  <a:tr h="2095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smtClean="0"/>
                        <a:t> Chub </a:t>
                      </a:r>
                      <a:r>
                        <a:rPr lang="en-US" sz="1400" u="none" strike="noStrike" dirty="0"/>
                        <a:t>mackerel</a:t>
                      </a:r>
                      <a:endParaRPr lang="en-US" sz="14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56,696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  <a:tr h="2095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smtClean="0"/>
                        <a:t> European </a:t>
                      </a:r>
                      <a:r>
                        <a:rPr lang="en-US" sz="1400" u="none" strike="noStrike" dirty="0"/>
                        <a:t>pilchard(=Sardine)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29,410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  <a:tr h="2095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smtClean="0"/>
                        <a:t> Round </a:t>
                      </a:r>
                      <a:r>
                        <a:rPr lang="en-US" sz="1400" u="none" strike="noStrike" dirty="0" err="1"/>
                        <a:t>sardinella</a:t>
                      </a:r>
                      <a:endParaRPr lang="en-US" sz="14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22,665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  <a:tr h="2095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smtClean="0"/>
                        <a:t> European </a:t>
                      </a:r>
                      <a:r>
                        <a:rPr lang="en-US" sz="1400" u="none" strike="noStrike" dirty="0"/>
                        <a:t>anchovy</a:t>
                      </a:r>
                      <a:endParaRPr lang="en-US" sz="14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9,509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aphicFrame>
        <p:nvGraphicFramePr>
          <p:cNvPr id="12" name="표 11"/>
          <p:cNvGraphicFramePr>
            <a:graphicFrameLocks noGrp="1"/>
          </p:cNvGraphicFramePr>
          <p:nvPr/>
        </p:nvGraphicFramePr>
        <p:xfrm>
          <a:off x="611560" y="3798396"/>
          <a:ext cx="3384376" cy="133731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2088232"/>
                <a:gridCol w="1296144"/>
              </a:tblGrid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 smtClean="0"/>
                        <a:t>스페인</a:t>
                      </a:r>
                      <a:endParaRPr lang="en-US" sz="1400" b="1" i="0" u="none" strike="noStrike" dirty="0">
                        <a:solidFill>
                          <a:srgbClr val="0000CC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2011</a:t>
                      </a:r>
                      <a:r>
                        <a:rPr lang="ko-KR" altLang="en-US" sz="1400" u="none" strike="noStrike" dirty="0" smtClean="0"/>
                        <a:t>년</a:t>
                      </a:r>
                      <a:r>
                        <a:rPr lang="en-US" altLang="ko-KR" sz="1400" u="none" strike="noStrike" dirty="0" smtClean="0"/>
                        <a:t>(</a:t>
                      </a:r>
                      <a:r>
                        <a:rPr lang="ko-KR" altLang="en-US" sz="1400" u="none" strike="noStrike" dirty="0" smtClean="0"/>
                        <a:t>톤</a:t>
                      </a:r>
                      <a:r>
                        <a:rPr lang="en-US" altLang="ko-KR" sz="1400" u="none" strike="noStrike" dirty="0" smtClean="0"/>
                        <a:t>)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2095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smtClean="0"/>
                        <a:t> Skipjack </a:t>
                      </a:r>
                      <a:r>
                        <a:rPr lang="en-US" sz="1400" u="none" strike="noStrike" dirty="0"/>
                        <a:t>tuna</a:t>
                      </a:r>
                      <a:endParaRPr lang="en-US" sz="1400" b="0" i="0" u="none" strike="noStrike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56,604</a:t>
                      </a:r>
                      <a:endParaRPr lang="en-US" altLang="ko-KR" sz="1400" b="0" i="0" u="none" strike="noStrike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</a:tr>
              <a:tr h="2095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smtClean="0"/>
                        <a:t> Blue </a:t>
                      </a:r>
                      <a:r>
                        <a:rPr lang="en-US" sz="1400" u="none" strike="noStrike" dirty="0"/>
                        <a:t>shark</a:t>
                      </a:r>
                      <a:endParaRPr lang="en-US" sz="1400" b="0" i="0" u="none" strike="noStrike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24,503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</a:tr>
              <a:tr h="2095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smtClean="0"/>
                        <a:t> </a:t>
                      </a:r>
                      <a:r>
                        <a:rPr lang="en-US" sz="1400" u="none" strike="noStrike" dirty="0" err="1" smtClean="0"/>
                        <a:t>Yellowfin</a:t>
                      </a:r>
                      <a:r>
                        <a:rPr lang="en-US" sz="1400" u="none" strike="noStrike" dirty="0" smtClean="0"/>
                        <a:t> </a:t>
                      </a:r>
                      <a:r>
                        <a:rPr lang="en-US" sz="1400" u="none" strike="noStrike" dirty="0"/>
                        <a:t>tuna</a:t>
                      </a:r>
                      <a:endParaRPr lang="en-US" sz="1400" b="0" i="0" u="none" strike="noStrike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20,813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</a:tr>
              <a:tr h="2095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smtClean="0"/>
                        <a:t> </a:t>
                      </a:r>
                      <a:r>
                        <a:rPr lang="en-US" sz="1400" u="none" strike="noStrike" dirty="0" err="1" smtClean="0"/>
                        <a:t>Bigeye</a:t>
                      </a:r>
                      <a:r>
                        <a:rPr lang="en-US" sz="1400" u="none" strike="noStrike" dirty="0" smtClean="0"/>
                        <a:t> </a:t>
                      </a:r>
                      <a:r>
                        <a:rPr lang="en-US" sz="1400" u="none" strike="noStrike" dirty="0"/>
                        <a:t>tuna</a:t>
                      </a:r>
                      <a:endParaRPr lang="en-US" sz="1400" b="0" i="0" u="none" strike="noStrike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14,555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</a:tr>
              <a:tr h="2095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smtClean="0"/>
                        <a:t> Senegalese </a:t>
                      </a:r>
                      <a:r>
                        <a:rPr lang="en-US" sz="1400" u="none" strike="noStrike" dirty="0"/>
                        <a:t>hake</a:t>
                      </a:r>
                      <a:endParaRPr lang="en-US" sz="1400" b="0" i="0" u="none" strike="noStrike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6,336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aphicFrame>
        <p:nvGraphicFramePr>
          <p:cNvPr id="13" name="표 12"/>
          <p:cNvGraphicFramePr>
            <a:graphicFrameLocks noGrp="1"/>
          </p:cNvGraphicFramePr>
          <p:nvPr/>
        </p:nvGraphicFramePr>
        <p:xfrm>
          <a:off x="4499992" y="3808906"/>
          <a:ext cx="3528392" cy="1296145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2232248"/>
                <a:gridCol w="1296144"/>
              </a:tblGrid>
              <a:tr h="25922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 smtClean="0"/>
                        <a:t>리투아니아</a:t>
                      </a:r>
                      <a:endParaRPr lang="en-US" sz="1400" b="1" i="0" u="none" strike="noStrike" dirty="0">
                        <a:solidFill>
                          <a:srgbClr val="0000CC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 smtClean="0"/>
                        <a:t>2011</a:t>
                      </a:r>
                      <a:r>
                        <a:rPr lang="ko-KR" altLang="en-US" sz="1400" u="none" strike="noStrike" dirty="0" smtClean="0"/>
                        <a:t>년</a:t>
                      </a:r>
                      <a:r>
                        <a:rPr lang="en-US" altLang="ko-KR" sz="1400" u="none" strike="noStrike" dirty="0" smtClean="0"/>
                        <a:t>(</a:t>
                      </a:r>
                      <a:r>
                        <a:rPr lang="ko-KR" altLang="en-US" sz="1400" u="none" strike="noStrike" dirty="0" smtClean="0"/>
                        <a:t>톤</a:t>
                      </a:r>
                      <a:r>
                        <a:rPr lang="en-US" altLang="ko-KR" sz="1400" u="none" strike="noStrike" dirty="0" smtClean="0"/>
                        <a:t>)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25922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smtClean="0"/>
                        <a:t> Round </a:t>
                      </a:r>
                      <a:r>
                        <a:rPr lang="en-US" sz="1400" u="none" strike="noStrike" dirty="0" err="1"/>
                        <a:t>sardinella</a:t>
                      </a:r>
                      <a:endParaRPr lang="en-US" sz="14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32,876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  <a:tr h="25922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smtClean="0"/>
                        <a:t> Jack </a:t>
                      </a:r>
                      <a:r>
                        <a:rPr lang="en-US" sz="1400" u="none" strike="noStrike" dirty="0"/>
                        <a:t>and horse mackerels </a:t>
                      </a:r>
                      <a:r>
                        <a:rPr lang="en-US" sz="1400" u="none" strike="noStrike" dirty="0" err="1"/>
                        <a:t>nei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28,028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  <a:tr h="25922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smtClean="0"/>
                        <a:t> European </a:t>
                      </a:r>
                      <a:r>
                        <a:rPr lang="en-US" sz="1400" u="none" strike="noStrike" dirty="0"/>
                        <a:t>pilchard(=Sardine)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25,565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  <a:tr h="25922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smtClean="0"/>
                        <a:t> Chub </a:t>
                      </a:r>
                      <a:r>
                        <a:rPr lang="en-US" sz="1400" u="none" strike="noStrike" dirty="0"/>
                        <a:t>mackerel</a:t>
                      </a:r>
                      <a:endParaRPr lang="en-US" sz="14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13,281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14" name="직사각형 13"/>
          <p:cNvSpPr/>
          <p:nvPr/>
        </p:nvSpPr>
        <p:spPr>
          <a:xfrm>
            <a:off x="323528" y="1412776"/>
            <a:ext cx="828092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rgbClr val="FF0000"/>
                </a:solidFill>
                <a:latin typeface="+mn-ea"/>
                <a:ea typeface="+mn-ea"/>
              </a:rPr>
              <a:t> 중층트롤로 어획하는 고등어</a:t>
            </a:r>
            <a:r>
              <a:rPr lang="en-US" altLang="ko-KR" sz="1600" b="1" dirty="0" smtClean="0">
                <a:solidFill>
                  <a:srgbClr val="FF0000"/>
                </a:solidFill>
                <a:latin typeface="+mn-ea"/>
                <a:ea typeface="+mn-ea"/>
              </a:rPr>
              <a:t>, </a:t>
            </a:r>
            <a:r>
              <a:rPr lang="ko-KR" altLang="en-US" sz="1600" b="1" dirty="0" smtClean="0">
                <a:solidFill>
                  <a:srgbClr val="FF0000"/>
                </a:solidFill>
                <a:latin typeface="+mn-ea"/>
                <a:ea typeface="+mn-ea"/>
              </a:rPr>
              <a:t>정어리</a:t>
            </a:r>
            <a:r>
              <a:rPr lang="en-US" altLang="ko-KR" sz="1600" b="1" dirty="0" smtClean="0">
                <a:solidFill>
                  <a:srgbClr val="FF0000"/>
                </a:solidFill>
                <a:latin typeface="+mn-ea"/>
                <a:ea typeface="+mn-ea"/>
              </a:rPr>
              <a:t>, </a:t>
            </a:r>
            <a:r>
              <a:rPr lang="ko-KR" altLang="en-US" sz="1600" b="1" dirty="0" err="1" smtClean="0">
                <a:solidFill>
                  <a:srgbClr val="FF0000"/>
                </a:solidFill>
                <a:latin typeface="+mn-ea"/>
                <a:ea typeface="+mn-ea"/>
              </a:rPr>
              <a:t>엔쵸비</a:t>
            </a:r>
            <a:r>
              <a:rPr lang="ko-KR" altLang="en-US" sz="1600" b="1" dirty="0" smtClean="0">
                <a:solidFill>
                  <a:srgbClr val="FF0000"/>
                </a:solidFill>
                <a:latin typeface="+mn-ea"/>
                <a:ea typeface="+mn-ea"/>
              </a:rPr>
              <a:t> 등이 주 어종임</a:t>
            </a:r>
            <a:r>
              <a:rPr lang="en-US" altLang="ko-KR" sz="1600" b="1" dirty="0" smtClean="0">
                <a:solidFill>
                  <a:srgbClr val="FF0000"/>
                </a:solidFill>
                <a:latin typeface="+mn-ea"/>
                <a:ea typeface="+mn-ea"/>
              </a:rPr>
              <a:t>(</a:t>
            </a:r>
            <a:r>
              <a:rPr lang="ko-KR" altLang="en-US" sz="1600" b="1" dirty="0" smtClean="0">
                <a:solidFill>
                  <a:srgbClr val="FF0000"/>
                </a:solidFill>
                <a:latin typeface="+mn-ea"/>
                <a:ea typeface="+mn-ea"/>
              </a:rPr>
              <a:t>스페인은 참치가 주 어종</a:t>
            </a:r>
            <a:r>
              <a:rPr lang="en-US" altLang="ko-KR" sz="1600" b="1" dirty="0" smtClean="0">
                <a:solidFill>
                  <a:srgbClr val="FF0000"/>
                </a:solidFill>
                <a:latin typeface="+mn-ea"/>
                <a:ea typeface="+mn-ea"/>
              </a:rPr>
              <a:t>)</a:t>
            </a:r>
          </a:p>
        </p:txBody>
      </p:sp>
      <p:cxnSp>
        <p:nvCxnSpPr>
          <p:cNvPr id="15" name="직선 연결선 14"/>
          <p:cNvCxnSpPr/>
          <p:nvPr/>
        </p:nvCxnSpPr>
        <p:spPr>
          <a:xfrm>
            <a:off x="611560" y="3551530"/>
            <a:ext cx="7416824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>
            <a:off x="4236674" y="1967354"/>
            <a:ext cx="0" cy="3168352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56527300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3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17" name="제목 1"/>
          <p:cNvSpPr>
            <a:spLocks noGrp="1"/>
          </p:cNvSpPr>
          <p:nvPr>
            <p:ph type="title"/>
          </p:nvPr>
        </p:nvSpPr>
        <p:spPr>
          <a:xfrm>
            <a:off x="0" y="469572"/>
            <a:ext cx="4400552" cy="511156"/>
          </a:xfrm>
        </p:spPr>
        <p:txBody>
          <a:bodyPr>
            <a:normAutofit/>
          </a:bodyPr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가</a:t>
            </a:r>
            <a:r>
              <a:rPr lang="en-US" altLang="ko-KR" dirty="0" smtClean="0">
                <a:solidFill>
                  <a:schemeClr val="tx1"/>
                </a:solidFill>
              </a:rPr>
              <a:t>. </a:t>
            </a:r>
            <a:r>
              <a:rPr lang="ko-KR" altLang="en-US" dirty="0" smtClean="0">
                <a:solidFill>
                  <a:schemeClr val="tx1"/>
                </a:solidFill>
              </a:rPr>
              <a:t>주요국의</a:t>
            </a:r>
            <a:r>
              <a:rPr lang="en-US" altLang="ko-KR" dirty="0" smtClean="0">
                <a:solidFill>
                  <a:schemeClr val="tx1"/>
                </a:solidFill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</a:rPr>
              <a:t>생산 현황</a:t>
            </a:r>
            <a:r>
              <a:rPr lang="en-US" altLang="ko-KR" dirty="0" smtClean="0">
                <a:solidFill>
                  <a:schemeClr val="tx1"/>
                </a:solidFill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23528" y="1362254"/>
            <a:ext cx="828092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rgbClr val="FF0000"/>
                </a:solidFill>
                <a:latin typeface="+mn-ea"/>
                <a:ea typeface="+mn-ea"/>
              </a:rPr>
              <a:t> 중국 주력 생산어종 변동</a:t>
            </a:r>
            <a:r>
              <a:rPr lang="en-US" altLang="ko-KR" sz="1600" b="1" dirty="0" smtClean="0">
                <a:solidFill>
                  <a:srgbClr val="FF0000"/>
                </a:solidFill>
                <a:latin typeface="+mn-ea"/>
                <a:ea typeface="+mn-ea"/>
              </a:rPr>
              <a:t>(</a:t>
            </a:r>
            <a:r>
              <a:rPr lang="ko-KR" altLang="en-US" sz="1600" b="1" dirty="0" smtClean="0">
                <a:solidFill>
                  <a:srgbClr val="FF0000"/>
                </a:solidFill>
                <a:latin typeface="+mn-ea"/>
                <a:ea typeface="+mn-ea"/>
              </a:rPr>
              <a:t>일본 수출 중심에서 아프리카 판매 및 중국 본토 수급으로</a:t>
            </a:r>
            <a:r>
              <a:rPr lang="en-US" altLang="ko-KR" sz="1600" b="1" dirty="0" smtClean="0">
                <a:solidFill>
                  <a:srgbClr val="FF0000"/>
                </a:solidFill>
                <a:latin typeface="+mn-ea"/>
                <a:ea typeface="+mn-ea"/>
              </a:rPr>
              <a:t>)</a:t>
            </a:r>
          </a:p>
        </p:txBody>
      </p:sp>
      <p:graphicFrame>
        <p:nvGraphicFramePr>
          <p:cNvPr id="11" name="표 10"/>
          <p:cNvGraphicFramePr>
            <a:graphicFrameLocks noGrp="1"/>
          </p:cNvGraphicFramePr>
          <p:nvPr/>
        </p:nvGraphicFramePr>
        <p:xfrm>
          <a:off x="4572000" y="1772815"/>
          <a:ext cx="3672408" cy="1656184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2536540"/>
                <a:gridCol w="1135868"/>
              </a:tblGrid>
              <a:tr h="27602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 smtClean="0"/>
                        <a:t>중국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400" u="none" strike="noStrike" dirty="0" smtClean="0"/>
                        <a:t>2011</a:t>
                      </a:r>
                      <a:r>
                        <a:rPr lang="ko-KR" altLang="en-US" sz="1400" u="none" strike="noStrike" dirty="0" smtClean="0"/>
                        <a:t>년</a:t>
                      </a:r>
                      <a:r>
                        <a:rPr lang="en-US" altLang="ko-KR" sz="1400" u="none" strike="noStrike" dirty="0" smtClean="0"/>
                        <a:t>(</a:t>
                      </a:r>
                      <a:r>
                        <a:rPr lang="ko-KR" altLang="en-US" sz="1400" u="none" strike="noStrike" dirty="0" smtClean="0"/>
                        <a:t>톤</a:t>
                      </a:r>
                      <a:r>
                        <a:rPr lang="en-US" altLang="ko-KR" sz="1400" u="none" strike="noStrike" dirty="0" smtClean="0"/>
                        <a:t>)</a:t>
                      </a:r>
                      <a:endParaRPr lang="en-US" altLang="ko-KR" sz="14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27603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smtClean="0"/>
                        <a:t>  European </a:t>
                      </a:r>
                      <a:r>
                        <a:rPr lang="en-US" sz="1400" u="none" strike="noStrike" dirty="0"/>
                        <a:t>pilchard(=Sardine)</a:t>
                      </a:r>
                      <a:endParaRPr lang="en-US" sz="14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11,025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  <a:tr h="27603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smtClean="0"/>
                        <a:t>  Chub </a:t>
                      </a:r>
                      <a:r>
                        <a:rPr lang="en-US" sz="1400" u="none" strike="noStrike" dirty="0"/>
                        <a:t>mackerel</a:t>
                      </a:r>
                      <a:endParaRPr lang="en-US" sz="14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9,613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  <a:tr h="27603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smtClean="0"/>
                        <a:t>  Jack </a:t>
                      </a:r>
                      <a:r>
                        <a:rPr lang="en-US" sz="1400" u="none" strike="noStrike" dirty="0"/>
                        <a:t>and horse mackerels </a:t>
                      </a:r>
                      <a:r>
                        <a:rPr lang="en-US" sz="1400" u="none" strike="noStrike" dirty="0" err="1"/>
                        <a:t>nei</a:t>
                      </a:r>
                      <a:endParaRPr lang="en-US" sz="14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3,110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  <a:tr h="27603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smtClean="0"/>
                        <a:t>  </a:t>
                      </a:r>
                      <a:r>
                        <a:rPr lang="en-US" sz="1400" u="none" strike="noStrike" dirty="0" err="1" smtClean="0"/>
                        <a:t>Bigeye</a:t>
                      </a:r>
                      <a:r>
                        <a:rPr lang="en-US" sz="1400" u="none" strike="noStrike" dirty="0" smtClean="0"/>
                        <a:t> </a:t>
                      </a:r>
                      <a:r>
                        <a:rPr lang="en-US" sz="1400" u="none" strike="noStrike" dirty="0"/>
                        <a:t>tuna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3,060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  <a:tr h="27603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smtClean="0"/>
                        <a:t>  </a:t>
                      </a:r>
                      <a:r>
                        <a:rPr lang="en-US" sz="1400" u="none" strike="noStrike" dirty="0" err="1" smtClean="0"/>
                        <a:t>Sardinellas</a:t>
                      </a:r>
                      <a:r>
                        <a:rPr lang="en-US" sz="1400" u="none" strike="noStrike" dirty="0" smtClean="0"/>
                        <a:t> </a:t>
                      </a:r>
                      <a:r>
                        <a:rPr lang="en-US" sz="1400" u="none" strike="noStrike" dirty="0" err="1"/>
                        <a:t>nei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287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aphicFrame>
        <p:nvGraphicFramePr>
          <p:cNvPr id="12" name="표 11"/>
          <p:cNvGraphicFramePr>
            <a:graphicFrameLocks noGrp="1"/>
          </p:cNvGraphicFramePr>
          <p:nvPr/>
        </p:nvGraphicFramePr>
        <p:xfrm>
          <a:off x="395536" y="1772814"/>
          <a:ext cx="3600400" cy="1656186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2451336"/>
                <a:gridCol w="1149064"/>
              </a:tblGrid>
              <a:tr h="27603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 smtClean="0"/>
                        <a:t>중국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2001</a:t>
                      </a:r>
                      <a:r>
                        <a:rPr lang="ko-KR" altLang="en-US" sz="1400" u="none" strike="noStrike" dirty="0" smtClean="0"/>
                        <a:t>년</a:t>
                      </a:r>
                      <a:r>
                        <a:rPr lang="en-US" altLang="ko-KR" sz="1400" u="none" strike="noStrike" dirty="0" smtClean="0"/>
                        <a:t>(</a:t>
                      </a:r>
                      <a:r>
                        <a:rPr lang="ko-KR" altLang="en-US" sz="1400" u="none" strike="noStrike" dirty="0" smtClean="0"/>
                        <a:t>톤</a:t>
                      </a:r>
                      <a:r>
                        <a:rPr lang="en-US" altLang="ko-KR" sz="1400" u="none" strike="noStrike" dirty="0" smtClean="0"/>
                        <a:t>)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27603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smtClean="0"/>
                        <a:t> Marine </a:t>
                      </a:r>
                      <a:r>
                        <a:rPr lang="en-US" sz="1400" u="none" strike="noStrike" dirty="0"/>
                        <a:t>fishes </a:t>
                      </a:r>
                      <a:r>
                        <a:rPr lang="en-US" sz="1400" u="none" strike="noStrike" dirty="0" err="1"/>
                        <a:t>nei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10,031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  <a:tr h="27603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smtClean="0"/>
                        <a:t> Cuttlefish</a:t>
                      </a:r>
                      <a:r>
                        <a:rPr lang="en-US" sz="1400" u="none" strike="noStrike" dirty="0"/>
                        <a:t>, bobtail squids </a:t>
                      </a:r>
                      <a:r>
                        <a:rPr lang="en-US" sz="1400" u="none" strike="noStrike" dirty="0" err="1"/>
                        <a:t>nei</a:t>
                      </a:r>
                      <a:endParaRPr lang="en-US" sz="14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8,238</a:t>
                      </a:r>
                      <a:endParaRPr lang="en-US" altLang="ko-KR" sz="14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  <a:tr h="27603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smtClean="0"/>
                        <a:t> Octopuses</a:t>
                      </a:r>
                      <a:r>
                        <a:rPr lang="en-US" sz="1400" u="none" strike="noStrike" dirty="0"/>
                        <a:t>, etc. </a:t>
                      </a:r>
                      <a:r>
                        <a:rPr lang="en-US" sz="1400" u="none" strike="noStrike" dirty="0" err="1"/>
                        <a:t>nei</a:t>
                      </a:r>
                      <a:endParaRPr lang="en-US" sz="14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5,130</a:t>
                      </a:r>
                      <a:endParaRPr lang="en-US" altLang="ko-KR" sz="14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  <a:tr h="27603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smtClean="0"/>
                        <a:t> Porgies</a:t>
                      </a:r>
                      <a:r>
                        <a:rPr lang="en-US" sz="1400" u="none" strike="noStrike" dirty="0"/>
                        <a:t>, </a:t>
                      </a:r>
                      <a:r>
                        <a:rPr lang="en-US" sz="1400" u="none" strike="noStrike" dirty="0" err="1"/>
                        <a:t>seabreams</a:t>
                      </a:r>
                      <a:r>
                        <a:rPr lang="en-US" sz="1400" u="none" strike="noStrike" dirty="0"/>
                        <a:t> </a:t>
                      </a:r>
                      <a:r>
                        <a:rPr lang="en-US" sz="1400" u="none" strike="noStrike" dirty="0" err="1"/>
                        <a:t>nei</a:t>
                      </a:r>
                      <a:endParaRPr lang="en-US" sz="14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3,638</a:t>
                      </a:r>
                      <a:endParaRPr lang="en-US" altLang="ko-KR" sz="14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  <a:tr h="27603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smtClean="0"/>
                        <a:t> </a:t>
                      </a:r>
                      <a:r>
                        <a:rPr lang="en-US" sz="1400" u="none" strike="noStrike" dirty="0" err="1" smtClean="0"/>
                        <a:t>Bigeye</a:t>
                      </a:r>
                      <a:r>
                        <a:rPr lang="en-US" sz="1400" u="none" strike="noStrike" dirty="0" smtClean="0"/>
                        <a:t> </a:t>
                      </a:r>
                      <a:r>
                        <a:rPr lang="en-US" sz="1400" u="none" strike="noStrike" dirty="0"/>
                        <a:t>tuna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2,897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13" name="직사각형 12"/>
          <p:cNvSpPr/>
          <p:nvPr/>
        </p:nvSpPr>
        <p:spPr>
          <a:xfrm>
            <a:off x="344548" y="3891890"/>
            <a:ext cx="828092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rgbClr val="FF0000"/>
                </a:solidFill>
                <a:latin typeface="+mn-ea"/>
                <a:ea typeface="+mn-ea"/>
              </a:rPr>
              <a:t> 한국은 민어</a:t>
            </a:r>
            <a:r>
              <a:rPr lang="en-US" altLang="ko-KR" sz="1600" b="1" dirty="0" smtClean="0">
                <a:solidFill>
                  <a:srgbClr val="FF0000"/>
                </a:solidFill>
                <a:latin typeface="+mn-ea"/>
                <a:ea typeface="+mn-ea"/>
              </a:rPr>
              <a:t>, </a:t>
            </a:r>
            <a:r>
              <a:rPr lang="ko-KR" altLang="en-US" sz="1600" b="1" dirty="0" smtClean="0">
                <a:solidFill>
                  <a:srgbClr val="FF0000"/>
                </a:solidFill>
                <a:latin typeface="+mn-ea"/>
                <a:ea typeface="+mn-ea"/>
              </a:rPr>
              <a:t>조기</a:t>
            </a:r>
            <a:r>
              <a:rPr lang="en-US" altLang="ko-KR" sz="1600" b="1" dirty="0" smtClean="0">
                <a:solidFill>
                  <a:srgbClr val="FF0000"/>
                </a:solidFill>
                <a:latin typeface="+mn-ea"/>
                <a:ea typeface="+mn-ea"/>
              </a:rPr>
              <a:t>, </a:t>
            </a:r>
            <a:r>
              <a:rPr lang="ko-KR" altLang="en-US" sz="1600" b="1" dirty="0" smtClean="0">
                <a:solidFill>
                  <a:srgbClr val="FF0000"/>
                </a:solidFill>
                <a:latin typeface="+mn-ea"/>
                <a:ea typeface="+mn-ea"/>
              </a:rPr>
              <a:t>서대 등을 잡으며</a:t>
            </a:r>
            <a:r>
              <a:rPr lang="en-US" altLang="ko-KR" sz="1600" b="1" dirty="0" smtClean="0">
                <a:solidFill>
                  <a:srgbClr val="FF0000"/>
                </a:solidFill>
                <a:latin typeface="+mn-ea"/>
                <a:ea typeface="+mn-ea"/>
              </a:rPr>
              <a:t>, </a:t>
            </a:r>
            <a:r>
              <a:rPr lang="ko-KR" altLang="en-US" sz="1600" b="1" dirty="0" smtClean="0">
                <a:solidFill>
                  <a:srgbClr val="FF0000"/>
                </a:solidFill>
                <a:latin typeface="+mn-ea"/>
                <a:ea typeface="+mn-ea"/>
              </a:rPr>
              <a:t>최근 </a:t>
            </a:r>
            <a:r>
              <a:rPr lang="en-US" altLang="ko-KR" sz="1600" b="1" dirty="0" smtClean="0">
                <a:solidFill>
                  <a:srgbClr val="FF0000"/>
                </a:solidFill>
                <a:latin typeface="+mn-ea"/>
                <a:ea typeface="+mn-ea"/>
              </a:rPr>
              <a:t>skipjack tuna</a:t>
            </a:r>
            <a:r>
              <a:rPr lang="ko-KR" altLang="en-US" sz="1600" b="1" dirty="0" smtClean="0">
                <a:solidFill>
                  <a:srgbClr val="FF0000"/>
                </a:solidFill>
                <a:latin typeface="+mn-ea"/>
                <a:ea typeface="+mn-ea"/>
              </a:rPr>
              <a:t> 어획</a:t>
            </a:r>
            <a:endParaRPr lang="en-US" altLang="ko-KR" sz="1600" b="1" dirty="0" smtClean="0">
              <a:solidFill>
                <a:srgbClr val="FF0000"/>
              </a:solidFill>
              <a:latin typeface="+mn-ea"/>
              <a:ea typeface="+mn-ea"/>
            </a:endParaRPr>
          </a:p>
        </p:txBody>
      </p:sp>
      <p:graphicFrame>
        <p:nvGraphicFramePr>
          <p:cNvPr id="14" name="표 13"/>
          <p:cNvGraphicFramePr>
            <a:graphicFrameLocks noGrp="1"/>
          </p:cNvGraphicFramePr>
          <p:nvPr/>
        </p:nvGraphicFramePr>
        <p:xfrm>
          <a:off x="406046" y="4437112"/>
          <a:ext cx="3661898" cy="1553334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2197138"/>
                <a:gridCol w="1464760"/>
              </a:tblGrid>
              <a:tr h="25888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 smtClean="0"/>
                        <a:t>한국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2011</a:t>
                      </a:r>
                      <a:r>
                        <a:rPr lang="ko-KR" altLang="en-US" sz="1400" u="none" strike="noStrike" dirty="0"/>
                        <a:t>년</a:t>
                      </a:r>
                      <a:r>
                        <a:rPr lang="en-US" altLang="ko-KR" sz="1400" u="none" strike="noStrike" dirty="0"/>
                        <a:t>(</a:t>
                      </a:r>
                      <a:r>
                        <a:rPr lang="ko-KR" altLang="en-US" sz="1400" u="none" strike="noStrike" dirty="0"/>
                        <a:t>톤</a:t>
                      </a:r>
                      <a:r>
                        <a:rPr lang="en-US" altLang="ko-KR" sz="1400" u="none" strike="noStrike" dirty="0"/>
                        <a:t>)</a:t>
                      </a:r>
                      <a:endParaRPr lang="en-US" altLang="ko-KR" sz="14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25888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smtClean="0"/>
                        <a:t> Croakers</a:t>
                      </a:r>
                      <a:r>
                        <a:rPr lang="en-US" sz="1400" u="none" strike="noStrike" dirty="0"/>
                        <a:t>, drums </a:t>
                      </a:r>
                      <a:r>
                        <a:rPr lang="en-US" sz="1400" u="none" strike="noStrike" dirty="0" err="1"/>
                        <a:t>nei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11,493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  <a:tr h="25888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smtClean="0"/>
                        <a:t> Marine </a:t>
                      </a:r>
                      <a:r>
                        <a:rPr lang="en-US" sz="1400" u="none" strike="noStrike" dirty="0"/>
                        <a:t>fishes </a:t>
                      </a:r>
                      <a:r>
                        <a:rPr lang="en-US" sz="1400" u="none" strike="noStrike" dirty="0" err="1"/>
                        <a:t>nei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10,290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  <a:tr h="25888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smtClean="0"/>
                        <a:t> Skipjack </a:t>
                      </a:r>
                      <a:r>
                        <a:rPr lang="en-US" sz="1400" u="none" strike="noStrike" dirty="0"/>
                        <a:t>tuna</a:t>
                      </a:r>
                      <a:endParaRPr lang="en-US" sz="14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4,643</a:t>
                      </a:r>
                      <a:endParaRPr lang="en-US" altLang="ko-KR" sz="14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  <a:tr h="25888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smtClean="0"/>
                        <a:t> </a:t>
                      </a:r>
                      <a:r>
                        <a:rPr lang="en-US" sz="1400" u="none" strike="noStrike" dirty="0" err="1" smtClean="0"/>
                        <a:t>Bigeye</a:t>
                      </a:r>
                      <a:r>
                        <a:rPr lang="en-US" sz="1400" u="none" strike="noStrike" dirty="0" smtClean="0"/>
                        <a:t> </a:t>
                      </a:r>
                      <a:r>
                        <a:rPr lang="en-US" sz="1400" u="none" strike="noStrike" dirty="0"/>
                        <a:t>tuna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2,274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  <a:tr h="25888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smtClean="0"/>
                        <a:t> </a:t>
                      </a:r>
                      <a:r>
                        <a:rPr lang="en-US" sz="1400" u="none" strike="noStrike" dirty="0" err="1" smtClean="0"/>
                        <a:t>Tonguefishes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1,568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15" name="오른쪽 화살표 14"/>
          <p:cNvSpPr/>
          <p:nvPr/>
        </p:nvSpPr>
        <p:spPr>
          <a:xfrm>
            <a:off x="4139952" y="2276872"/>
            <a:ext cx="360040" cy="792088"/>
          </a:xfrm>
          <a:prstGeom prst="rightArrow">
            <a:avLst/>
          </a:prstGeom>
          <a:solidFill>
            <a:schemeClr val="tx2">
              <a:lumMod val="75000"/>
            </a:schemeClr>
          </a:solidFill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dirty="0" smtClean="0">
              <a:solidFill>
                <a:schemeClr val="bg1"/>
              </a:solidFill>
              <a:latin typeface="Impact"/>
              <a:ea typeface="맑은 고딕" pitchFamily="50" charset="-127"/>
            </a:endParaRPr>
          </a:p>
        </p:txBody>
      </p:sp>
      <p:cxnSp>
        <p:nvCxnSpPr>
          <p:cNvPr id="16" name="직선 연결선 15"/>
          <p:cNvCxnSpPr/>
          <p:nvPr/>
        </p:nvCxnSpPr>
        <p:spPr>
          <a:xfrm>
            <a:off x="395536" y="3717032"/>
            <a:ext cx="7848872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56527300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3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17" name="제목 1"/>
          <p:cNvSpPr>
            <a:spLocks noGrp="1"/>
          </p:cNvSpPr>
          <p:nvPr>
            <p:ph type="title"/>
          </p:nvPr>
        </p:nvSpPr>
        <p:spPr>
          <a:xfrm>
            <a:off x="0" y="469572"/>
            <a:ext cx="4572000" cy="511156"/>
          </a:xfrm>
        </p:spPr>
        <p:txBody>
          <a:bodyPr>
            <a:normAutofit fontScale="90000"/>
          </a:bodyPr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나</a:t>
            </a:r>
            <a:r>
              <a:rPr lang="en-US" altLang="ko-KR" dirty="0" smtClean="0">
                <a:solidFill>
                  <a:schemeClr val="tx1"/>
                </a:solidFill>
              </a:rPr>
              <a:t>. </a:t>
            </a:r>
            <a:r>
              <a:rPr lang="ko-KR" altLang="en-US" dirty="0" smtClean="0">
                <a:solidFill>
                  <a:schemeClr val="tx1"/>
                </a:solidFill>
              </a:rPr>
              <a:t>외국 조업선의 아프리카 조업 현황</a:t>
            </a:r>
            <a:r>
              <a:rPr lang="en-US" altLang="ko-KR" dirty="0" smtClean="0">
                <a:solidFill>
                  <a:schemeClr val="tx1"/>
                </a:solidFill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endParaRPr lang="ko-KR" altLang="en-US" dirty="0">
              <a:solidFill>
                <a:schemeClr val="tx1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772816"/>
            <a:ext cx="6984776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>
            <a:off x="323528" y="1362254"/>
            <a:ext cx="828092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rgbClr val="FF0000"/>
                </a:solidFill>
                <a:latin typeface="+mn-ea"/>
                <a:ea typeface="+mn-ea"/>
              </a:rPr>
              <a:t> 서부아프리카 국가 </a:t>
            </a:r>
            <a:r>
              <a:rPr lang="en-US" altLang="ko-KR" sz="1600" b="1" dirty="0" smtClean="0">
                <a:solidFill>
                  <a:srgbClr val="FF0000"/>
                </a:solidFill>
                <a:latin typeface="+mn-ea"/>
                <a:ea typeface="+mn-ea"/>
              </a:rPr>
              <a:t>200</a:t>
            </a:r>
            <a:r>
              <a:rPr lang="ko-KR" altLang="en-US" sz="1600" b="1" dirty="0" smtClean="0">
                <a:solidFill>
                  <a:srgbClr val="FF0000"/>
                </a:solidFill>
                <a:latin typeface="+mn-ea"/>
                <a:ea typeface="+mn-ea"/>
              </a:rPr>
              <a:t>마일 내외에서의 외국 </a:t>
            </a:r>
            <a:r>
              <a:rPr lang="ko-KR" altLang="en-US" sz="1600" b="1" dirty="0" err="1" smtClean="0">
                <a:solidFill>
                  <a:srgbClr val="FF0000"/>
                </a:solidFill>
                <a:latin typeface="+mn-ea"/>
                <a:ea typeface="+mn-ea"/>
              </a:rPr>
              <a:t>조업선들의</a:t>
            </a:r>
            <a:r>
              <a:rPr lang="ko-KR" altLang="en-US" sz="1600" b="1" dirty="0" smtClean="0">
                <a:solidFill>
                  <a:srgbClr val="FF0000"/>
                </a:solidFill>
                <a:latin typeface="+mn-ea"/>
                <a:ea typeface="+mn-ea"/>
              </a:rPr>
              <a:t> </a:t>
            </a:r>
            <a:r>
              <a:rPr lang="ko-KR" altLang="en-US" sz="1600" b="1" dirty="0" err="1" smtClean="0">
                <a:solidFill>
                  <a:srgbClr val="FF0000"/>
                </a:solidFill>
                <a:latin typeface="+mn-ea"/>
                <a:ea typeface="+mn-ea"/>
              </a:rPr>
              <a:t>다랑어류</a:t>
            </a:r>
            <a:r>
              <a:rPr lang="ko-KR" altLang="en-US" sz="1600" b="1" dirty="0" smtClean="0">
                <a:solidFill>
                  <a:srgbClr val="FF0000"/>
                </a:solidFill>
                <a:latin typeface="+mn-ea"/>
                <a:ea typeface="+mn-ea"/>
              </a:rPr>
              <a:t> 조업 활동</a:t>
            </a:r>
            <a:endParaRPr lang="en-US" altLang="ko-KR" sz="1600" b="1" dirty="0" smtClean="0">
              <a:solidFill>
                <a:srgbClr val="FF0000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6527300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3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17" name="제목 1"/>
          <p:cNvSpPr>
            <a:spLocks noGrp="1"/>
          </p:cNvSpPr>
          <p:nvPr>
            <p:ph type="title"/>
          </p:nvPr>
        </p:nvSpPr>
        <p:spPr>
          <a:xfrm>
            <a:off x="0" y="469572"/>
            <a:ext cx="4400552" cy="511156"/>
          </a:xfrm>
        </p:spPr>
        <p:txBody>
          <a:bodyPr>
            <a:normAutofit/>
          </a:bodyPr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다</a:t>
            </a:r>
            <a:r>
              <a:rPr lang="en-US" altLang="ko-KR" dirty="0" smtClean="0">
                <a:solidFill>
                  <a:schemeClr val="tx1"/>
                </a:solidFill>
              </a:rPr>
              <a:t>. </a:t>
            </a:r>
            <a:r>
              <a:rPr lang="ko-KR" altLang="en-US" dirty="0" smtClean="0">
                <a:solidFill>
                  <a:schemeClr val="tx1"/>
                </a:solidFill>
              </a:rPr>
              <a:t>주요 연안국의 조업 현황 </a:t>
            </a:r>
            <a:endParaRPr lang="ko-KR" altLang="en-US" dirty="0">
              <a:solidFill>
                <a:schemeClr val="tx1"/>
              </a:solidFill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550778285"/>
              </p:ext>
            </p:extLst>
          </p:nvPr>
        </p:nvGraphicFramePr>
        <p:xfrm>
          <a:off x="323528" y="2087493"/>
          <a:ext cx="4176464" cy="1773555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1660522"/>
                <a:gridCol w="1308290"/>
                <a:gridCol w="1207652"/>
              </a:tblGrid>
              <a:tr h="29404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 smtClean="0">
                          <a:solidFill>
                            <a:schemeClr val="tx1"/>
                          </a:solidFill>
                        </a:rPr>
                        <a:t>기니</a:t>
                      </a:r>
                      <a:endParaRPr lang="ko-KR" altLang="en-US" sz="1400" b="1" i="0" u="none" strike="noStrik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2011</a:t>
                      </a:r>
                      <a:r>
                        <a:rPr lang="ko-KR" altLang="en-US" sz="1400" u="none" strike="noStrike" dirty="0"/>
                        <a:t>년</a:t>
                      </a:r>
                      <a:r>
                        <a:rPr lang="en-US" altLang="ko-KR" sz="1400" u="none" strike="noStrike" dirty="0"/>
                        <a:t>(</a:t>
                      </a:r>
                      <a:r>
                        <a:rPr lang="ko-KR" altLang="en-US" sz="1400" u="none" strike="noStrike" dirty="0"/>
                        <a:t>톤</a:t>
                      </a:r>
                      <a:r>
                        <a:rPr lang="en-US" altLang="ko-KR" sz="1400" u="none" strike="noStrike" dirty="0"/>
                        <a:t>)</a:t>
                      </a:r>
                      <a:endParaRPr lang="en-US" altLang="ko-KR" sz="14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 smtClean="0"/>
                        <a:t>연평균</a:t>
                      </a:r>
                      <a:endParaRPr lang="en-US" altLang="ko-KR" sz="1400" u="none" strike="noStrike" dirty="0" smtClean="0"/>
                    </a:p>
                    <a:p>
                      <a:pPr algn="ctr" fontAlgn="ctr"/>
                      <a:r>
                        <a:rPr lang="ko-KR" altLang="en-US" sz="1400" u="none" strike="noStrike" dirty="0" smtClean="0"/>
                        <a:t>증감률</a:t>
                      </a:r>
                      <a:r>
                        <a:rPr lang="en-US" altLang="ko-KR" sz="1400" u="none" strike="noStrike" dirty="0" smtClean="0"/>
                        <a:t>(10</a:t>
                      </a:r>
                      <a:r>
                        <a:rPr lang="ko-KR" altLang="en-US" sz="1400" u="none" strike="noStrike" dirty="0" smtClean="0"/>
                        <a:t>년간</a:t>
                      </a:r>
                      <a:r>
                        <a:rPr lang="en-US" altLang="ko-KR" sz="1400" u="none" strike="noStrike" dirty="0" smtClean="0"/>
                        <a:t>)</a:t>
                      </a:r>
                      <a:endParaRPr lang="en-US" altLang="ko-KR" sz="14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155015"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u="none" strike="noStrike" dirty="0" smtClean="0"/>
                        <a:t> </a:t>
                      </a:r>
                      <a:r>
                        <a:rPr lang="en-US" altLang="ko-KR" sz="1400" u="none" strike="noStrike" dirty="0" err="1" smtClean="0"/>
                        <a:t>Bonga</a:t>
                      </a:r>
                      <a:r>
                        <a:rPr lang="en-US" altLang="ko-KR" sz="1400" u="none" strike="noStrike" dirty="0" smtClean="0"/>
                        <a:t> shad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 smtClean="0"/>
                        <a:t>40,000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 smtClean="0"/>
                        <a:t>0.9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  <a:tr h="155015"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u="none" strike="noStrike" dirty="0" smtClean="0"/>
                        <a:t> Marine fishes </a:t>
                      </a:r>
                      <a:r>
                        <a:rPr lang="en-US" altLang="ko-KR" sz="1400" u="none" strike="noStrike" dirty="0" err="1" smtClean="0"/>
                        <a:t>nei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 smtClean="0"/>
                        <a:t>21,000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 smtClean="0"/>
                        <a:t>1.4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  <a:tr h="155015"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u="none" strike="noStrike" dirty="0" smtClean="0"/>
                        <a:t> Sea catfishes </a:t>
                      </a:r>
                      <a:r>
                        <a:rPr lang="en-US" altLang="ko-KR" sz="1400" u="none" strike="noStrike" dirty="0" err="1" smtClean="0"/>
                        <a:t>nei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 smtClean="0"/>
                        <a:t>9,000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 smtClean="0"/>
                        <a:t>4.5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  <a:tr h="15501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err="1" smtClean="0"/>
                        <a:t>Bobo</a:t>
                      </a:r>
                      <a:r>
                        <a:rPr lang="en-US" sz="1400" u="none" strike="noStrike" baseline="0" dirty="0" smtClean="0"/>
                        <a:t> croaker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 smtClean="0"/>
                        <a:t>7,000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 smtClean="0"/>
                        <a:t>-0.1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  <a:tr h="15501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err="1" smtClean="0"/>
                        <a:t>Sardinellas</a:t>
                      </a:r>
                      <a:r>
                        <a:rPr lang="en-US" sz="1400" u="none" strike="noStrike" dirty="0" smtClean="0"/>
                        <a:t> </a:t>
                      </a:r>
                      <a:r>
                        <a:rPr lang="en-US" sz="1400" u="none" strike="noStrike" dirty="0" err="1" smtClean="0"/>
                        <a:t>nei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 smtClean="0"/>
                        <a:t>5,200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 smtClean="0"/>
                        <a:t>-1.9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  <a:tr h="15501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err="1" smtClean="0"/>
                        <a:t>Westafrican</a:t>
                      </a:r>
                      <a:r>
                        <a:rPr lang="en-US" sz="1400" u="none" strike="noStrike" dirty="0" smtClean="0"/>
                        <a:t> croakers</a:t>
                      </a:r>
                      <a:r>
                        <a:rPr lang="en-US" sz="1400" u="none" strike="noStrike" baseline="0" dirty="0" smtClean="0"/>
                        <a:t> </a:t>
                      </a:r>
                      <a:r>
                        <a:rPr lang="en-US" sz="1400" u="none" strike="noStrike" baseline="0" dirty="0" err="1" smtClean="0"/>
                        <a:t>nei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 smtClean="0"/>
                        <a:t>5,100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 smtClean="0"/>
                        <a:t>3.2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cxnSp>
        <p:nvCxnSpPr>
          <p:cNvPr id="11" name="직선 연결선 10"/>
          <p:cNvCxnSpPr/>
          <p:nvPr/>
        </p:nvCxnSpPr>
        <p:spPr>
          <a:xfrm>
            <a:off x="312098" y="4005064"/>
            <a:ext cx="8652390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571364593"/>
              </p:ext>
            </p:extLst>
          </p:nvPr>
        </p:nvGraphicFramePr>
        <p:xfrm>
          <a:off x="4725225" y="2132858"/>
          <a:ext cx="4248471" cy="172819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1837177"/>
                <a:gridCol w="1205647"/>
                <a:gridCol w="1205647"/>
              </a:tblGrid>
              <a:tr h="47745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 err="1">
                          <a:solidFill>
                            <a:schemeClr val="tx1"/>
                          </a:solidFill>
                        </a:rPr>
                        <a:t>씨에라리온</a:t>
                      </a:r>
                      <a:endParaRPr lang="ko-KR" altLang="en-US" sz="1400" b="1" i="0" u="none" strike="noStrik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2011</a:t>
                      </a:r>
                      <a:r>
                        <a:rPr lang="ko-KR" altLang="en-US" sz="1400" u="none" strike="noStrike" dirty="0"/>
                        <a:t>년</a:t>
                      </a:r>
                      <a:r>
                        <a:rPr lang="en-US" altLang="ko-KR" sz="1400" u="none" strike="noStrike" dirty="0"/>
                        <a:t>(</a:t>
                      </a:r>
                      <a:r>
                        <a:rPr lang="ko-KR" altLang="en-US" sz="1400" u="none" strike="noStrike" dirty="0"/>
                        <a:t>톤</a:t>
                      </a:r>
                      <a:r>
                        <a:rPr lang="en-US" altLang="ko-KR" sz="1400" u="none" strike="noStrike" dirty="0"/>
                        <a:t>)</a:t>
                      </a:r>
                      <a:endParaRPr lang="en-US" altLang="ko-KR" sz="14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 smtClean="0"/>
                        <a:t>연평균</a:t>
                      </a:r>
                      <a:endParaRPr lang="en-US" altLang="ko-KR" sz="1400" u="none" strike="noStrike" dirty="0" smtClean="0"/>
                    </a:p>
                    <a:p>
                      <a:pPr algn="ctr" fontAlgn="ctr"/>
                      <a:r>
                        <a:rPr lang="ko-KR" altLang="en-US" sz="1400" u="none" strike="noStrike" dirty="0" smtClean="0"/>
                        <a:t>증감률</a:t>
                      </a:r>
                      <a:r>
                        <a:rPr lang="en-US" altLang="ko-KR" sz="1400" u="none" strike="noStrike" dirty="0" smtClean="0"/>
                        <a:t>(10</a:t>
                      </a:r>
                      <a:r>
                        <a:rPr lang="ko-KR" altLang="en-US" sz="1400" u="none" strike="noStrike" dirty="0" smtClean="0"/>
                        <a:t>년간</a:t>
                      </a:r>
                      <a:r>
                        <a:rPr lang="en-US" altLang="ko-KR" sz="1400" u="none" strike="noStrike" dirty="0" smtClean="0"/>
                        <a:t>)</a:t>
                      </a:r>
                      <a:endParaRPr lang="en-US" altLang="ko-KR" sz="14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25014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smtClean="0"/>
                        <a:t>  </a:t>
                      </a:r>
                      <a:r>
                        <a:rPr lang="en-US" sz="1400" u="none" strike="noStrike" dirty="0" err="1" smtClean="0"/>
                        <a:t>Bonga</a:t>
                      </a:r>
                      <a:r>
                        <a:rPr lang="en-US" sz="1400" u="none" strike="noStrike" dirty="0" smtClean="0"/>
                        <a:t> shad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84,400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10.4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  <a:tr h="25014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smtClean="0"/>
                        <a:t>  </a:t>
                      </a:r>
                      <a:r>
                        <a:rPr lang="en-US" sz="1400" u="none" strike="noStrike" dirty="0" err="1" smtClean="0"/>
                        <a:t>Sardinellas</a:t>
                      </a:r>
                      <a:r>
                        <a:rPr lang="en-US" sz="1400" u="none" strike="noStrike" dirty="0" smtClean="0"/>
                        <a:t> </a:t>
                      </a:r>
                      <a:r>
                        <a:rPr lang="en-US" sz="1400" u="none" strike="noStrike" dirty="0" err="1"/>
                        <a:t>nei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19,800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4.1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  <a:tr h="25014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smtClean="0"/>
                        <a:t>  </a:t>
                      </a:r>
                      <a:r>
                        <a:rPr lang="en-US" sz="1400" u="none" strike="noStrike" dirty="0" err="1" smtClean="0"/>
                        <a:t>Bobo</a:t>
                      </a:r>
                      <a:r>
                        <a:rPr lang="en-US" sz="1400" u="none" strike="noStrike" dirty="0" smtClean="0"/>
                        <a:t> </a:t>
                      </a:r>
                      <a:r>
                        <a:rPr lang="en-US" sz="1400" u="none" strike="noStrike" dirty="0"/>
                        <a:t>croaker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12,000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14.0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  <a:tr h="25014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smtClean="0"/>
                        <a:t>  Marine </a:t>
                      </a:r>
                      <a:r>
                        <a:rPr lang="en-US" sz="1400" u="none" strike="noStrike" dirty="0"/>
                        <a:t>fishes </a:t>
                      </a:r>
                      <a:r>
                        <a:rPr lang="en-US" sz="1400" u="none" strike="noStrike" dirty="0" err="1"/>
                        <a:t>nei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8,500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9.1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  <a:tr h="25014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smtClean="0"/>
                        <a:t>  West </a:t>
                      </a:r>
                      <a:r>
                        <a:rPr lang="en-US" sz="1400" u="none" strike="noStrike" dirty="0"/>
                        <a:t>African </a:t>
                      </a:r>
                      <a:r>
                        <a:rPr lang="en-US" sz="1400" u="none" strike="noStrike" dirty="0" smtClean="0"/>
                        <a:t>croakers</a:t>
                      </a:r>
                      <a:r>
                        <a:rPr lang="en-US" sz="1400" u="none" strike="noStrike" baseline="0" dirty="0" smtClean="0"/>
                        <a:t> </a:t>
                      </a:r>
                      <a:r>
                        <a:rPr lang="en-US" sz="1400" u="none" strike="noStrike" baseline="0" dirty="0" err="1" smtClean="0"/>
                        <a:t>nei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7,650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18.8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13" name="직사각형 12"/>
          <p:cNvSpPr/>
          <p:nvPr/>
        </p:nvSpPr>
        <p:spPr>
          <a:xfrm>
            <a:off x="0" y="1218238"/>
            <a:ext cx="91440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rgbClr val="FF0000"/>
                </a:solidFill>
                <a:latin typeface="+mn-ea"/>
                <a:ea typeface="+mn-ea"/>
              </a:rPr>
              <a:t> 합작 대상국 중 </a:t>
            </a:r>
            <a:r>
              <a:rPr lang="ko-KR" altLang="en-US" sz="1600" b="1" dirty="0" err="1" smtClean="0">
                <a:solidFill>
                  <a:srgbClr val="FF0000"/>
                </a:solidFill>
                <a:latin typeface="+mn-ea"/>
                <a:ea typeface="+mn-ea"/>
              </a:rPr>
              <a:t>씨에라리온</a:t>
            </a:r>
            <a:r>
              <a:rPr lang="en-US" altLang="ko-KR" sz="1600" b="1" dirty="0" smtClean="0">
                <a:solidFill>
                  <a:srgbClr val="FF0000"/>
                </a:solidFill>
                <a:latin typeface="+mn-ea"/>
                <a:ea typeface="+mn-ea"/>
              </a:rPr>
              <a:t>, </a:t>
            </a:r>
            <a:r>
              <a:rPr lang="ko-KR" altLang="en-US" sz="1600" b="1" dirty="0" smtClean="0">
                <a:solidFill>
                  <a:srgbClr val="FF0000"/>
                </a:solidFill>
                <a:latin typeface="+mn-ea"/>
                <a:ea typeface="+mn-ea"/>
              </a:rPr>
              <a:t>앙골라의 수산물 생산 활발</a:t>
            </a:r>
            <a:endParaRPr lang="en-US" altLang="ko-KR" sz="1600" b="1" dirty="0" smtClean="0">
              <a:solidFill>
                <a:srgbClr val="FF0000"/>
              </a:solidFill>
              <a:latin typeface="+mn-ea"/>
              <a:ea typeface="+mn-ea"/>
            </a:endParaRPr>
          </a:p>
        </p:txBody>
      </p:sp>
      <p:cxnSp>
        <p:nvCxnSpPr>
          <p:cNvPr id="14" name="직선 연결선 13"/>
          <p:cNvCxnSpPr/>
          <p:nvPr/>
        </p:nvCxnSpPr>
        <p:spPr>
          <a:xfrm flipH="1" flipV="1">
            <a:off x="4619434" y="2060848"/>
            <a:ext cx="13144" cy="426333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723829814"/>
              </p:ext>
            </p:extLst>
          </p:nvPr>
        </p:nvGraphicFramePr>
        <p:xfrm>
          <a:off x="4788024" y="4174475"/>
          <a:ext cx="4104456" cy="982717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1631891"/>
                <a:gridCol w="1285734"/>
                <a:gridCol w="1186831"/>
              </a:tblGrid>
              <a:tr h="31762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 err="1" smtClean="0">
                          <a:solidFill>
                            <a:schemeClr val="tx1"/>
                          </a:solidFill>
                        </a:rPr>
                        <a:t>기니비사우</a:t>
                      </a:r>
                      <a:endParaRPr lang="ko-KR" altLang="en-US" sz="1400" b="1" i="0" u="none" strike="noStrik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2011</a:t>
                      </a:r>
                      <a:r>
                        <a:rPr lang="ko-KR" altLang="en-US" sz="1400" u="none" strike="noStrike" dirty="0"/>
                        <a:t>년</a:t>
                      </a:r>
                      <a:r>
                        <a:rPr lang="en-US" altLang="ko-KR" sz="1400" u="none" strike="noStrike" dirty="0"/>
                        <a:t>(</a:t>
                      </a:r>
                      <a:r>
                        <a:rPr lang="ko-KR" altLang="en-US" sz="1400" u="none" strike="noStrike" dirty="0"/>
                        <a:t>톤</a:t>
                      </a:r>
                      <a:r>
                        <a:rPr lang="en-US" altLang="ko-KR" sz="1400" u="none" strike="noStrike" dirty="0"/>
                        <a:t>)</a:t>
                      </a:r>
                      <a:endParaRPr lang="en-US" altLang="ko-KR" sz="14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 smtClean="0"/>
                        <a:t>연평균</a:t>
                      </a:r>
                      <a:endParaRPr lang="en-US" altLang="ko-KR" sz="1400" u="none" strike="noStrike" dirty="0" smtClean="0"/>
                    </a:p>
                    <a:p>
                      <a:pPr algn="ctr" fontAlgn="ctr"/>
                      <a:r>
                        <a:rPr lang="ko-KR" altLang="en-US" sz="1400" u="none" strike="noStrike" dirty="0" smtClean="0"/>
                        <a:t>증감률</a:t>
                      </a:r>
                      <a:r>
                        <a:rPr lang="en-US" altLang="ko-KR" sz="1400" u="none" strike="noStrike" dirty="0" smtClean="0"/>
                        <a:t>(10</a:t>
                      </a:r>
                      <a:r>
                        <a:rPr lang="ko-KR" altLang="en-US" sz="1400" u="none" strike="noStrike" dirty="0" smtClean="0"/>
                        <a:t>년간</a:t>
                      </a:r>
                      <a:r>
                        <a:rPr lang="en-US" altLang="ko-KR" sz="1400" u="none" strike="noStrike" dirty="0" smtClean="0"/>
                        <a:t>)</a:t>
                      </a:r>
                      <a:endParaRPr lang="en-US" altLang="ko-KR" sz="14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273236"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Marine fishes </a:t>
                      </a:r>
                      <a:r>
                        <a:rPr lang="en-US" sz="1400" b="0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nei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2,569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-0.3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  <a:tr h="273236"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Mullets </a:t>
                      </a:r>
                      <a:r>
                        <a:rPr lang="en-US" sz="1400" b="0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nei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1,500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0.0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266848914"/>
              </p:ext>
            </p:extLst>
          </p:nvPr>
        </p:nvGraphicFramePr>
        <p:xfrm>
          <a:off x="251520" y="4127931"/>
          <a:ext cx="4320480" cy="2181389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2016224"/>
                <a:gridCol w="792088"/>
                <a:gridCol w="1512168"/>
              </a:tblGrid>
              <a:tr h="46509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</a:rPr>
                        <a:t>앙골라</a:t>
                      </a:r>
                      <a:endParaRPr lang="ko-KR" altLang="en-US" sz="1400" b="1" i="0" u="none" strike="noStrik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2011</a:t>
                      </a:r>
                      <a:r>
                        <a:rPr lang="ko-KR" altLang="en-US" sz="1400" u="none" strike="noStrike" dirty="0"/>
                        <a:t>년</a:t>
                      </a:r>
                      <a:r>
                        <a:rPr lang="en-US" altLang="ko-KR" sz="1400" u="none" strike="noStrike" dirty="0"/>
                        <a:t>(</a:t>
                      </a:r>
                      <a:r>
                        <a:rPr lang="ko-KR" altLang="en-US" sz="1400" u="none" strike="noStrike" dirty="0"/>
                        <a:t>톤</a:t>
                      </a:r>
                      <a:r>
                        <a:rPr lang="en-US" altLang="ko-KR" sz="1400" u="none" strike="noStrike" dirty="0"/>
                        <a:t>)</a:t>
                      </a:r>
                      <a:endParaRPr lang="en-US" altLang="ko-KR" sz="14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 smtClean="0"/>
                        <a:t>연평균</a:t>
                      </a:r>
                      <a:endParaRPr lang="en-US" altLang="ko-KR" sz="1400" u="none" strike="noStrike" dirty="0" smtClean="0"/>
                    </a:p>
                    <a:p>
                      <a:pPr algn="ctr" fontAlgn="ctr"/>
                      <a:r>
                        <a:rPr lang="ko-KR" altLang="en-US" sz="1400" u="none" strike="noStrike" dirty="0" smtClean="0"/>
                        <a:t>증감률</a:t>
                      </a:r>
                      <a:r>
                        <a:rPr lang="en-US" altLang="ko-KR" sz="1400" u="none" strike="noStrike" dirty="0" smtClean="0"/>
                        <a:t>(10</a:t>
                      </a:r>
                      <a:r>
                        <a:rPr lang="ko-KR" altLang="en-US" sz="1400" u="none" strike="noStrike" dirty="0" smtClean="0"/>
                        <a:t>년간</a:t>
                      </a:r>
                      <a:r>
                        <a:rPr lang="en-US" altLang="ko-KR" sz="1400" u="none" strike="noStrike" dirty="0" smtClean="0"/>
                        <a:t>)</a:t>
                      </a:r>
                      <a:endParaRPr lang="en-US" altLang="ko-KR" sz="14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245185"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Sardinellas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sz="1400" b="0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nei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74,000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10.0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  <a:tr h="245185"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Marine fishes </a:t>
                      </a:r>
                      <a:r>
                        <a:rPr lang="en-US" sz="1400" b="0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nei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36,000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-7.4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  <a:tr h="245185"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Dentex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sz="1400" b="0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nei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29,000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12.5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  <a:tr h="245185"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Westafrican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croakers </a:t>
                      </a:r>
                      <a:r>
                        <a:rPr lang="en-US" sz="1400" b="0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nei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18,400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-3.4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  <a:tr h="245185"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Shothern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sz="1400" b="0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meagre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16,600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15.9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  <a:tr h="245185"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Cunene horse mackerel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15,000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-10.1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  <a:tr h="245185"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Sea catfishes </a:t>
                      </a:r>
                      <a:r>
                        <a:rPr lang="en-US" sz="1400" b="0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nei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10,700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11.5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19" name="직사각형 18"/>
          <p:cNvSpPr/>
          <p:nvPr/>
        </p:nvSpPr>
        <p:spPr>
          <a:xfrm>
            <a:off x="107504" y="1578278"/>
            <a:ext cx="91440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rgbClr val="FF0000"/>
                </a:solidFill>
                <a:latin typeface="+mn-ea"/>
                <a:ea typeface="+mn-ea"/>
              </a:rPr>
              <a:t> 기니</a:t>
            </a:r>
            <a:r>
              <a:rPr lang="en-US" altLang="ko-KR" sz="1600" b="1" dirty="0" smtClean="0">
                <a:solidFill>
                  <a:srgbClr val="FF0000"/>
                </a:solidFill>
                <a:latin typeface="+mn-ea"/>
                <a:ea typeface="+mn-ea"/>
              </a:rPr>
              <a:t>, </a:t>
            </a:r>
            <a:r>
              <a:rPr lang="ko-KR" altLang="en-US" sz="1600" b="1" dirty="0" err="1" smtClean="0">
                <a:solidFill>
                  <a:srgbClr val="FF0000"/>
                </a:solidFill>
                <a:latin typeface="+mn-ea"/>
                <a:ea typeface="+mn-ea"/>
              </a:rPr>
              <a:t>기니비사우</a:t>
            </a:r>
            <a:r>
              <a:rPr lang="ko-KR" altLang="en-US" sz="1600" b="1" dirty="0" smtClean="0">
                <a:solidFill>
                  <a:srgbClr val="FF0000"/>
                </a:solidFill>
                <a:latin typeface="+mn-ea"/>
                <a:ea typeface="+mn-ea"/>
              </a:rPr>
              <a:t> 저조</a:t>
            </a:r>
            <a:r>
              <a:rPr lang="en-US" altLang="ko-KR" sz="1600" b="1" dirty="0" smtClean="0">
                <a:solidFill>
                  <a:srgbClr val="FF0000"/>
                </a:solidFill>
                <a:latin typeface="+mn-ea"/>
                <a:ea typeface="+mn-ea"/>
              </a:rPr>
              <a:t>(</a:t>
            </a:r>
            <a:r>
              <a:rPr lang="ko-KR" altLang="en-US" sz="1600" b="1" dirty="0" smtClean="0">
                <a:solidFill>
                  <a:srgbClr val="FF0000"/>
                </a:solidFill>
                <a:latin typeface="+mn-ea"/>
                <a:ea typeface="+mn-ea"/>
              </a:rPr>
              <a:t>합작 정도의 차이</a:t>
            </a:r>
            <a:r>
              <a:rPr lang="en-US" altLang="ko-KR" sz="1600" b="1" dirty="0" smtClean="0">
                <a:solidFill>
                  <a:srgbClr val="FF0000"/>
                </a:solidFill>
                <a:latin typeface="+mn-ea"/>
                <a:ea typeface="+mn-ea"/>
              </a:rPr>
              <a:t>) </a:t>
            </a:r>
          </a:p>
        </p:txBody>
      </p:sp>
    </p:spTree>
    <p:extLst>
      <p:ext uri="{BB962C8B-B14F-4D97-AF65-F5344CB8AC3E}">
        <p14:creationId xmlns="" xmlns:p14="http://schemas.microsoft.com/office/powerpoint/2010/main" val="256527300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3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17" name="제목 1"/>
          <p:cNvSpPr>
            <a:spLocks noGrp="1"/>
          </p:cNvSpPr>
          <p:nvPr>
            <p:ph type="title"/>
          </p:nvPr>
        </p:nvSpPr>
        <p:spPr>
          <a:xfrm>
            <a:off x="0" y="469572"/>
            <a:ext cx="4400552" cy="511156"/>
          </a:xfrm>
        </p:spPr>
        <p:txBody>
          <a:bodyPr>
            <a:normAutofit/>
          </a:bodyPr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라</a:t>
            </a:r>
            <a:r>
              <a:rPr lang="en-US" altLang="ko-KR" dirty="0" smtClean="0">
                <a:solidFill>
                  <a:schemeClr val="tx1"/>
                </a:solidFill>
              </a:rPr>
              <a:t>. </a:t>
            </a:r>
            <a:r>
              <a:rPr lang="ko-KR" altLang="en-US" dirty="0" smtClean="0">
                <a:solidFill>
                  <a:schemeClr val="tx1"/>
                </a:solidFill>
              </a:rPr>
              <a:t>주요 어종의 생산 현황</a:t>
            </a:r>
            <a:r>
              <a:rPr lang="en-US" altLang="ko-KR" dirty="0" smtClean="0">
                <a:solidFill>
                  <a:schemeClr val="tx1"/>
                </a:solidFill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9552" y="1196752"/>
            <a:ext cx="7416824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ko-KR" altLang="en-US" dirty="0" smtClean="0"/>
              <a:t> 고등어 </a:t>
            </a:r>
            <a:r>
              <a:rPr lang="en-US" altLang="ko-KR" dirty="0" smtClean="0"/>
              <a:t>: </a:t>
            </a:r>
            <a:r>
              <a:rPr lang="ko-KR" altLang="en-US" dirty="0" smtClean="0">
                <a:solidFill>
                  <a:srgbClr val="FF0000"/>
                </a:solidFill>
              </a:rPr>
              <a:t>선진국이 수출하고</a:t>
            </a:r>
            <a:r>
              <a:rPr lang="en-US" altLang="ko-KR" dirty="0" smtClean="0">
                <a:solidFill>
                  <a:srgbClr val="FF0000"/>
                </a:solidFill>
              </a:rPr>
              <a:t>, </a:t>
            </a:r>
            <a:r>
              <a:rPr lang="ko-KR" altLang="en-US" dirty="0" smtClean="0">
                <a:solidFill>
                  <a:srgbClr val="FF0000"/>
                </a:solidFill>
              </a:rPr>
              <a:t>아프리카 국가 수입하는 구조 </a:t>
            </a:r>
            <a:endParaRPr lang="ko-KR" altLang="en-US" dirty="0">
              <a:solidFill>
                <a:srgbClr val="FF0000"/>
              </a:solidFill>
            </a:endParaRPr>
          </a:p>
        </p:txBody>
      </p:sp>
      <p:graphicFrame>
        <p:nvGraphicFramePr>
          <p:cNvPr id="11" name="표 10"/>
          <p:cNvGraphicFramePr>
            <a:graphicFrameLocks noGrp="1"/>
          </p:cNvGraphicFramePr>
          <p:nvPr/>
        </p:nvGraphicFramePr>
        <p:xfrm>
          <a:off x="755576" y="1700808"/>
          <a:ext cx="7344818" cy="444314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2592288"/>
                <a:gridCol w="1568296"/>
                <a:gridCol w="1048467"/>
                <a:gridCol w="1048467"/>
                <a:gridCol w="1087300"/>
              </a:tblGrid>
              <a:tr h="19352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/>
                        <a:t>수출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2007</a:t>
                      </a:r>
                      <a:r>
                        <a:rPr lang="ko-KR" altLang="en-US" sz="1400" u="none" strike="noStrike" dirty="0"/>
                        <a:t>년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2008</a:t>
                      </a:r>
                      <a:r>
                        <a:rPr lang="ko-KR" altLang="en-US" sz="1400" u="none" strike="noStrike" dirty="0"/>
                        <a:t>년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2009</a:t>
                      </a:r>
                      <a:r>
                        <a:rPr lang="ko-KR" altLang="en-US" sz="1400" u="none" strike="noStrike" dirty="0"/>
                        <a:t>년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3</a:t>
                      </a:r>
                      <a:r>
                        <a:rPr lang="ko-KR" altLang="en-US" sz="1400" u="none" strike="noStrike" dirty="0" smtClean="0"/>
                        <a:t>년 평균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193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/>
                        <a:t>Norway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173,131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175,849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198,519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182,500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</a:tr>
              <a:tr h="193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/>
                        <a:t>United Kingdom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132,882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115,843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174,680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141,135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</a:tr>
              <a:tr h="193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/>
                        <a:t>Japan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158,185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134,664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87,610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126,820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</a:tr>
              <a:tr h="193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/>
                        <a:t>Namibia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69,573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99,592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87,909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85,691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</a:tr>
              <a:tr h="193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/>
                        <a:t>Spain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42,714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66,602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97,627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68,981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</a:tr>
              <a:tr h="193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/>
                        <a:t>China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35,894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53,022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84,564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57,827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</a:tr>
              <a:tr h="193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/>
                        <a:t>Netherlands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67,602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45,914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47,414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53,643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</a:tr>
              <a:tr h="193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/>
                        <a:t>Korea, Republic of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25,901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57,704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68,385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50,663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</a:tr>
              <a:tr h="193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/>
                        <a:t>Taiwan Province of China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42,873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28,466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44,243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38,527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</a:tr>
              <a:tr h="19352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/>
                        <a:t>수입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2007</a:t>
                      </a:r>
                      <a:r>
                        <a:rPr lang="ko-KR" altLang="en-US" sz="1400" u="none" strike="noStrike" dirty="0"/>
                        <a:t>년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2008</a:t>
                      </a:r>
                      <a:r>
                        <a:rPr lang="ko-KR" altLang="en-US" sz="1400" u="none" strike="noStrike" dirty="0"/>
                        <a:t>년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2009</a:t>
                      </a:r>
                      <a:r>
                        <a:rPr lang="ko-KR" altLang="en-US" sz="1400" u="none" strike="noStrike" dirty="0"/>
                        <a:t>년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3</a:t>
                      </a:r>
                      <a:r>
                        <a:rPr lang="ko-KR" altLang="en-US" sz="1400" u="none" strike="noStrike" dirty="0" smtClean="0"/>
                        <a:t>년 평균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193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/>
                        <a:t>Nigeria</a:t>
                      </a:r>
                      <a:endParaRPr lang="en-US" sz="1400" b="0" i="0" u="none" strike="noStrike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997,888</a:t>
                      </a:r>
                      <a:endParaRPr lang="en-US" altLang="ko-KR" sz="1400" b="0" i="0" u="none" strike="noStrike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399,475</a:t>
                      </a:r>
                      <a:endParaRPr lang="en-US" altLang="ko-KR" sz="1400" b="0" i="0" u="none" strike="noStrike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325,629</a:t>
                      </a:r>
                      <a:endParaRPr lang="en-US" altLang="ko-KR" sz="1400" b="0" i="0" u="none" strike="noStrike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574,331</a:t>
                      </a:r>
                      <a:endParaRPr lang="en-US" altLang="ko-KR" sz="1400" b="0" i="0" u="none" strike="noStrike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</a:tr>
              <a:tr h="193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/>
                        <a:t>Ghana</a:t>
                      </a:r>
                      <a:endParaRPr lang="en-US" sz="1400" b="0" i="0" u="none" strike="noStrike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230,239</a:t>
                      </a:r>
                      <a:endParaRPr lang="en-US" altLang="ko-KR" sz="1400" b="0" i="0" u="none" strike="noStrike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139,440</a:t>
                      </a:r>
                      <a:endParaRPr lang="en-US" altLang="ko-KR" sz="1400" b="0" i="0" u="none" strike="noStrike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111,508</a:t>
                      </a:r>
                      <a:endParaRPr lang="en-US" altLang="ko-KR" sz="1400" b="0" i="0" u="none" strike="noStrike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160,396</a:t>
                      </a:r>
                      <a:endParaRPr lang="en-US" altLang="ko-KR" sz="1400" b="0" i="0" u="none" strike="noStrike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</a:tr>
              <a:tr h="193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/>
                        <a:t>Cameroon</a:t>
                      </a:r>
                      <a:endParaRPr lang="en-US" sz="1400" b="0" i="0" u="none" strike="noStrike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88,063</a:t>
                      </a:r>
                      <a:endParaRPr lang="en-US" altLang="ko-KR" sz="1400" b="0" i="0" u="none" strike="noStrike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99,511</a:t>
                      </a:r>
                      <a:endParaRPr lang="en-US" altLang="ko-KR" sz="1400" b="0" i="0" u="none" strike="noStrike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130,807</a:t>
                      </a:r>
                      <a:endParaRPr lang="en-US" altLang="ko-KR" sz="1400" b="0" i="0" u="none" strike="noStrike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106,127</a:t>
                      </a:r>
                      <a:endParaRPr lang="en-US" altLang="ko-KR" sz="1400" b="0" i="0" u="none" strike="noStrike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</a:tr>
              <a:tr h="193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/>
                        <a:t>Thailand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57,484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111,445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102,659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90,529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</a:tr>
              <a:tr h="193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/>
                        <a:t>Philippines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66,768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77,245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112,098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85,370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</a:tr>
              <a:tr h="193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/>
                        <a:t>Russian Federation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86,014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78,595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87,615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84,075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</a:tr>
              <a:tr h="193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/>
                        <a:t>China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73,436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79,346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63,254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72,012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</a:tr>
              <a:tr h="193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/>
                        <a:t>Indonesia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25,030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50,691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91,137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55,619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</a:tr>
              <a:tr h="1935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/>
                        <a:t>Norway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40,468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40,763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84,147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55,126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797" marR="8797" marT="8797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56527300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3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9552" y="1196752"/>
            <a:ext cx="8424936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ko-KR" altLang="en-US" dirty="0" smtClean="0"/>
              <a:t> 정어리 </a:t>
            </a:r>
            <a:r>
              <a:rPr lang="en-US" altLang="ko-KR" dirty="0" smtClean="0"/>
              <a:t>: </a:t>
            </a:r>
            <a:r>
              <a:rPr lang="ko-KR" altLang="en-US" dirty="0" smtClean="0">
                <a:solidFill>
                  <a:srgbClr val="FF0000"/>
                </a:solidFill>
              </a:rPr>
              <a:t>유럽</a:t>
            </a:r>
            <a:r>
              <a:rPr lang="en-US" altLang="ko-KR" dirty="0" smtClean="0">
                <a:solidFill>
                  <a:srgbClr val="FF0000"/>
                </a:solidFill>
              </a:rPr>
              <a:t>(</a:t>
            </a:r>
            <a:r>
              <a:rPr lang="ko-KR" altLang="en-US" dirty="0" smtClean="0">
                <a:solidFill>
                  <a:srgbClr val="FF0000"/>
                </a:solidFill>
              </a:rPr>
              <a:t>북유럽 포함</a:t>
            </a:r>
            <a:r>
              <a:rPr lang="en-US" altLang="ko-KR" dirty="0" smtClean="0">
                <a:solidFill>
                  <a:srgbClr val="FF0000"/>
                </a:solidFill>
              </a:rPr>
              <a:t>)</a:t>
            </a:r>
            <a:r>
              <a:rPr lang="ko-KR" altLang="en-US" dirty="0" smtClean="0">
                <a:solidFill>
                  <a:srgbClr val="FF0000"/>
                </a:solidFill>
              </a:rPr>
              <a:t> 국가간 수출입 활발</a:t>
            </a:r>
            <a:r>
              <a:rPr lang="en-US" altLang="ko-KR" dirty="0" smtClean="0">
                <a:solidFill>
                  <a:srgbClr val="FF0000"/>
                </a:solidFill>
              </a:rPr>
              <a:t>, </a:t>
            </a:r>
            <a:r>
              <a:rPr lang="ko-KR" altLang="en-US" dirty="0" smtClean="0">
                <a:solidFill>
                  <a:srgbClr val="FF0000"/>
                </a:solidFill>
              </a:rPr>
              <a:t>러시아</a:t>
            </a:r>
            <a:r>
              <a:rPr lang="en-US" altLang="ko-KR" dirty="0" smtClean="0">
                <a:solidFill>
                  <a:srgbClr val="FF0000"/>
                </a:solidFill>
              </a:rPr>
              <a:t>, </a:t>
            </a:r>
            <a:r>
              <a:rPr lang="ko-KR" altLang="en-US" dirty="0" smtClean="0">
                <a:solidFill>
                  <a:srgbClr val="FF0000"/>
                </a:solidFill>
              </a:rPr>
              <a:t>나이지리아 수입물량 큼 </a:t>
            </a:r>
            <a:endParaRPr lang="ko-KR" altLang="en-US" dirty="0">
              <a:solidFill>
                <a:srgbClr val="FF0000"/>
              </a:solidFill>
            </a:endParaRPr>
          </a:p>
        </p:txBody>
      </p:sp>
      <p:graphicFrame>
        <p:nvGraphicFramePr>
          <p:cNvPr id="11" name="표 10"/>
          <p:cNvGraphicFramePr>
            <a:graphicFrameLocks noGrp="1"/>
          </p:cNvGraphicFramePr>
          <p:nvPr/>
        </p:nvGraphicFramePr>
        <p:xfrm>
          <a:off x="899592" y="1586760"/>
          <a:ext cx="7632848" cy="4945334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2085751"/>
                <a:gridCol w="1269587"/>
                <a:gridCol w="1085404"/>
                <a:gridCol w="1596053"/>
                <a:gridCol w="1596053"/>
              </a:tblGrid>
              <a:tr h="16315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/>
                        <a:t>수출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2007</a:t>
                      </a:r>
                      <a:r>
                        <a:rPr lang="ko-KR" altLang="en-US" sz="1400" u="none" strike="noStrike" dirty="0"/>
                        <a:t>년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2008</a:t>
                      </a:r>
                      <a:r>
                        <a:rPr lang="ko-KR" altLang="en-US" sz="1400" u="none" strike="noStrike" dirty="0"/>
                        <a:t>년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2009</a:t>
                      </a:r>
                      <a:r>
                        <a:rPr lang="ko-KR" altLang="en-US" sz="1400" u="none" strike="noStrike" dirty="0"/>
                        <a:t>년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3</a:t>
                      </a:r>
                      <a:r>
                        <a:rPr lang="ko-KR" altLang="en-US" sz="1400" u="none" strike="noStrike" dirty="0" smtClean="0"/>
                        <a:t>년 평균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16315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/>
                        <a:t>Norway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484,925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564,754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570,028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539,902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</a:tr>
              <a:tr h="16315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/>
                        <a:t>Morocco</a:t>
                      </a:r>
                      <a:endParaRPr lang="en-US" sz="1400" b="0" i="0" u="none" strike="noStrike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186,822</a:t>
                      </a:r>
                      <a:endParaRPr lang="en-US" altLang="ko-KR" sz="1400" b="0" i="0" u="none" strike="noStrike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207,908</a:t>
                      </a:r>
                      <a:endParaRPr lang="en-US" altLang="ko-KR" sz="1400" b="0" i="0" u="none" strike="noStrike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217,554</a:t>
                      </a:r>
                      <a:endParaRPr lang="en-US" altLang="ko-KR" sz="1400" b="0" i="0" u="none" strike="noStrike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204,095</a:t>
                      </a:r>
                      <a:endParaRPr lang="en-US" altLang="ko-KR" sz="1400" b="0" i="0" u="none" strike="noStrike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</a:tr>
              <a:tr h="16315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/>
                        <a:t>Sweden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149,328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144,485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148,193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147,335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</a:tr>
              <a:tr h="18332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/>
                        <a:t>Netherlands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152,957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121,525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124,985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133,156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</a:tr>
              <a:tr h="16315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/>
                        <a:t>Germany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144,207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124,556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107,772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125,512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</a:tr>
              <a:tr h="32123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/>
                        <a:t>United States of America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127,370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109,429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116,509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117,769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</a:tr>
              <a:tr h="16315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/>
                        <a:t>Denmark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89,325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122,739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117,120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109,728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</a:tr>
              <a:tr h="16315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/>
                        <a:t>Spain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97,439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88,399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99,457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95,098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</a:tr>
              <a:tr h="16315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/>
                        <a:t>Poland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86,587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89,545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108,300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94,811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</a:tr>
              <a:tr h="16315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/>
                        <a:t>Estonia</a:t>
                      </a:r>
                      <a:endParaRPr lang="en-US" sz="1400" b="0" i="0" u="none" strike="noStrike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83,894</a:t>
                      </a:r>
                      <a:endParaRPr lang="en-US" altLang="ko-KR" sz="1400" b="0" i="0" u="none" strike="noStrike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92,262</a:t>
                      </a:r>
                      <a:endParaRPr lang="en-US" altLang="ko-KR" sz="1400" b="0" i="0" u="none" strike="noStrike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92,980</a:t>
                      </a:r>
                      <a:endParaRPr lang="en-US" altLang="ko-KR" sz="1400" b="0" i="0" u="none" strike="noStrike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89,712</a:t>
                      </a:r>
                      <a:endParaRPr lang="en-US" altLang="ko-KR" sz="1400" b="0" i="0" u="none" strike="noStrike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</a:tr>
              <a:tr h="16315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/>
                        <a:t>수입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2007</a:t>
                      </a:r>
                      <a:r>
                        <a:rPr lang="ko-KR" altLang="en-US" sz="1400" u="none" strike="noStrike" dirty="0"/>
                        <a:t>년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2008</a:t>
                      </a:r>
                      <a:r>
                        <a:rPr lang="ko-KR" altLang="en-US" sz="1400" u="none" strike="noStrike" dirty="0"/>
                        <a:t>년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2009</a:t>
                      </a:r>
                      <a:r>
                        <a:rPr lang="ko-KR" altLang="en-US" sz="1400" u="none" strike="noStrike" dirty="0"/>
                        <a:t>년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3</a:t>
                      </a:r>
                      <a:r>
                        <a:rPr lang="ko-KR" altLang="en-US" sz="1400" u="none" strike="noStrike" dirty="0" smtClean="0"/>
                        <a:t>년 평균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14275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/>
                        <a:t>Russian Federation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375,680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304,829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291,249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323,919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</a:tr>
              <a:tr h="16315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/>
                        <a:t>Ukraine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166,367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172,363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176,305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171,678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</a:tr>
              <a:tr h="16315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/>
                        <a:t>Nigeria</a:t>
                      </a:r>
                      <a:endParaRPr lang="en-US" sz="1400" b="0" i="0" u="none" strike="noStrike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265,925</a:t>
                      </a:r>
                      <a:endParaRPr lang="en-US" altLang="ko-KR" sz="1400" b="0" i="0" u="none" strike="noStrike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181,069</a:t>
                      </a:r>
                      <a:endParaRPr lang="en-US" altLang="ko-KR" sz="1400" b="0" i="0" u="none" strike="noStrike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63,655</a:t>
                      </a:r>
                      <a:endParaRPr lang="en-US" altLang="ko-KR" sz="1400" b="0" i="0" u="none" strike="noStrike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170,216</a:t>
                      </a:r>
                      <a:endParaRPr lang="en-US" altLang="ko-KR" sz="1400" b="0" i="0" u="none" strike="noStrike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</a:tr>
              <a:tr h="16315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/>
                        <a:t>Denmark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151,686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152,392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151,965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152,014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</a:tr>
              <a:tr h="16315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/>
                        <a:t>Germany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112,499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121,927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102,143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112,190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</a:tr>
              <a:tr h="18332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/>
                        <a:t>Netherlands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100,188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82,128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123,012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101,776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</a:tr>
              <a:tr h="18332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 smtClean="0"/>
                        <a:t>Cote </a:t>
                      </a:r>
                      <a:r>
                        <a:rPr lang="en-US" sz="1400" u="none" strike="noStrike" dirty="0"/>
                        <a:t>d'Ivoire</a:t>
                      </a:r>
                      <a:endParaRPr lang="en-US" sz="1400" b="0" i="0" u="none" strike="noStrike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80,787</a:t>
                      </a:r>
                      <a:endParaRPr lang="en-US" altLang="ko-KR" sz="1400" b="0" i="0" u="none" strike="noStrike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94,671</a:t>
                      </a:r>
                      <a:endParaRPr lang="en-US" altLang="ko-KR" sz="1400" b="0" i="0" u="none" strike="noStrike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110,135</a:t>
                      </a:r>
                      <a:endParaRPr lang="en-US" altLang="ko-KR" sz="1400" b="0" i="0" u="none" strike="noStrike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95,198</a:t>
                      </a:r>
                      <a:endParaRPr lang="en-US" altLang="ko-KR" sz="1400" b="0" i="0" u="none" strike="noStrike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</a:tr>
              <a:tr h="16315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/>
                        <a:t>China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70,531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74,950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75,279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73,587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</a:tr>
              <a:tr h="16315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/>
                        <a:t>Spain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57,060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39,964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82,804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59,943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</a:tr>
              <a:tr h="16315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/>
                        <a:t>Thailand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40,966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50,046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/>
                        <a:t>86,487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/>
                        <a:t>59,166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35" marR="6835" marT="6835" marB="0" anchor="ctr"/>
                </a:tc>
              </a:tr>
            </a:tbl>
          </a:graphicData>
        </a:graphic>
      </p:graphicFrame>
      <p:sp>
        <p:nvSpPr>
          <p:cNvPr id="13" name="제목 1"/>
          <p:cNvSpPr>
            <a:spLocks noGrp="1"/>
          </p:cNvSpPr>
          <p:nvPr>
            <p:ph type="title"/>
          </p:nvPr>
        </p:nvSpPr>
        <p:spPr>
          <a:xfrm>
            <a:off x="0" y="469572"/>
            <a:ext cx="4400552" cy="511156"/>
          </a:xfrm>
        </p:spPr>
        <p:txBody>
          <a:bodyPr>
            <a:normAutofit/>
          </a:bodyPr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라</a:t>
            </a:r>
            <a:r>
              <a:rPr lang="en-US" altLang="ko-KR" dirty="0" smtClean="0">
                <a:solidFill>
                  <a:schemeClr val="tx1"/>
                </a:solidFill>
              </a:rPr>
              <a:t>. </a:t>
            </a:r>
            <a:r>
              <a:rPr lang="ko-KR" altLang="en-US" dirty="0" smtClean="0">
                <a:solidFill>
                  <a:schemeClr val="tx1"/>
                </a:solidFill>
              </a:rPr>
              <a:t>주요 어종의 생산 현황</a:t>
            </a:r>
            <a:r>
              <a:rPr lang="en-US" altLang="ko-KR" dirty="0" smtClean="0">
                <a:solidFill>
                  <a:schemeClr val="tx1"/>
                </a:solidFill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6527300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3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17" name="제목 1"/>
          <p:cNvSpPr>
            <a:spLocks noGrp="1"/>
          </p:cNvSpPr>
          <p:nvPr>
            <p:ph type="title"/>
          </p:nvPr>
        </p:nvSpPr>
        <p:spPr>
          <a:xfrm>
            <a:off x="0" y="469572"/>
            <a:ext cx="4400552" cy="511156"/>
          </a:xfrm>
        </p:spPr>
        <p:txBody>
          <a:bodyPr>
            <a:normAutofit/>
          </a:bodyPr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마</a:t>
            </a:r>
            <a:r>
              <a:rPr lang="en-US" altLang="ko-KR" dirty="0" smtClean="0">
                <a:solidFill>
                  <a:schemeClr val="tx1"/>
                </a:solidFill>
              </a:rPr>
              <a:t>. </a:t>
            </a:r>
            <a:r>
              <a:rPr lang="ko-KR" altLang="en-US" dirty="0" smtClean="0">
                <a:solidFill>
                  <a:schemeClr val="tx1"/>
                </a:solidFill>
              </a:rPr>
              <a:t>한국의 대 아프리카 수입</a:t>
            </a:r>
            <a:r>
              <a:rPr lang="en-US" altLang="ko-KR" dirty="0" smtClean="0">
                <a:solidFill>
                  <a:schemeClr val="tx1"/>
                </a:solidFill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endParaRPr lang="ko-KR" altLang="en-US" dirty="0">
              <a:solidFill>
                <a:schemeClr val="tx1"/>
              </a:solidFill>
            </a:endParaRPr>
          </a:p>
        </p:txBody>
      </p:sp>
      <p:graphicFrame>
        <p:nvGraphicFramePr>
          <p:cNvPr id="10" name="차트 9"/>
          <p:cNvGraphicFramePr/>
          <p:nvPr/>
        </p:nvGraphicFramePr>
        <p:xfrm>
          <a:off x="251520" y="1412776"/>
          <a:ext cx="4032448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직사각형 10"/>
          <p:cNvSpPr/>
          <p:nvPr/>
        </p:nvSpPr>
        <p:spPr>
          <a:xfrm>
            <a:off x="323528" y="1124744"/>
            <a:ext cx="417646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rgbClr val="FF0000"/>
                </a:solidFill>
                <a:latin typeface="+mn-ea"/>
                <a:ea typeface="+mn-ea"/>
              </a:rPr>
              <a:t> </a:t>
            </a:r>
            <a:r>
              <a:rPr lang="ko-KR" altLang="en-US" sz="1600" b="1" dirty="0" smtClean="0">
                <a:latin typeface="+mn-ea"/>
                <a:ea typeface="+mn-ea"/>
              </a:rPr>
              <a:t>기니</a:t>
            </a:r>
            <a:r>
              <a:rPr lang="en-US" altLang="ko-KR" sz="1600" b="1" dirty="0" smtClean="0">
                <a:solidFill>
                  <a:srgbClr val="FF0000"/>
                </a:solidFill>
                <a:latin typeface="+mn-ea"/>
                <a:ea typeface="+mn-ea"/>
              </a:rPr>
              <a:t>(’09</a:t>
            </a:r>
            <a:r>
              <a:rPr lang="ko-KR" altLang="en-US" sz="1600" b="1" dirty="0" smtClean="0">
                <a:solidFill>
                  <a:srgbClr val="FF0000"/>
                </a:solidFill>
                <a:latin typeface="+mn-ea"/>
                <a:ea typeface="+mn-ea"/>
              </a:rPr>
              <a:t>년 이후 민어</a:t>
            </a:r>
            <a:r>
              <a:rPr lang="en-US" altLang="ko-KR" sz="1600" b="1" dirty="0" smtClean="0">
                <a:solidFill>
                  <a:srgbClr val="FF0000"/>
                </a:solidFill>
                <a:latin typeface="+mn-ea"/>
                <a:ea typeface="+mn-ea"/>
              </a:rPr>
              <a:t>, </a:t>
            </a:r>
            <a:r>
              <a:rPr lang="ko-KR" altLang="en-US" sz="1600" b="1" dirty="0" smtClean="0">
                <a:solidFill>
                  <a:srgbClr val="FF0000"/>
                </a:solidFill>
                <a:latin typeface="+mn-ea"/>
                <a:ea typeface="+mn-ea"/>
              </a:rPr>
              <a:t>서대</a:t>
            </a:r>
            <a:r>
              <a:rPr lang="en-US" altLang="ko-KR" sz="1600" b="1" dirty="0" smtClean="0">
                <a:solidFill>
                  <a:srgbClr val="FF0000"/>
                </a:solidFill>
                <a:latin typeface="+mn-ea"/>
                <a:ea typeface="+mn-ea"/>
              </a:rPr>
              <a:t>, </a:t>
            </a:r>
            <a:r>
              <a:rPr lang="ko-KR" altLang="en-US" sz="1600" b="1" dirty="0" smtClean="0">
                <a:solidFill>
                  <a:srgbClr val="FF0000"/>
                </a:solidFill>
                <a:latin typeface="+mn-ea"/>
                <a:ea typeface="+mn-ea"/>
              </a:rPr>
              <a:t>조기 등 증가</a:t>
            </a:r>
            <a:r>
              <a:rPr lang="en-US" altLang="ko-KR" sz="1600" b="1" dirty="0" smtClean="0">
                <a:solidFill>
                  <a:srgbClr val="FF0000"/>
                </a:solidFill>
                <a:latin typeface="+mn-ea"/>
                <a:ea typeface="+mn-ea"/>
              </a:rPr>
              <a:t>)</a:t>
            </a:r>
          </a:p>
        </p:txBody>
      </p:sp>
      <p:graphicFrame>
        <p:nvGraphicFramePr>
          <p:cNvPr id="12" name="차트 11"/>
          <p:cNvGraphicFramePr/>
          <p:nvPr/>
        </p:nvGraphicFramePr>
        <p:xfrm>
          <a:off x="4572000" y="1412776"/>
          <a:ext cx="4032448" cy="2376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직사각형 12"/>
          <p:cNvSpPr/>
          <p:nvPr/>
        </p:nvSpPr>
        <p:spPr>
          <a:xfrm>
            <a:off x="4644008" y="1124744"/>
            <a:ext cx="36004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rgbClr val="FF0000"/>
                </a:solidFill>
                <a:latin typeface="+mn-ea"/>
                <a:ea typeface="+mn-ea"/>
              </a:rPr>
              <a:t> </a:t>
            </a:r>
            <a:r>
              <a:rPr lang="ko-KR" altLang="en-US" sz="1600" b="1" dirty="0" smtClean="0">
                <a:latin typeface="+mn-ea"/>
                <a:ea typeface="+mn-ea"/>
              </a:rPr>
              <a:t>시에라리온</a:t>
            </a:r>
            <a:r>
              <a:rPr lang="en-US" altLang="ko-KR" sz="1600" b="1" dirty="0" smtClean="0">
                <a:solidFill>
                  <a:srgbClr val="FF0000"/>
                </a:solidFill>
                <a:latin typeface="+mn-ea"/>
                <a:ea typeface="+mn-ea"/>
              </a:rPr>
              <a:t>(’13</a:t>
            </a:r>
            <a:r>
              <a:rPr lang="ko-KR" altLang="en-US" sz="1600" b="1" dirty="0" smtClean="0">
                <a:solidFill>
                  <a:srgbClr val="FF0000"/>
                </a:solidFill>
                <a:latin typeface="+mn-ea"/>
                <a:ea typeface="+mn-ea"/>
              </a:rPr>
              <a:t>년 수입량 급증</a:t>
            </a:r>
            <a:r>
              <a:rPr lang="en-US" altLang="ko-KR" sz="1600" b="1" dirty="0" smtClean="0">
                <a:solidFill>
                  <a:srgbClr val="FF0000"/>
                </a:solidFill>
                <a:latin typeface="+mn-ea"/>
                <a:ea typeface="+mn-ea"/>
              </a:rPr>
              <a:t>)</a:t>
            </a:r>
          </a:p>
        </p:txBody>
      </p:sp>
      <p:graphicFrame>
        <p:nvGraphicFramePr>
          <p:cNvPr id="14" name="차트 13"/>
          <p:cNvGraphicFramePr/>
          <p:nvPr/>
        </p:nvGraphicFramePr>
        <p:xfrm>
          <a:off x="323528" y="4142184"/>
          <a:ext cx="4032448" cy="24551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5" name="직사각형 14"/>
          <p:cNvSpPr/>
          <p:nvPr/>
        </p:nvSpPr>
        <p:spPr>
          <a:xfrm>
            <a:off x="395536" y="3875638"/>
            <a:ext cx="36004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rgbClr val="FF0000"/>
                </a:solidFill>
                <a:latin typeface="+mn-ea"/>
                <a:ea typeface="+mn-ea"/>
              </a:rPr>
              <a:t> </a:t>
            </a:r>
            <a:r>
              <a:rPr lang="ko-KR" altLang="en-US" sz="1600" b="1" dirty="0" smtClean="0">
                <a:latin typeface="+mn-ea"/>
                <a:ea typeface="+mn-ea"/>
              </a:rPr>
              <a:t>세네갈</a:t>
            </a:r>
            <a:r>
              <a:rPr lang="en-US" altLang="ko-KR" sz="1600" b="1" dirty="0" smtClean="0">
                <a:solidFill>
                  <a:srgbClr val="FF0000"/>
                </a:solidFill>
                <a:latin typeface="+mn-ea"/>
                <a:ea typeface="+mn-ea"/>
              </a:rPr>
              <a:t>(</a:t>
            </a:r>
            <a:r>
              <a:rPr lang="ko-KR" altLang="en-US" sz="1600" b="1" dirty="0" smtClean="0">
                <a:solidFill>
                  <a:srgbClr val="FF0000"/>
                </a:solidFill>
                <a:latin typeface="+mn-ea"/>
                <a:ea typeface="+mn-ea"/>
              </a:rPr>
              <a:t>갈치 수입으로 급증</a:t>
            </a:r>
            <a:r>
              <a:rPr lang="en-US" altLang="ko-KR" sz="1600" b="1" dirty="0" smtClean="0">
                <a:solidFill>
                  <a:srgbClr val="FF0000"/>
                </a:solidFill>
                <a:latin typeface="+mn-ea"/>
                <a:ea typeface="+mn-ea"/>
              </a:rPr>
              <a:t>) </a:t>
            </a:r>
          </a:p>
        </p:txBody>
      </p:sp>
      <p:graphicFrame>
        <p:nvGraphicFramePr>
          <p:cNvPr id="16" name="차트 15"/>
          <p:cNvGraphicFramePr/>
          <p:nvPr/>
        </p:nvGraphicFramePr>
        <p:xfrm>
          <a:off x="4644008" y="4214192"/>
          <a:ext cx="4104456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8" name="직사각형 17"/>
          <p:cNvSpPr/>
          <p:nvPr/>
        </p:nvSpPr>
        <p:spPr>
          <a:xfrm>
            <a:off x="4716016" y="3926160"/>
            <a:ext cx="36004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ko-KR" altLang="en-US" sz="1600" b="1" dirty="0" smtClean="0">
                <a:solidFill>
                  <a:srgbClr val="FF0000"/>
                </a:solidFill>
                <a:latin typeface="+mn-ea"/>
                <a:ea typeface="+mn-ea"/>
              </a:rPr>
              <a:t> </a:t>
            </a:r>
            <a:r>
              <a:rPr lang="ko-KR" altLang="en-US" sz="1600" b="1" dirty="0" smtClean="0">
                <a:latin typeface="+mn-ea"/>
                <a:ea typeface="+mn-ea"/>
              </a:rPr>
              <a:t>가나</a:t>
            </a:r>
            <a:r>
              <a:rPr lang="en-US" altLang="ko-KR" sz="1600" b="1" dirty="0" smtClean="0">
                <a:solidFill>
                  <a:srgbClr val="FF0000"/>
                </a:solidFill>
                <a:latin typeface="+mn-ea"/>
                <a:ea typeface="+mn-ea"/>
              </a:rPr>
              <a:t>(</a:t>
            </a:r>
            <a:r>
              <a:rPr lang="ko-KR" altLang="en-US" sz="1600" b="1" dirty="0" smtClean="0">
                <a:solidFill>
                  <a:srgbClr val="FF0000"/>
                </a:solidFill>
                <a:latin typeface="+mn-ea"/>
                <a:ea typeface="+mn-ea"/>
              </a:rPr>
              <a:t>합작사 진출에 따른 수입증가</a:t>
            </a:r>
            <a:r>
              <a:rPr lang="en-US" altLang="ko-KR" sz="1600" b="1" dirty="0" smtClean="0">
                <a:solidFill>
                  <a:srgbClr val="FF0000"/>
                </a:solidFill>
                <a:latin typeface="+mn-ea"/>
                <a:ea typeface="+mn-ea"/>
              </a:rPr>
              <a:t>) </a:t>
            </a:r>
          </a:p>
        </p:txBody>
      </p:sp>
      <p:sp>
        <p:nvSpPr>
          <p:cNvPr id="2" name="타원 1"/>
          <p:cNvSpPr/>
          <p:nvPr/>
        </p:nvSpPr>
        <p:spPr>
          <a:xfrm>
            <a:off x="2843808" y="4365104"/>
            <a:ext cx="1440160" cy="1486907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dirty="0" smtClean="0">
              <a:solidFill>
                <a:schemeClr val="tx1">
                  <a:lumMod val="75000"/>
                  <a:lumOff val="25000"/>
                </a:schemeClr>
              </a:solidFill>
              <a:latin typeface="Impact"/>
              <a:ea typeface="맑은 고딕" pitchFamily="50" charset="-127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7236296" y="1456030"/>
            <a:ext cx="1440160" cy="1486907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dirty="0" smtClean="0">
              <a:solidFill>
                <a:schemeClr val="tx1">
                  <a:lumMod val="75000"/>
                  <a:lumOff val="25000"/>
                </a:schemeClr>
              </a:solidFill>
              <a:latin typeface="Impact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6527300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252536" y="3095249"/>
            <a:ext cx="7775848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white"/>
              </a:solidFill>
            </a:endParaRPr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>
          <a:xfrm>
            <a:off x="270222" y="2485796"/>
            <a:ext cx="7974185" cy="511156"/>
          </a:xfrm>
        </p:spPr>
        <p:txBody>
          <a:bodyPr/>
          <a:lstStyle/>
          <a:p>
            <a:r>
              <a:rPr lang="en-US" altLang="ko-KR" i="1" dirty="0" smtClean="0">
                <a:solidFill>
                  <a:srgbClr val="0000CC"/>
                </a:solidFill>
                <a:latin typeface="굴림"/>
                <a:ea typeface="굴림"/>
              </a:rPr>
              <a:t>Ⅵ</a:t>
            </a:r>
            <a:r>
              <a:rPr lang="en-US" altLang="ko-KR" i="1" dirty="0" smtClean="0">
                <a:solidFill>
                  <a:srgbClr val="0000CC"/>
                </a:solidFill>
              </a:rPr>
              <a:t>. </a:t>
            </a:r>
            <a:r>
              <a:rPr lang="ko-KR" altLang="en-US" i="1" dirty="0" err="1" smtClean="0">
                <a:solidFill>
                  <a:srgbClr val="0000CC"/>
                </a:solidFill>
              </a:rPr>
              <a:t>권역별</a:t>
            </a:r>
            <a:r>
              <a:rPr lang="ko-KR" altLang="en-US" i="1" dirty="0" smtClean="0">
                <a:solidFill>
                  <a:srgbClr val="0000CC"/>
                </a:solidFill>
              </a:rPr>
              <a:t> 진출</a:t>
            </a:r>
            <a:r>
              <a:rPr lang="en-US" altLang="ko-KR" i="1" dirty="0" smtClean="0">
                <a:solidFill>
                  <a:srgbClr val="0000CC"/>
                </a:solidFill>
              </a:rPr>
              <a:t> </a:t>
            </a:r>
            <a:r>
              <a:rPr lang="ko-KR" altLang="en-US" i="1" dirty="0" smtClean="0">
                <a:solidFill>
                  <a:srgbClr val="0000CC"/>
                </a:solidFill>
              </a:rPr>
              <a:t>가능성</a:t>
            </a:r>
            <a:endParaRPr lang="ko-KR" altLang="en-US" sz="1600" i="1" dirty="0">
              <a:solidFill>
                <a:srgbClr val="0000CC"/>
              </a:solidFill>
            </a:endParaRPr>
          </a:p>
        </p:txBody>
      </p:sp>
      <p:sp>
        <p:nvSpPr>
          <p:cNvPr id="6" name="제목 4"/>
          <p:cNvSpPr txBox="1">
            <a:spLocks/>
          </p:cNvSpPr>
          <p:nvPr/>
        </p:nvSpPr>
        <p:spPr>
          <a:xfrm>
            <a:off x="539552" y="3284984"/>
            <a:ext cx="7974185" cy="51115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/>
          <a:p>
            <a:pPr marL="85725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1. </a:t>
            </a:r>
            <a:r>
              <a:rPr kumimoji="0" lang="ko-KR" altLang="en-US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아세안</a:t>
            </a:r>
            <a:endParaRPr kumimoji="0" lang="ko-KR" altLang="en-US" sz="1600" b="1" i="1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  <p:sp>
        <p:nvSpPr>
          <p:cNvPr id="7" name="제목 4"/>
          <p:cNvSpPr txBox="1">
            <a:spLocks/>
          </p:cNvSpPr>
          <p:nvPr/>
        </p:nvSpPr>
        <p:spPr>
          <a:xfrm>
            <a:off x="539552" y="3925956"/>
            <a:ext cx="7974185" cy="5111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85725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2. </a:t>
            </a:r>
            <a:r>
              <a:rPr kumimoji="0" lang="ko-KR" altLang="en-US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남미</a:t>
            </a:r>
            <a:endParaRPr kumimoji="0" lang="ko-KR" altLang="en-US" sz="1600" b="1" i="1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  <p:sp>
        <p:nvSpPr>
          <p:cNvPr id="8" name="제목 4"/>
          <p:cNvSpPr txBox="1">
            <a:spLocks/>
          </p:cNvSpPr>
          <p:nvPr/>
        </p:nvSpPr>
        <p:spPr>
          <a:xfrm>
            <a:off x="539552" y="4509120"/>
            <a:ext cx="7974185" cy="5111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85725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3. </a:t>
            </a:r>
            <a:r>
              <a:rPr kumimoji="0" lang="ko-KR" altLang="en-US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아프리카</a:t>
            </a:r>
            <a:endParaRPr kumimoji="0" lang="ko-KR" altLang="en-US" sz="1600" b="1" i="1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8902971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252536" y="3095249"/>
            <a:ext cx="7775848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white"/>
              </a:solidFill>
            </a:endParaRPr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>
          <a:xfrm>
            <a:off x="270222" y="2485796"/>
            <a:ext cx="7974185" cy="511156"/>
          </a:xfrm>
        </p:spPr>
        <p:txBody>
          <a:bodyPr/>
          <a:lstStyle/>
          <a:p>
            <a:r>
              <a:rPr lang="en-US" altLang="ko-KR" i="1" dirty="0" smtClean="0">
                <a:solidFill>
                  <a:srgbClr val="0000CC"/>
                </a:solidFill>
                <a:latin typeface="굴림"/>
                <a:ea typeface="굴림"/>
              </a:rPr>
              <a:t>Ⅵ</a:t>
            </a:r>
            <a:r>
              <a:rPr lang="en-US" altLang="ko-KR" i="1" dirty="0" smtClean="0">
                <a:solidFill>
                  <a:srgbClr val="0000CC"/>
                </a:solidFill>
              </a:rPr>
              <a:t>. </a:t>
            </a:r>
            <a:r>
              <a:rPr lang="ko-KR" altLang="en-US" i="1" dirty="0" err="1" smtClean="0">
                <a:solidFill>
                  <a:srgbClr val="0000CC"/>
                </a:solidFill>
              </a:rPr>
              <a:t>권역별</a:t>
            </a:r>
            <a:r>
              <a:rPr lang="ko-KR" altLang="en-US" i="1" dirty="0" smtClean="0">
                <a:solidFill>
                  <a:srgbClr val="0000CC"/>
                </a:solidFill>
              </a:rPr>
              <a:t> 진출</a:t>
            </a:r>
            <a:r>
              <a:rPr lang="en-US" altLang="ko-KR" i="1" dirty="0" smtClean="0">
                <a:solidFill>
                  <a:srgbClr val="0000CC"/>
                </a:solidFill>
              </a:rPr>
              <a:t> </a:t>
            </a:r>
            <a:r>
              <a:rPr lang="ko-KR" altLang="en-US" i="1" dirty="0" smtClean="0">
                <a:solidFill>
                  <a:srgbClr val="0000CC"/>
                </a:solidFill>
              </a:rPr>
              <a:t>가능성</a:t>
            </a:r>
            <a:endParaRPr lang="ko-KR" altLang="en-US" sz="1600" i="1" dirty="0">
              <a:solidFill>
                <a:srgbClr val="0000CC"/>
              </a:solidFill>
            </a:endParaRPr>
          </a:p>
        </p:txBody>
      </p:sp>
      <p:sp>
        <p:nvSpPr>
          <p:cNvPr id="6" name="제목 4"/>
          <p:cNvSpPr txBox="1">
            <a:spLocks/>
          </p:cNvSpPr>
          <p:nvPr/>
        </p:nvSpPr>
        <p:spPr>
          <a:xfrm>
            <a:off x="539552" y="3284984"/>
            <a:ext cx="7974185" cy="51115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85725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1. </a:t>
            </a:r>
            <a:r>
              <a:rPr kumimoji="0" lang="ko-KR" altLang="en-US" sz="28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아세안</a:t>
            </a:r>
            <a:endParaRPr kumimoji="0" lang="ko-KR" altLang="en-US" sz="16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  <p:sp>
        <p:nvSpPr>
          <p:cNvPr id="7" name="제목 4"/>
          <p:cNvSpPr txBox="1">
            <a:spLocks/>
          </p:cNvSpPr>
          <p:nvPr/>
        </p:nvSpPr>
        <p:spPr>
          <a:xfrm>
            <a:off x="539552" y="3925956"/>
            <a:ext cx="7974185" cy="5111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85725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2. </a:t>
            </a:r>
            <a:r>
              <a:rPr kumimoji="0" lang="ko-KR" altLang="en-US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남미</a:t>
            </a:r>
            <a:endParaRPr kumimoji="0" lang="ko-KR" altLang="en-US" sz="1600" b="1" i="1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  <p:sp>
        <p:nvSpPr>
          <p:cNvPr id="8" name="제목 4"/>
          <p:cNvSpPr txBox="1">
            <a:spLocks/>
          </p:cNvSpPr>
          <p:nvPr/>
        </p:nvSpPr>
        <p:spPr>
          <a:xfrm>
            <a:off x="539552" y="4509120"/>
            <a:ext cx="7974185" cy="5111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85725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3. </a:t>
            </a:r>
            <a:r>
              <a:rPr kumimoji="0" lang="ko-KR" altLang="en-US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아프리카</a:t>
            </a:r>
            <a:endParaRPr kumimoji="0" lang="ko-KR" altLang="en-US" sz="1600" b="1" i="1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9465143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3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17" name="제목 1"/>
          <p:cNvSpPr>
            <a:spLocks noGrp="1"/>
          </p:cNvSpPr>
          <p:nvPr>
            <p:ph type="title"/>
          </p:nvPr>
        </p:nvSpPr>
        <p:spPr>
          <a:xfrm>
            <a:off x="0" y="469572"/>
            <a:ext cx="5508104" cy="511156"/>
          </a:xfrm>
        </p:spPr>
        <p:txBody>
          <a:bodyPr>
            <a:normAutofit/>
          </a:bodyPr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가</a:t>
            </a:r>
            <a:r>
              <a:rPr lang="en-US" altLang="ko-KR" dirty="0" smtClean="0">
                <a:solidFill>
                  <a:schemeClr val="tx1"/>
                </a:solidFill>
              </a:rPr>
              <a:t>. </a:t>
            </a:r>
            <a:r>
              <a:rPr lang="ko-KR" altLang="en-US" dirty="0" smtClean="0">
                <a:solidFill>
                  <a:schemeClr val="tx1"/>
                </a:solidFill>
              </a:rPr>
              <a:t>인도네시아 합작어업 및 가공산업 진출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39552" y="1052736"/>
            <a:ext cx="8352928" cy="454996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71463" indent="-271463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dirty="0">
                <a:solidFill>
                  <a:prstClr val="black"/>
                </a:solidFill>
              </a:rPr>
              <a:t> </a:t>
            </a:r>
            <a:endParaRPr kumimoji="1" lang="ko-KR" altLang="en-US" dirty="0">
              <a:solidFill>
                <a:prstClr val="black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51520" y="1158728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altLang="ko-KR" dirty="0"/>
              <a:t> </a:t>
            </a:r>
            <a:r>
              <a:rPr lang="ko-KR" altLang="en-US" dirty="0" smtClean="0"/>
              <a:t>현</a:t>
            </a:r>
            <a:r>
              <a:rPr lang="ko-KR" altLang="en-US" dirty="0"/>
              <a:t>황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571472" y="1484784"/>
            <a:ext cx="8429684" cy="1020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최대 자원부국으로 중국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대만 자본 유입 본격화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자원쟁탈전 양상</a:t>
            </a:r>
            <a:r>
              <a:rPr lang="en-US" altLang="ko-KR" sz="1400" dirty="0" smtClean="0">
                <a:latin typeface="+mn-ea"/>
                <a:ea typeface="+mn-ea"/>
              </a:rPr>
              <a:t>/ </a:t>
            </a:r>
            <a:r>
              <a:rPr lang="ko-KR" altLang="en-US" sz="1400" dirty="0" smtClean="0">
                <a:latin typeface="+mn-ea"/>
                <a:ea typeface="+mn-ea"/>
              </a:rPr>
              <a:t>채산성 악화 조짐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인도네시아 관리수역은 모두 </a:t>
            </a:r>
            <a:r>
              <a:rPr lang="en-US" altLang="ko-KR" sz="1400" dirty="0" smtClean="0">
                <a:latin typeface="+mn-ea"/>
                <a:ea typeface="+mn-ea"/>
              </a:rPr>
              <a:t>11</a:t>
            </a:r>
            <a:r>
              <a:rPr lang="ko-KR" altLang="en-US" sz="1400" dirty="0" smtClean="0">
                <a:latin typeface="+mn-ea"/>
                <a:ea typeface="+mn-ea"/>
              </a:rPr>
              <a:t>개 해구로 구분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참치선단의 주요 </a:t>
            </a:r>
            <a:r>
              <a:rPr lang="ko-KR" altLang="en-US" sz="1400" dirty="0" err="1" smtClean="0">
                <a:latin typeface="+mn-ea"/>
                <a:ea typeface="+mn-ea"/>
              </a:rPr>
              <a:t>양륙항</a:t>
            </a:r>
            <a:r>
              <a:rPr lang="ko-KR" altLang="en-US" sz="1400" dirty="0" smtClean="0">
                <a:latin typeface="+mn-ea"/>
                <a:ea typeface="+mn-ea"/>
              </a:rPr>
              <a:t> </a:t>
            </a:r>
            <a:r>
              <a:rPr lang="en-US" altLang="ko-KR" sz="1400" dirty="0" smtClean="0">
                <a:latin typeface="+mn-ea"/>
                <a:ea typeface="+mn-ea"/>
              </a:rPr>
              <a:t>3</a:t>
            </a:r>
            <a:r>
              <a:rPr lang="ko-KR" altLang="en-US" sz="1400" dirty="0" smtClean="0">
                <a:latin typeface="+mn-ea"/>
                <a:ea typeface="+mn-ea"/>
              </a:rPr>
              <a:t>개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en-US" altLang="ko-KR" sz="1400" dirty="0" err="1" smtClean="0">
                <a:latin typeface="+mn-ea"/>
                <a:ea typeface="+mn-ea"/>
              </a:rPr>
              <a:t>Benoa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어항은 참치 어획량의 </a:t>
            </a:r>
            <a:r>
              <a:rPr lang="en-US" altLang="ko-KR" sz="1400" dirty="0" smtClean="0">
                <a:latin typeface="+mn-ea"/>
                <a:ea typeface="+mn-ea"/>
              </a:rPr>
              <a:t>60% </a:t>
            </a:r>
            <a:r>
              <a:rPr lang="ko-KR" altLang="en-US" sz="1400" dirty="0" smtClean="0">
                <a:latin typeface="+mn-ea"/>
                <a:ea typeface="+mn-ea"/>
              </a:rPr>
              <a:t>이상 양륙</a:t>
            </a:r>
            <a:r>
              <a:rPr lang="en-US" altLang="ko-KR" sz="1400" dirty="0" smtClean="0">
                <a:latin typeface="+mn-ea"/>
                <a:ea typeface="+mn-ea"/>
              </a:rPr>
              <a:t>(75-80% </a:t>
            </a:r>
            <a:r>
              <a:rPr lang="ko-KR" altLang="en-US" sz="1400" dirty="0" smtClean="0">
                <a:latin typeface="+mn-ea"/>
                <a:ea typeface="+mn-ea"/>
              </a:rPr>
              <a:t>횟감용 참치</a:t>
            </a:r>
            <a:r>
              <a:rPr lang="en-US" altLang="ko-KR" sz="1400" dirty="0" smtClean="0">
                <a:latin typeface="+mn-ea"/>
                <a:ea typeface="+mn-ea"/>
              </a:rPr>
              <a:t>/ </a:t>
            </a:r>
            <a:r>
              <a:rPr lang="ko-KR" altLang="en-US" sz="1400" dirty="0" smtClean="0">
                <a:latin typeface="+mn-ea"/>
                <a:ea typeface="+mn-ea"/>
              </a:rPr>
              <a:t>나머지 스테이크용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  <a:r>
              <a:rPr lang="ko-KR" altLang="en-US" sz="1400" dirty="0" smtClean="0">
                <a:latin typeface="+mn-ea"/>
                <a:ea typeface="+mn-ea"/>
              </a:rPr>
              <a:t> 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561872" y="2996952"/>
            <a:ext cx="8429684" cy="37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현지 가공공장과 연계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참치 조업을 위한 합작투자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80165" y="2708920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altLang="ko-KR" dirty="0" smtClean="0"/>
              <a:t> </a:t>
            </a:r>
            <a:r>
              <a:rPr lang="ko-KR" altLang="en-US" dirty="0" smtClean="0"/>
              <a:t>전략</a:t>
            </a:r>
            <a:endParaRPr lang="ko-KR" alt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251520" y="4869687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altLang="ko-KR" dirty="0" smtClean="0"/>
              <a:t> </a:t>
            </a:r>
            <a:r>
              <a:rPr lang="ko-KR" altLang="en-US" dirty="0" smtClean="0"/>
              <a:t>사</a:t>
            </a:r>
            <a:r>
              <a:rPr lang="ko-KR" altLang="en-US" dirty="0"/>
              <a:t>례</a:t>
            </a:r>
          </a:p>
        </p:txBody>
      </p:sp>
      <p:sp>
        <p:nvSpPr>
          <p:cNvPr id="30" name="직사각형 29"/>
          <p:cNvSpPr/>
          <p:nvPr/>
        </p:nvSpPr>
        <p:spPr>
          <a:xfrm>
            <a:off x="571826" y="5167011"/>
            <a:ext cx="842968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우리나라 백경수산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+mn-ea"/>
                <a:ea typeface="+mn-ea"/>
              </a:rPr>
              <a:t> </a:t>
            </a:r>
            <a:r>
              <a:rPr lang="en-US" altLang="ko-KR" sz="1400" dirty="0" smtClean="0">
                <a:latin typeface="+mn-ea"/>
                <a:ea typeface="+mn-ea"/>
              </a:rPr>
              <a:t>  - </a:t>
            </a:r>
            <a:r>
              <a:rPr lang="ko-KR" altLang="en-US" sz="1400" dirty="0" smtClean="0">
                <a:latin typeface="+mn-ea"/>
                <a:ea typeface="+mn-ea"/>
              </a:rPr>
              <a:t>현지 </a:t>
            </a:r>
            <a:r>
              <a:rPr lang="en-US" altLang="ko-KR" sz="1400" dirty="0" smtClean="0">
                <a:latin typeface="+mn-ea"/>
                <a:ea typeface="+mn-ea"/>
              </a:rPr>
              <a:t>8</a:t>
            </a:r>
            <a:r>
              <a:rPr lang="ko-KR" altLang="en-US" sz="1400" dirty="0" smtClean="0">
                <a:latin typeface="+mn-ea"/>
                <a:ea typeface="+mn-ea"/>
              </a:rPr>
              <a:t>척 조업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전량 한국 냉동창고로 보내짐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+mn-ea"/>
                <a:ea typeface="+mn-ea"/>
              </a:rPr>
              <a:t> </a:t>
            </a:r>
            <a:r>
              <a:rPr lang="en-US" altLang="ko-KR" sz="1400" dirty="0" smtClean="0">
                <a:latin typeface="+mn-ea"/>
                <a:ea typeface="+mn-ea"/>
              </a:rPr>
              <a:t>  - </a:t>
            </a:r>
            <a:r>
              <a:rPr lang="ko-KR" altLang="en-US" sz="1400" dirty="0" smtClean="0">
                <a:latin typeface="+mn-ea"/>
                <a:ea typeface="+mn-ea"/>
              </a:rPr>
              <a:t>횟감용 참치 조달이 원활치 않아서 인도네시아에서 직접 생산 및 조달하고 국내 시판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073" name="_x158976328" descr="EMB00000f746db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7" y="2841238"/>
            <a:ext cx="3917077" cy="2675993"/>
          </a:xfrm>
          <a:prstGeom prst="rect">
            <a:avLst/>
          </a:prstGeom>
          <a:noFill/>
        </p:spPr>
      </p:pic>
      <p:sp>
        <p:nvSpPr>
          <p:cNvPr id="32" name="직사각형 31"/>
          <p:cNvSpPr/>
          <p:nvPr/>
        </p:nvSpPr>
        <p:spPr>
          <a:xfrm>
            <a:off x="827584" y="6093296"/>
            <a:ext cx="5184576" cy="37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기타</a:t>
            </a:r>
            <a:r>
              <a:rPr lang="en-US" altLang="ko-KR" sz="1400" dirty="0" smtClean="0">
                <a:latin typeface="+mn-ea"/>
                <a:ea typeface="+mn-ea"/>
              </a:rPr>
              <a:t>) </a:t>
            </a:r>
            <a:r>
              <a:rPr lang="ko-KR" altLang="en-US" sz="1400" dirty="0" err="1" smtClean="0">
                <a:latin typeface="+mn-ea"/>
                <a:ea typeface="+mn-ea"/>
              </a:rPr>
              <a:t>수리미</a:t>
            </a:r>
            <a:r>
              <a:rPr lang="ko-KR" altLang="en-US" sz="1400" dirty="0" smtClean="0">
                <a:latin typeface="+mn-ea"/>
                <a:ea typeface="+mn-ea"/>
              </a:rPr>
              <a:t> 원료용 </a:t>
            </a:r>
            <a:r>
              <a:rPr lang="ko-KR" altLang="en-US" sz="1400" dirty="0" err="1" smtClean="0">
                <a:latin typeface="+mn-ea"/>
                <a:ea typeface="+mn-ea"/>
              </a:rPr>
              <a:t>연육</a:t>
            </a:r>
            <a:r>
              <a:rPr lang="ko-KR" altLang="en-US" sz="1400" dirty="0" smtClean="0">
                <a:latin typeface="+mn-ea"/>
                <a:ea typeface="+mn-ea"/>
              </a:rPr>
              <a:t> 생산</a:t>
            </a:r>
            <a:r>
              <a:rPr lang="en-US" altLang="ko-KR" sz="1400" dirty="0" smtClean="0">
                <a:latin typeface="+mn-ea"/>
                <a:ea typeface="+mn-ea"/>
              </a:rPr>
              <a:t>(LUF) </a:t>
            </a:r>
            <a:r>
              <a:rPr lang="ko-KR" altLang="en-US" sz="1400" dirty="0" smtClean="0">
                <a:latin typeface="+mn-ea"/>
                <a:ea typeface="+mn-ea"/>
              </a:rPr>
              <a:t>가공공장 운영</a:t>
            </a:r>
            <a:endParaRPr lang="ko-KR" altLang="en-US" sz="1400" dirty="0">
              <a:latin typeface="+mn-ea"/>
              <a:ea typeface="+mn-ea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539552" y="3717032"/>
            <a:ext cx="8429684" cy="3723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latin typeface="+mn-ea"/>
                <a:ea typeface="+mn-ea"/>
              </a:rPr>
              <a:t> 수산물 가공산업 진출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smtClean="0">
                <a:latin typeface="+mn-ea"/>
              </a:rPr>
              <a:t>세계에서 </a:t>
            </a:r>
            <a:r>
              <a:rPr lang="ko-KR" altLang="en-US" sz="1400" dirty="0" err="1" smtClean="0">
                <a:latin typeface="+mn-ea"/>
              </a:rPr>
              <a:t>자원량</a:t>
            </a:r>
            <a:r>
              <a:rPr lang="ko-KR" altLang="en-US" sz="1400" dirty="0" smtClean="0">
                <a:latin typeface="+mn-ea"/>
              </a:rPr>
              <a:t> 가장 풍부</a:t>
            </a:r>
            <a:r>
              <a:rPr lang="en-US" altLang="ko-KR" sz="1400" dirty="0" smtClean="0">
                <a:latin typeface="+mn-ea"/>
              </a:rPr>
              <a:t>)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539552" y="4077072"/>
            <a:ext cx="8429684" cy="37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latin typeface="+mn-ea"/>
                <a:ea typeface="+mn-ea"/>
              </a:rPr>
              <a:t> 새우 양식장과 계약관계를 통해 생산체계 구축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539552" y="4437112"/>
            <a:ext cx="8429684" cy="37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latin typeface="+mn-ea"/>
                <a:ea typeface="+mn-ea"/>
              </a:rPr>
              <a:t> 수산물 물류시스템 구축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smtClean="0">
                <a:latin typeface="+mn-ea"/>
                <a:ea typeface="+mn-ea"/>
              </a:rPr>
              <a:t>현재 물류시스템 한계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</a:p>
        </p:txBody>
      </p:sp>
      <p:sp>
        <p:nvSpPr>
          <p:cNvPr id="36" name="직사각형 35"/>
          <p:cNvSpPr/>
          <p:nvPr/>
        </p:nvSpPr>
        <p:spPr>
          <a:xfrm>
            <a:off x="539552" y="3367383"/>
            <a:ext cx="8429684" cy="37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해조류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홍조류를 이용한 바이오산업 진출 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6527300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3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17" name="제목 1"/>
          <p:cNvSpPr>
            <a:spLocks noGrp="1"/>
          </p:cNvSpPr>
          <p:nvPr>
            <p:ph type="title"/>
          </p:nvPr>
        </p:nvSpPr>
        <p:spPr>
          <a:xfrm>
            <a:off x="0" y="469572"/>
            <a:ext cx="5652120" cy="511156"/>
          </a:xfrm>
        </p:spPr>
        <p:txBody>
          <a:bodyPr>
            <a:normAutofit/>
          </a:bodyPr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나</a:t>
            </a:r>
            <a:r>
              <a:rPr lang="en-US" altLang="ko-KR" dirty="0" smtClean="0">
                <a:solidFill>
                  <a:schemeClr val="tx1"/>
                </a:solidFill>
              </a:rPr>
              <a:t>. </a:t>
            </a:r>
            <a:r>
              <a:rPr lang="ko-KR" altLang="en-US" dirty="0" smtClean="0">
                <a:solidFill>
                  <a:schemeClr val="tx1"/>
                </a:solidFill>
              </a:rPr>
              <a:t>미얀마 합작어업 및 양식업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어분공장 진출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39552" y="1052736"/>
            <a:ext cx="8352928" cy="454996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71463" indent="-271463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dirty="0">
                <a:solidFill>
                  <a:prstClr val="black"/>
                </a:solidFill>
              </a:rPr>
              <a:t> </a:t>
            </a:r>
            <a:endParaRPr kumimoji="1" lang="ko-KR" altLang="en-US" dirty="0">
              <a:solidFill>
                <a:prstClr val="black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51520" y="1158728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altLang="ko-KR" dirty="0"/>
              <a:t> </a:t>
            </a:r>
            <a:r>
              <a:rPr lang="ko-KR" altLang="en-US" dirty="0" smtClean="0"/>
              <a:t>현</a:t>
            </a:r>
            <a:r>
              <a:rPr lang="ko-KR" altLang="en-US" dirty="0"/>
              <a:t>황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571472" y="1509555"/>
            <a:ext cx="8429684" cy="1343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저가용 수산물 생산 급증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smtClean="0">
                <a:latin typeface="+mn-ea"/>
                <a:ea typeface="+mn-ea"/>
              </a:rPr>
              <a:t>어선어업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양식업은 내수면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latin typeface="+mn-ea"/>
                <a:ea typeface="+mn-ea"/>
              </a:rPr>
              <a:t>잉어류</a:t>
            </a:r>
            <a:r>
              <a:rPr lang="en-US" altLang="ko-KR" sz="1400" dirty="0" smtClean="0">
                <a:latin typeface="+mn-ea"/>
                <a:ea typeface="+mn-ea"/>
              </a:rPr>
              <a:t>) </a:t>
            </a:r>
            <a:r>
              <a:rPr lang="ko-KR" altLang="en-US" sz="1400" dirty="0" smtClean="0">
                <a:latin typeface="+mn-ea"/>
                <a:ea typeface="+mn-ea"/>
              </a:rPr>
              <a:t>어류에 한정되어 발전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최대 </a:t>
            </a:r>
            <a:r>
              <a:rPr lang="ko-KR" altLang="en-US" sz="1400" dirty="0" err="1" smtClean="0">
                <a:latin typeface="+mn-ea"/>
                <a:ea typeface="+mn-ea"/>
              </a:rPr>
              <a:t>머드크랩</a:t>
            </a:r>
            <a:r>
              <a:rPr lang="ko-KR" altLang="en-US" sz="1400" dirty="0" smtClean="0">
                <a:latin typeface="+mn-ea"/>
                <a:ea typeface="+mn-ea"/>
              </a:rPr>
              <a:t> 생산지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근해 어선어업 미발달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미얀마 수산협회 한국의 합작투자에 대해서는 긍정적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보리새우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err="1" smtClean="0">
                <a:latin typeface="+mn-ea"/>
                <a:ea typeface="+mn-ea"/>
              </a:rPr>
              <a:t>흰다리새우</a:t>
            </a:r>
            <a:r>
              <a:rPr lang="ko-KR" altLang="en-US" sz="1400" dirty="0" smtClean="0">
                <a:latin typeface="+mn-ea"/>
                <a:ea typeface="+mn-ea"/>
              </a:rPr>
              <a:t> 세계시장에서 가격경쟁력 높음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</a:p>
        </p:txBody>
      </p:sp>
      <p:sp>
        <p:nvSpPr>
          <p:cNvPr id="22" name="직사각형 21"/>
          <p:cNvSpPr/>
          <p:nvPr/>
        </p:nvSpPr>
        <p:spPr>
          <a:xfrm>
            <a:off x="602064" y="3741803"/>
            <a:ext cx="8429684" cy="1343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양식기술 전수를 통한 해면 양식어업 투자 진출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어분 공장 설립을 통한 국내 유입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smtClean="0">
                <a:latin typeface="+mn-ea"/>
                <a:ea typeface="+mn-ea"/>
              </a:rPr>
              <a:t>저가용 수산물 이용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미얀마 근해어장에서 합작 조업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smtClean="0">
                <a:latin typeface="+mn-ea"/>
                <a:ea typeface="+mn-ea"/>
              </a:rPr>
              <a:t>미개척 어장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KOICA </a:t>
            </a:r>
            <a:r>
              <a:rPr lang="ko-KR" altLang="en-US" sz="1400" dirty="0" smtClean="0">
                <a:latin typeface="+mn-ea"/>
                <a:ea typeface="+mn-ea"/>
              </a:rPr>
              <a:t>사업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smtClean="0">
                <a:latin typeface="+mn-ea"/>
                <a:ea typeface="+mn-ea"/>
              </a:rPr>
              <a:t>양식기반구축 사업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  <a:r>
              <a:rPr lang="ko-KR" altLang="en-US" sz="1400" dirty="0" smtClean="0">
                <a:latin typeface="+mn-ea"/>
                <a:ea typeface="+mn-ea"/>
              </a:rPr>
              <a:t>과 연계한 투자 진출 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80165" y="3371508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altLang="ko-KR" dirty="0" smtClean="0"/>
              <a:t> </a:t>
            </a:r>
            <a:r>
              <a:rPr lang="ko-KR" altLang="en-US" dirty="0" smtClean="0"/>
              <a:t>전략</a:t>
            </a:r>
            <a:endParaRPr lang="ko-KR" altLang="en-US" dirty="0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926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39265" name="_x159076768" descr="EMB00000f746dc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3068960"/>
            <a:ext cx="3024336" cy="28803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56527300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3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17" name="제목 1"/>
          <p:cNvSpPr>
            <a:spLocks noGrp="1"/>
          </p:cNvSpPr>
          <p:nvPr>
            <p:ph type="title"/>
          </p:nvPr>
        </p:nvSpPr>
        <p:spPr>
          <a:xfrm>
            <a:off x="0" y="469572"/>
            <a:ext cx="5652120" cy="511156"/>
          </a:xfrm>
        </p:spPr>
        <p:txBody>
          <a:bodyPr>
            <a:normAutofit/>
          </a:bodyPr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다</a:t>
            </a:r>
            <a:r>
              <a:rPr lang="en-US" altLang="ko-KR" dirty="0" smtClean="0">
                <a:solidFill>
                  <a:schemeClr val="tx1"/>
                </a:solidFill>
              </a:rPr>
              <a:t>. </a:t>
            </a:r>
            <a:r>
              <a:rPr lang="ko-KR" altLang="en-US" dirty="0" smtClean="0">
                <a:solidFill>
                  <a:schemeClr val="tx1"/>
                </a:solidFill>
              </a:rPr>
              <a:t>말레이시아 양식업 진출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39552" y="1052736"/>
            <a:ext cx="8352928" cy="454996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71463" indent="-271463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dirty="0">
                <a:solidFill>
                  <a:prstClr val="black"/>
                </a:solidFill>
              </a:rPr>
              <a:t> </a:t>
            </a:r>
            <a:endParaRPr kumimoji="1" lang="ko-KR" altLang="en-US" dirty="0">
              <a:solidFill>
                <a:prstClr val="black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51520" y="1158728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altLang="ko-KR" dirty="0"/>
              <a:t> </a:t>
            </a:r>
            <a:r>
              <a:rPr lang="ko-KR" altLang="en-US" dirty="0" smtClean="0"/>
              <a:t>현</a:t>
            </a:r>
            <a:r>
              <a:rPr lang="ko-KR" altLang="en-US" dirty="0"/>
              <a:t>황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571472" y="1484784"/>
            <a:ext cx="8429684" cy="1343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열대성 어종의 양식에 적합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수산물 양식기술 및 시설 부재로 산업화에 어려움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err="1" smtClean="0">
                <a:latin typeface="+mn-ea"/>
                <a:ea typeface="+mn-ea"/>
              </a:rPr>
              <a:t>그루퍼</a:t>
            </a:r>
            <a:r>
              <a:rPr lang="ko-KR" altLang="en-US" sz="1400" dirty="0" smtClean="0">
                <a:latin typeface="+mn-ea"/>
                <a:ea typeface="+mn-ea"/>
              </a:rPr>
              <a:t> 등 대 중국용 수산물 생산을 통한 수출 희망하나 종묘생산 어려움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수온 </a:t>
            </a:r>
            <a:r>
              <a:rPr lang="en-US" altLang="ko-KR" sz="1400" dirty="0" smtClean="0">
                <a:latin typeface="+mn-ea"/>
                <a:ea typeface="+mn-ea"/>
              </a:rPr>
              <a:t>28</a:t>
            </a:r>
            <a:r>
              <a:rPr lang="ko-KR" altLang="en-US" sz="1400" dirty="0" smtClean="0">
                <a:latin typeface="+mn-ea"/>
                <a:ea typeface="+mn-ea"/>
              </a:rPr>
              <a:t>도 이상이고 수온의 변화가 없어 양식 적지로 평가됨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말레이시아 희망 어종은 </a:t>
            </a:r>
            <a:r>
              <a:rPr lang="ko-KR" altLang="en-US" sz="1400" dirty="0" err="1" smtClean="0">
                <a:latin typeface="+mn-ea"/>
                <a:ea typeface="+mn-ea"/>
              </a:rPr>
              <a:t>타이커새우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err="1" smtClean="0">
                <a:latin typeface="+mn-ea"/>
                <a:ea typeface="+mn-ea"/>
              </a:rPr>
              <a:t>틸라피아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err="1" smtClean="0">
                <a:latin typeface="+mn-ea"/>
                <a:ea typeface="+mn-ea"/>
              </a:rPr>
              <a:t>그루퍼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err="1" smtClean="0">
                <a:latin typeface="+mn-ea"/>
                <a:ea typeface="+mn-ea"/>
              </a:rPr>
              <a:t>스냅퍼</a:t>
            </a:r>
            <a:r>
              <a:rPr lang="ko-KR" altLang="en-US" sz="1400" dirty="0" smtClean="0">
                <a:latin typeface="+mn-ea"/>
                <a:ea typeface="+mn-ea"/>
              </a:rPr>
              <a:t> 등과 </a:t>
            </a:r>
            <a:r>
              <a:rPr lang="ko-KR" altLang="en-US" sz="1400" dirty="0" err="1" smtClean="0">
                <a:latin typeface="+mn-ea"/>
                <a:ea typeface="+mn-ea"/>
              </a:rPr>
              <a:t>아루아나</a:t>
            </a:r>
            <a:r>
              <a:rPr lang="ko-KR" altLang="en-US" sz="1400" dirty="0" smtClean="0">
                <a:latin typeface="+mn-ea"/>
                <a:ea typeface="+mn-ea"/>
              </a:rPr>
              <a:t> 등 관상어 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602064" y="3356992"/>
            <a:ext cx="8429684" cy="37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기술협력을 통한 양식업 진출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80165" y="2996952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altLang="ko-KR" dirty="0" smtClean="0"/>
              <a:t> </a:t>
            </a:r>
            <a:r>
              <a:rPr lang="ko-KR" altLang="en-US" dirty="0" smtClean="0"/>
              <a:t>전략</a:t>
            </a:r>
            <a:endParaRPr lang="ko-KR" alt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343309" y="4211796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altLang="ko-KR" dirty="0" smtClean="0"/>
              <a:t> </a:t>
            </a:r>
            <a:r>
              <a:rPr lang="ko-KR" altLang="en-US" dirty="0" smtClean="0"/>
              <a:t>사</a:t>
            </a:r>
            <a:r>
              <a:rPr lang="ko-KR" altLang="en-US" dirty="0"/>
              <a:t>례</a:t>
            </a:r>
          </a:p>
        </p:txBody>
      </p:sp>
      <p:sp>
        <p:nvSpPr>
          <p:cNvPr id="30" name="직사각형 29"/>
          <p:cNvSpPr/>
          <p:nvPr/>
        </p:nvSpPr>
        <p:spPr>
          <a:xfrm>
            <a:off x="611560" y="4639291"/>
            <a:ext cx="8429684" cy="37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한국 기업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latin typeface="+mn-ea"/>
                <a:ea typeface="+mn-ea"/>
              </a:rPr>
              <a:t>선우테크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  <a:r>
              <a:rPr lang="ko-KR" altLang="en-US" sz="1400" dirty="0" smtClean="0">
                <a:latin typeface="+mn-ea"/>
                <a:ea typeface="+mn-ea"/>
              </a:rPr>
              <a:t> 진출 후 실패 </a:t>
            </a:r>
            <a:r>
              <a:rPr lang="en-US" altLang="ko-KR" sz="1400" dirty="0" smtClean="0">
                <a:latin typeface="+mn-ea"/>
                <a:ea typeface="+mn-ea"/>
              </a:rPr>
              <a:t>: </a:t>
            </a:r>
            <a:r>
              <a:rPr lang="ko-KR" altLang="en-US" sz="1400" dirty="0" smtClean="0">
                <a:latin typeface="+mn-ea"/>
                <a:ea typeface="+mn-ea"/>
              </a:rPr>
              <a:t>기술력 한계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운영자금 부족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등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926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611560" y="3703187"/>
            <a:ext cx="8429684" cy="37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중국 수출용 양식 수산물 생산 기지로 활용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14131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41313" name="_x160074448" descr="EMB00000f746e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68566" y="5231332"/>
            <a:ext cx="2544763" cy="1138238"/>
          </a:xfrm>
          <a:prstGeom prst="rect">
            <a:avLst/>
          </a:prstGeom>
          <a:noFill/>
        </p:spPr>
      </p:pic>
      <p:sp>
        <p:nvSpPr>
          <p:cNvPr id="1413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41315" name="_x159805232" descr="EMB00000f746e1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63466" y="5231332"/>
            <a:ext cx="2705100" cy="1138238"/>
          </a:xfrm>
          <a:prstGeom prst="rect">
            <a:avLst/>
          </a:prstGeom>
          <a:noFill/>
        </p:spPr>
      </p:pic>
      <p:sp>
        <p:nvSpPr>
          <p:cNvPr id="14131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41317" name="_x161011160" descr="EMB00000f746e1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3211" y="5231332"/>
            <a:ext cx="2668588" cy="120868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56527300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252536" y="3095249"/>
            <a:ext cx="7775848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white"/>
              </a:solidFill>
            </a:endParaRPr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>
          <a:xfrm>
            <a:off x="270222" y="2485796"/>
            <a:ext cx="7974185" cy="511156"/>
          </a:xfrm>
        </p:spPr>
        <p:txBody>
          <a:bodyPr/>
          <a:lstStyle/>
          <a:p>
            <a:r>
              <a:rPr lang="en-US" altLang="ko-KR" i="1" dirty="0" smtClean="0">
                <a:solidFill>
                  <a:srgbClr val="0000CC"/>
                </a:solidFill>
                <a:latin typeface="굴림"/>
                <a:ea typeface="굴림"/>
              </a:rPr>
              <a:t>Ⅵ</a:t>
            </a:r>
            <a:r>
              <a:rPr lang="en-US" altLang="ko-KR" i="1" dirty="0" smtClean="0">
                <a:solidFill>
                  <a:srgbClr val="0000CC"/>
                </a:solidFill>
              </a:rPr>
              <a:t>. </a:t>
            </a:r>
            <a:r>
              <a:rPr lang="ko-KR" altLang="en-US" i="1" dirty="0" err="1" smtClean="0">
                <a:solidFill>
                  <a:srgbClr val="0000CC"/>
                </a:solidFill>
              </a:rPr>
              <a:t>권역별</a:t>
            </a:r>
            <a:r>
              <a:rPr lang="ko-KR" altLang="en-US" i="1" dirty="0" smtClean="0">
                <a:solidFill>
                  <a:srgbClr val="0000CC"/>
                </a:solidFill>
              </a:rPr>
              <a:t> 진출</a:t>
            </a:r>
            <a:r>
              <a:rPr lang="en-US" altLang="ko-KR" i="1" dirty="0" smtClean="0">
                <a:solidFill>
                  <a:srgbClr val="0000CC"/>
                </a:solidFill>
              </a:rPr>
              <a:t> </a:t>
            </a:r>
            <a:r>
              <a:rPr lang="ko-KR" altLang="en-US" i="1" dirty="0" smtClean="0">
                <a:solidFill>
                  <a:srgbClr val="0000CC"/>
                </a:solidFill>
              </a:rPr>
              <a:t>가능성</a:t>
            </a:r>
            <a:endParaRPr lang="ko-KR" altLang="en-US" sz="1600" i="1" dirty="0">
              <a:solidFill>
                <a:srgbClr val="0000CC"/>
              </a:solidFill>
            </a:endParaRPr>
          </a:p>
        </p:txBody>
      </p:sp>
      <p:sp>
        <p:nvSpPr>
          <p:cNvPr id="6" name="제목 4"/>
          <p:cNvSpPr txBox="1">
            <a:spLocks/>
          </p:cNvSpPr>
          <p:nvPr/>
        </p:nvSpPr>
        <p:spPr>
          <a:xfrm>
            <a:off x="539552" y="3284984"/>
            <a:ext cx="7974185" cy="511156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85725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1. </a:t>
            </a:r>
            <a:r>
              <a:rPr kumimoji="0" lang="ko-KR" altLang="en-US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아세안</a:t>
            </a:r>
            <a:endParaRPr kumimoji="0" lang="ko-KR" altLang="en-US" sz="1600" b="1" i="1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  <p:sp>
        <p:nvSpPr>
          <p:cNvPr id="7" name="제목 4"/>
          <p:cNvSpPr txBox="1">
            <a:spLocks/>
          </p:cNvSpPr>
          <p:nvPr/>
        </p:nvSpPr>
        <p:spPr>
          <a:xfrm>
            <a:off x="539552" y="3925956"/>
            <a:ext cx="7974185" cy="51115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85725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2. </a:t>
            </a:r>
            <a:r>
              <a:rPr kumimoji="0" lang="ko-KR" altLang="en-US" sz="28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남미</a:t>
            </a:r>
            <a:endParaRPr kumimoji="0" lang="ko-KR" altLang="en-US" sz="16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  <p:sp>
        <p:nvSpPr>
          <p:cNvPr id="8" name="제목 4"/>
          <p:cNvSpPr txBox="1">
            <a:spLocks/>
          </p:cNvSpPr>
          <p:nvPr/>
        </p:nvSpPr>
        <p:spPr>
          <a:xfrm>
            <a:off x="539552" y="4509120"/>
            <a:ext cx="7974185" cy="5111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85725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3. </a:t>
            </a:r>
            <a:r>
              <a:rPr kumimoji="0" lang="ko-KR" altLang="en-US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아프리카</a:t>
            </a:r>
            <a:endParaRPr kumimoji="0" lang="ko-KR" altLang="en-US" sz="1600" b="1" i="1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3518734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285729"/>
            <a:ext cx="5508104" cy="511156"/>
          </a:xfrm>
        </p:spPr>
        <p:txBody>
          <a:bodyPr>
            <a:normAutofit/>
          </a:bodyPr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가</a:t>
            </a:r>
            <a:r>
              <a:rPr lang="en-US" altLang="ko-KR" dirty="0" smtClean="0">
                <a:solidFill>
                  <a:schemeClr val="tx1"/>
                </a:solidFill>
              </a:rPr>
              <a:t>. </a:t>
            </a:r>
            <a:r>
              <a:rPr lang="ko-KR" altLang="en-US" dirty="0" smtClean="0">
                <a:solidFill>
                  <a:schemeClr val="tx1"/>
                </a:solidFill>
              </a:rPr>
              <a:t>남빙양 </a:t>
            </a:r>
            <a:r>
              <a:rPr lang="ko-KR" altLang="en-US" dirty="0" err="1" smtClean="0">
                <a:solidFill>
                  <a:schemeClr val="tx1"/>
                </a:solidFill>
              </a:rPr>
              <a:t>원양업</a:t>
            </a:r>
            <a:r>
              <a:rPr lang="en-US" altLang="ko-KR" dirty="0" smtClean="0">
                <a:solidFill>
                  <a:schemeClr val="tx1"/>
                </a:solidFill>
              </a:rPr>
              <a:t> 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9552" y="1268760"/>
            <a:ext cx="8352928" cy="454996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71463" indent="-271463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b="1" dirty="0">
                <a:solidFill>
                  <a:prstClr val="black"/>
                </a:solidFill>
              </a:rPr>
              <a:t> </a:t>
            </a:r>
            <a:endParaRPr kumimoji="1" lang="ko-KR" altLang="en-US" b="1" dirty="0">
              <a:solidFill>
                <a:prstClr val="black"/>
              </a:solidFill>
            </a:endParaRPr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3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7504" y="1124744"/>
            <a:ext cx="8352928" cy="413703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kumimoji="1" lang="en-US" altLang="ko-KR" dirty="0">
                <a:solidFill>
                  <a:prstClr val="black"/>
                </a:solidFill>
              </a:rPr>
              <a:t> </a:t>
            </a:r>
            <a:r>
              <a:rPr kumimoji="1" lang="ko-KR" altLang="en-US" dirty="0" smtClean="0">
                <a:solidFill>
                  <a:prstClr val="black"/>
                </a:solidFill>
              </a:rPr>
              <a:t>현황</a:t>
            </a:r>
            <a:endParaRPr kumimoji="1" lang="en-US" altLang="ko-KR" dirty="0" smtClean="0">
              <a:solidFill>
                <a:prstClr val="black"/>
              </a:solidFill>
            </a:endParaRP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2509" y="4534415"/>
            <a:ext cx="3705132" cy="193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4427984" y="4797152"/>
            <a:ext cx="15841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1200"/>
              </a:spcAft>
            </a:pPr>
            <a:r>
              <a:rPr kumimoji="0" lang="ko-KR" altLang="en-US" sz="1400" b="1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남빙양 </a:t>
            </a:r>
            <a:r>
              <a:rPr kumimoji="0" lang="ko-KR" altLang="en-US" sz="1400" b="1" spc="-200" dirty="0" err="1" smtClean="0">
                <a:latin typeface="맑은 고딕" pitchFamily="50" charset="-127"/>
                <a:ea typeface="맑은 고딕" pitchFamily="50" charset="-127"/>
                <a:cs typeface="+mn-cs"/>
              </a:rPr>
              <a:t>크릴</a:t>
            </a:r>
            <a:r>
              <a:rPr kumimoji="0" lang="ko-KR" altLang="en-US" sz="1400" b="1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 어획량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79512" y="3203684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ko-KR" altLang="en-US" dirty="0" smtClean="0"/>
              <a:t> 전</a:t>
            </a:r>
            <a:r>
              <a:rPr lang="ko-KR" altLang="en-US" dirty="0"/>
              <a:t>략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323528" y="3501008"/>
            <a:ext cx="8429684" cy="6955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latin typeface="+mj-ea"/>
                <a:ea typeface="+mj-ea"/>
              </a:rPr>
              <a:t> 칠레 항구</a:t>
            </a:r>
            <a:r>
              <a:rPr lang="en-US" altLang="ko-KR" sz="1400" dirty="0" smtClean="0">
                <a:latin typeface="+mj-ea"/>
                <a:ea typeface="+mj-ea"/>
              </a:rPr>
              <a:t>(</a:t>
            </a:r>
            <a:r>
              <a:rPr lang="ko-KR" altLang="en-US" sz="1400" dirty="0" err="1" smtClean="0">
                <a:latin typeface="+mj-ea"/>
                <a:ea typeface="+mj-ea"/>
              </a:rPr>
              <a:t>푼타</a:t>
            </a:r>
            <a:r>
              <a:rPr lang="ko-KR" altLang="en-US" sz="1400" dirty="0" smtClean="0">
                <a:latin typeface="+mj-ea"/>
                <a:ea typeface="+mj-ea"/>
              </a:rPr>
              <a:t> </a:t>
            </a:r>
            <a:r>
              <a:rPr lang="ko-KR" altLang="en-US" sz="1400" dirty="0" err="1" smtClean="0">
                <a:latin typeface="+mj-ea"/>
                <a:ea typeface="+mj-ea"/>
              </a:rPr>
              <a:t>아레나스</a:t>
            </a:r>
            <a:r>
              <a:rPr lang="en-US" altLang="ko-KR" sz="1400" dirty="0" smtClean="0">
                <a:latin typeface="+mj-ea"/>
                <a:ea typeface="+mj-ea"/>
              </a:rPr>
              <a:t>)</a:t>
            </a:r>
            <a:r>
              <a:rPr lang="ko-KR" altLang="en-US" sz="1400" dirty="0" smtClean="0">
                <a:latin typeface="+mj-ea"/>
                <a:ea typeface="+mj-ea"/>
              </a:rPr>
              <a:t>를 베이스기지로서 사용</a:t>
            </a:r>
            <a:r>
              <a:rPr lang="en-US" altLang="ko-KR" sz="1400" dirty="0" smtClean="0">
                <a:latin typeface="+mj-ea"/>
                <a:ea typeface="+mj-ea"/>
              </a:rPr>
              <a:t>(</a:t>
            </a:r>
            <a:r>
              <a:rPr lang="ko-KR" altLang="en-US" sz="1400" dirty="0" smtClean="0">
                <a:latin typeface="+mj-ea"/>
                <a:ea typeface="+mj-ea"/>
              </a:rPr>
              <a:t>어장에서 가장 가까움</a:t>
            </a:r>
            <a:r>
              <a:rPr lang="en-US" altLang="ko-KR" sz="1400" dirty="0" smtClean="0">
                <a:latin typeface="+mj-ea"/>
                <a:ea typeface="+mj-ea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+mj-ea"/>
                <a:ea typeface="+mj-ea"/>
              </a:rPr>
              <a:t> </a:t>
            </a:r>
            <a:r>
              <a:rPr lang="en-US" altLang="ko-KR" sz="1400" dirty="0" smtClean="0">
                <a:latin typeface="+mj-ea"/>
                <a:ea typeface="+mj-ea"/>
              </a:rPr>
              <a:t>  - </a:t>
            </a:r>
            <a:r>
              <a:rPr lang="ko-KR" altLang="en-US" sz="1400" spc="-150" dirty="0" smtClean="0">
                <a:latin typeface="+mj-ea"/>
                <a:ea typeface="+mj-ea"/>
              </a:rPr>
              <a:t>아르헨티나의 경우 자국 항구</a:t>
            </a:r>
            <a:r>
              <a:rPr lang="ko-KR" altLang="en-US" sz="1400" spc="-150" dirty="0">
                <a:latin typeface="+mj-ea"/>
                <a:ea typeface="+mj-ea"/>
              </a:rPr>
              <a:t>를</a:t>
            </a:r>
            <a:r>
              <a:rPr lang="ko-KR" altLang="en-US" sz="1400" spc="-150" dirty="0" smtClean="0">
                <a:latin typeface="+mj-ea"/>
                <a:ea typeface="+mj-ea"/>
              </a:rPr>
              <a:t> 외국 어선의 베이스기지화 금지 가능성 有</a:t>
            </a:r>
            <a:endParaRPr lang="en-US" altLang="ko-KR" sz="1400" spc="-150" dirty="0" smtClean="0">
              <a:latin typeface="+mj-ea"/>
              <a:ea typeface="+mj-ea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373132" y="1573342"/>
            <a:ext cx="8429684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(</a:t>
            </a:r>
            <a:r>
              <a:rPr lang="ko-KR" altLang="en-US" sz="1400" dirty="0" err="1" smtClean="0">
                <a:latin typeface="+mn-ea"/>
                <a:ea typeface="+mn-ea"/>
              </a:rPr>
              <a:t>법적규제</a:t>
            </a:r>
            <a:r>
              <a:rPr lang="en-US" altLang="ko-KR" sz="1400" dirty="0" smtClean="0">
                <a:latin typeface="+mn-ea"/>
                <a:ea typeface="+mn-ea"/>
              </a:rPr>
              <a:t>) </a:t>
            </a:r>
            <a:r>
              <a:rPr lang="ko-KR" altLang="en-US" sz="1400" dirty="0" smtClean="0">
                <a:latin typeface="+mn-ea"/>
                <a:ea typeface="+mn-ea"/>
              </a:rPr>
              <a:t>남빙양 어업 규제 권한은 어느 연안국에도 귀속 불가능 </a:t>
            </a:r>
            <a:r>
              <a:rPr lang="en-US" altLang="ko-KR" sz="1050" dirty="0" smtClean="0">
                <a:latin typeface="+mn-ea"/>
                <a:ea typeface="+mn-ea"/>
              </a:rPr>
              <a:t>(</a:t>
            </a:r>
            <a:r>
              <a:rPr lang="ko-KR" altLang="en-US" sz="1050" dirty="0">
                <a:latin typeface="+mn-ea"/>
                <a:ea typeface="+mn-ea"/>
              </a:rPr>
              <a:t>단</a:t>
            </a:r>
            <a:r>
              <a:rPr lang="en-US" altLang="ko-KR" sz="1050" dirty="0" smtClean="0">
                <a:latin typeface="+mn-ea"/>
                <a:ea typeface="+mn-ea"/>
              </a:rPr>
              <a:t>, CCAMLR</a:t>
            </a:r>
            <a:r>
              <a:rPr lang="ko-KR" altLang="en-US" sz="1050" dirty="0" smtClean="0">
                <a:latin typeface="+mn-ea"/>
                <a:ea typeface="+mn-ea"/>
              </a:rPr>
              <a:t>에 의해 지정된 어종은 어획 규제</a:t>
            </a:r>
            <a:r>
              <a:rPr lang="en-US" altLang="ko-KR" sz="1050" dirty="0" smtClean="0">
                <a:latin typeface="+mn-ea"/>
                <a:ea typeface="+mn-ea"/>
              </a:rPr>
              <a:t>)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395536" y="1988840"/>
            <a:ext cx="8429684" cy="37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(</a:t>
            </a:r>
            <a:r>
              <a:rPr lang="ko-KR" altLang="en-US" sz="1400" dirty="0" smtClean="0">
                <a:latin typeface="+mn-ea"/>
                <a:ea typeface="+mn-ea"/>
              </a:rPr>
              <a:t>조</a:t>
            </a:r>
            <a:r>
              <a:rPr lang="ko-KR" altLang="en-US" sz="1400" dirty="0">
                <a:latin typeface="+mn-ea"/>
                <a:ea typeface="+mn-ea"/>
              </a:rPr>
              <a:t>업 </a:t>
            </a:r>
            <a:r>
              <a:rPr lang="ko-KR" altLang="en-US" sz="1400" dirty="0" smtClean="0">
                <a:latin typeface="+mn-ea"/>
                <a:ea typeface="+mn-ea"/>
              </a:rPr>
              <a:t>현황</a:t>
            </a:r>
            <a:r>
              <a:rPr lang="en-US" altLang="ko-KR" sz="1400" dirty="0" smtClean="0">
                <a:latin typeface="+mn-ea"/>
                <a:ea typeface="+mn-ea"/>
              </a:rPr>
              <a:t>) </a:t>
            </a:r>
            <a:r>
              <a:rPr lang="ko-KR" altLang="en-US" sz="1400" dirty="0" smtClean="0">
                <a:latin typeface="+mn-ea"/>
                <a:ea typeface="+mn-ea"/>
              </a:rPr>
              <a:t>주요 어종은 </a:t>
            </a:r>
            <a:r>
              <a:rPr lang="ko-KR" altLang="en-US" sz="1400" dirty="0" err="1" smtClean="0">
                <a:latin typeface="+mn-ea"/>
                <a:ea typeface="+mn-ea"/>
              </a:rPr>
              <a:t>크릴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트롤</a:t>
            </a:r>
            <a:r>
              <a:rPr lang="ko-KR" altLang="en-US" sz="1400" dirty="0">
                <a:latin typeface="+mn-ea"/>
                <a:ea typeface="+mn-ea"/>
              </a:rPr>
              <a:t>선 </a:t>
            </a:r>
            <a:r>
              <a:rPr lang="en-US" altLang="ko-KR" sz="1400" dirty="0" smtClean="0">
                <a:latin typeface="+mn-ea"/>
                <a:ea typeface="+mn-ea"/>
              </a:rPr>
              <a:t>3</a:t>
            </a:r>
            <a:r>
              <a:rPr lang="ko-KR" altLang="en-US" sz="1400" dirty="0" smtClean="0">
                <a:latin typeface="+mn-ea"/>
                <a:ea typeface="+mn-ea"/>
              </a:rPr>
              <a:t>척 조업 중이며 </a:t>
            </a:r>
            <a:r>
              <a:rPr lang="en-US" altLang="ko-KR" sz="1400" dirty="0" smtClean="0">
                <a:latin typeface="+mn-ea"/>
                <a:ea typeface="+mn-ea"/>
              </a:rPr>
              <a:t>2012</a:t>
            </a:r>
            <a:r>
              <a:rPr lang="ko-KR" altLang="en-US" sz="1400" dirty="0" smtClean="0">
                <a:latin typeface="+mn-ea"/>
                <a:ea typeface="+mn-ea"/>
              </a:rPr>
              <a:t>년 </a:t>
            </a:r>
            <a:r>
              <a:rPr lang="en-US" altLang="ko-KR" sz="1400" dirty="0" smtClean="0">
                <a:latin typeface="+mn-ea"/>
                <a:ea typeface="+mn-ea"/>
              </a:rPr>
              <a:t>67</a:t>
            </a:r>
            <a:r>
              <a:rPr lang="ko-KR" altLang="en-US" sz="1400" dirty="0" err="1" smtClean="0">
                <a:latin typeface="+mn-ea"/>
                <a:ea typeface="+mn-ea"/>
              </a:rPr>
              <a:t>천톤</a:t>
            </a:r>
            <a:r>
              <a:rPr lang="ko-KR" altLang="en-US" sz="1400" dirty="0" smtClean="0">
                <a:latin typeface="+mn-ea"/>
                <a:ea typeface="+mn-ea"/>
              </a:rPr>
              <a:t> 쿼터 할당 받음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393795" y="2362725"/>
            <a:ext cx="842968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(</a:t>
            </a:r>
            <a:r>
              <a:rPr lang="ko-KR" altLang="en-US" sz="1400" dirty="0" smtClean="0">
                <a:latin typeface="+mn-ea"/>
                <a:ea typeface="+mn-ea"/>
              </a:rPr>
              <a:t>위</a:t>
            </a:r>
            <a:r>
              <a:rPr lang="ko-KR" altLang="en-US" sz="1400" dirty="0">
                <a:latin typeface="+mn-ea"/>
                <a:ea typeface="+mn-ea"/>
              </a:rPr>
              <a:t>험 </a:t>
            </a:r>
            <a:r>
              <a:rPr lang="ko-KR" altLang="en-US" sz="1400" dirty="0" smtClean="0">
                <a:latin typeface="+mn-ea"/>
                <a:ea typeface="+mn-ea"/>
              </a:rPr>
              <a:t>요소</a:t>
            </a:r>
            <a:r>
              <a:rPr lang="en-US" altLang="ko-KR" sz="1400" dirty="0" smtClean="0">
                <a:latin typeface="+mn-ea"/>
                <a:ea typeface="+mn-ea"/>
              </a:rPr>
              <a:t>) </a:t>
            </a:r>
            <a:r>
              <a:rPr lang="ko-KR" altLang="en-US" sz="1400" dirty="0" smtClean="0">
                <a:latin typeface="+mn-ea"/>
                <a:ea typeface="+mn-ea"/>
              </a:rPr>
              <a:t>양식용 사료로 한국</a:t>
            </a:r>
            <a:r>
              <a:rPr lang="ko-KR" altLang="en-US" sz="1400" dirty="0">
                <a:latin typeface="+mn-ea"/>
                <a:ea typeface="+mn-ea"/>
              </a:rPr>
              <a:t>의 </a:t>
            </a:r>
            <a:r>
              <a:rPr lang="ko-KR" altLang="en-US" sz="1400" dirty="0" smtClean="0">
                <a:latin typeface="+mn-ea"/>
                <a:ea typeface="+mn-ea"/>
              </a:rPr>
              <a:t>수요 </a:t>
            </a:r>
            <a:r>
              <a:rPr lang="ko-KR" altLang="en-US" sz="1400" dirty="0" err="1" smtClean="0">
                <a:latin typeface="+mn-ea"/>
                <a:ea typeface="+mn-ea"/>
              </a:rPr>
              <a:t>증가시</a:t>
            </a:r>
            <a:r>
              <a:rPr lang="ko-KR" altLang="en-US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err="1" smtClean="0">
                <a:latin typeface="+mn-ea"/>
                <a:ea typeface="+mn-ea"/>
              </a:rPr>
              <a:t>크릴</a:t>
            </a:r>
            <a:r>
              <a:rPr lang="ko-KR" altLang="en-US" sz="1400" dirty="0" smtClean="0">
                <a:latin typeface="+mn-ea"/>
                <a:ea typeface="+mn-ea"/>
              </a:rPr>
              <a:t> 조업선 증가 예상</a:t>
            </a:r>
            <a:endParaRPr lang="en-US" altLang="ko-KR" sz="14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+mn-ea"/>
                <a:ea typeface="+mn-ea"/>
              </a:rPr>
              <a:t>   - </a:t>
            </a:r>
            <a:r>
              <a:rPr lang="ko-KR" altLang="en-US" sz="1400" dirty="0" smtClean="0">
                <a:latin typeface="+mn-ea"/>
                <a:ea typeface="+mn-ea"/>
              </a:rPr>
              <a:t>현재 여러 국가의 </a:t>
            </a:r>
            <a:r>
              <a:rPr lang="ko-KR" altLang="en-US" sz="1400" dirty="0" err="1" smtClean="0">
                <a:latin typeface="+mn-ea"/>
                <a:ea typeface="+mn-ea"/>
              </a:rPr>
              <a:t>크릴</a:t>
            </a:r>
            <a:r>
              <a:rPr lang="ko-KR" altLang="en-US" sz="1400" dirty="0" smtClean="0">
                <a:latin typeface="+mn-ea"/>
                <a:ea typeface="+mn-ea"/>
              </a:rPr>
              <a:t> 어선 수 증가 추세로 자원 경쟁 심화 예상 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pic>
        <p:nvPicPr>
          <p:cNvPr id="21" name="Picture 2" descr="C:\Users\김보경\Desktop\푼타아레나스항구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7808" y="3275692"/>
            <a:ext cx="2526680" cy="324965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타원 21"/>
          <p:cNvSpPr/>
          <p:nvPr/>
        </p:nvSpPr>
        <p:spPr>
          <a:xfrm>
            <a:off x="7045434" y="6130756"/>
            <a:ext cx="406886" cy="394588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smtClean="0">
              <a:solidFill>
                <a:schemeClr val="tx1">
                  <a:lumMod val="75000"/>
                  <a:lumOff val="25000"/>
                </a:schemeClr>
              </a:solidFill>
              <a:latin typeface="Impact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1733580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285729"/>
            <a:ext cx="8460432" cy="511156"/>
          </a:xfrm>
        </p:spPr>
        <p:txBody>
          <a:bodyPr>
            <a:normAutofit/>
          </a:bodyPr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나</a:t>
            </a:r>
            <a:r>
              <a:rPr lang="en-US" altLang="ko-KR" dirty="0" smtClean="0">
                <a:solidFill>
                  <a:schemeClr val="tx1"/>
                </a:solidFill>
              </a:rPr>
              <a:t>. </a:t>
            </a:r>
            <a:r>
              <a:rPr lang="ko-KR" altLang="en-US" dirty="0" smtClean="0">
                <a:solidFill>
                  <a:schemeClr val="tx1"/>
                </a:solidFill>
              </a:rPr>
              <a:t>포클랜드 </a:t>
            </a:r>
            <a:r>
              <a:rPr lang="en-US" altLang="ko-KR" dirty="0" smtClean="0">
                <a:solidFill>
                  <a:schemeClr val="tx1"/>
                </a:solidFill>
              </a:rPr>
              <a:t>EEZ</a:t>
            </a:r>
            <a:r>
              <a:rPr lang="ko-KR" altLang="en-US" dirty="0" smtClean="0">
                <a:solidFill>
                  <a:schemeClr val="tx1"/>
                </a:solidFill>
              </a:rPr>
              <a:t>와 영국 </a:t>
            </a:r>
            <a:r>
              <a:rPr lang="ko-KR" altLang="en-US" dirty="0" err="1" smtClean="0">
                <a:solidFill>
                  <a:schemeClr val="tx1"/>
                </a:solidFill>
              </a:rPr>
              <a:t>보호령에서의</a:t>
            </a:r>
            <a:r>
              <a:rPr lang="ko-KR" altLang="en-US" dirty="0" smtClean="0">
                <a:solidFill>
                  <a:schemeClr val="tx1"/>
                </a:solidFill>
              </a:rPr>
              <a:t> 오징어 면허어업 합작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3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79512" y="1187460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altLang="ko-KR" dirty="0"/>
              <a:t> </a:t>
            </a:r>
            <a:r>
              <a:rPr lang="ko-KR" altLang="en-US" dirty="0" smtClean="0"/>
              <a:t>현황</a:t>
            </a:r>
            <a:endParaRPr lang="ko-KR" alt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240508"/>
            <a:ext cx="2373289" cy="1724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타원 2"/>
          <p:cNvSpPr/>
          <p:nvPr/>
        </p:nvSpPr>
        <p:spPr>
          <a:xfrm>
            <a:off x="7956376" y="1782693"/>
            <a:ext cx="406886" cy="394588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smtClean="0">
              <a:solidFill>
                <a:schemeClr val="tx1">
                  <a:lumMod val="75000"/>
                  <a:lumOff val="25000"/>
                </a:schemeClr>
              </a:solidFill>
              <a:latin typeface="Impact"/>
              <a:ea typeface="맑은 고딕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251520" y="3159259"/>
            <a:ext cx="8568952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(</a:t>
            </a:r>
            <a:r>
              <a:rPr lang="ko-KR" altLang="en-US" sz="1400" dirty="0" smtClean="0">
                <a:latin typeface="+mn-ea"/>
                <a:ea typeface="+mn-ea"/>
              </a:rPr>
              <a:t>위험요소</a:t>
            </a:r>
            <a:r>
              <a:rPr lang="en-US" altLang="ko-KR" sz="1400" dirty="0" smtClean="0">
                <a:latin typeface="+mn-ea"/>
                <a:ea typeface="+mn-ea"/>
              </a:rPr>
              <a:t>) </a:t>
            </a:r>
            <a:r>
              <a:rPr lang="ko-KR" altLang="en-US" sz="1400" dirty="0" smtClean="0">
                <a:latin typeface="+mn-ea"/>
                <a:ea typeface="+mn-ea"/>
              </a:rPr>
              <a:t>아르헨티나에서 포클랜드 정부가 외국 파트너와 </a:t>
            </a:r>
            <a:r>
              <a:rPr lang="en-US" altLang="ko-KR" sz="1400" dirty="0" smtClean="0">
                <a:latin typeface="+mn-ea"/>
                <a:ea typeface="+mn-ea"/>
              </a:rPr>
              <a:t>EEZ </a:t>
            </a:r>
            <a:r>
              <a:rPr lang="ko-KR" altLang="en-US" sz="1400" dirty="0" smtClean="0">
                <a:latin typeface="+mn-ea"/>
                <a:ea typeface="+mn-ea"/>
              </a:rPr>
              <a:t>관련 계약을 맺는 것을 방해 할 수 있음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+mn-ea"/>
                <a:ea typeface="+mn-ea"/>
              </a:rPr>
              <a:t>   - </a:t>
            </a:r>
            <a:r>
              <a:rPr lang="ko-KR" altLang="en-US" sz="1400" dirty="0" smtClean="0">
                <a:latin typeface="+mn-ea"/>
                <a:ea typeface="+mn-ea"/>
              </a:rPr>
              <a:t>향후 포클랜드 </a:t>
            </a:r>
            <a:r>
              <a:rPr lang="en-US" altLang="ko-KR" sz="1400" dirty="0" smtClean="0">
                <a:latin typeface="+mn-ea"/>
                <a:ea typeface="+mn-ea"/>
              </a:rPr>
              <a:t>EEZ </a:t>
            </a:r>
            <a:r>
              <a:rPr lang="ko-KR" altLang="en-US" sz="1400" dirty="0" err="1" smtClean="0">
                <a:latin typeface="+mn-ea"/>
                <a:ea typeface="+mn-ea"/>
              </a:rPr>
              <a:t>조업권을</a:t>
            </a:r>
            <a:r>
              <a:rPr lang="ko-KR" altLang="en-US" sz="1400" dirty="0" smtClean="0">
                <a:latin typeface="+mn-ea"/>
                <a:ea typeface="+mn-ea"/>
              </a:rPr>
              <a:t> 판매할 수도 있음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+mn-ea"/>
                <a:ea typeface="+mn-ea"/>
              </a:rPr>
              <a:t>   - </a:t>
            </a:r>
            <a:r>
              <a:rPr lang="ko-KR" altLang="en-US" sz="1400" dirty="0" smtClean="0">
                <a:latin typeface="+mn-ea"/>
                <a:ea typeface="+mn-ea"/>
              </a:rPr>
              <a:t>포클랜드 라이선스 구매어선에게 아르헨티나의 라이선스 비용을 청구하자는 주장 제기  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51520" y="2797478"/>
            <a:ext cx="8429684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포클랜드 수산부에서 </a:t>
            </a:r>
            <a:r>
              <a:rPr lang="en-US" altLang="ko-KR" sz="1400" dirty="0" smtClean="0">
                <a:latin typeface="+mn-ea"/>
                <a:ea typeface="+mn-ea"/>
              </a:rPr>
              <a:t>EEZ</a:t>
            </a:r>
            <a:r>
              <a:rPr lang="ko-KR" altLang="en-US" sz="1400" dirty="0" smtClean="0">
                <a:latin typeface="+mn-ea"/>
                <a:ea typeface="+mn-ea"/>
              </a:rPr>
              <a:t>내 라이선스 판매 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51520" y="1484784"/>
            <a:ext cx="842968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포클랜드 </a:t>
            </a:r>
            <a:r>
              <a:rPr lang="ko-KR" altLang="en-US" sz="1400" dirty="0" err="1" smtClean="0">
                <a:latin typeface="+mn-ea"/>
                <a:ea typeface="+mn-ea"/>
              </a:rPr>
              <a:t>스탠리</a:t>
            </a:r>
            <a:r>
              <a:rPr lang="ko-KR" altLang="en-US" sz="1400" dirty="0" smtClean="0">
                <a:latin typeface="+mn-ea"/>
                <a:ea typeface="+mn-ea"/>
              </a:rPr>
              <a:t> 항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+mn-ea"/>
                <a:ea typeface="+mn-ea"/>
              </a:rPr>
              <a:t>  - </a:t>
            </a:r>
            <a:r>
              <a:rPr lang="ko-KR" altLang="en-US" sz="1400" dirty="0" smtClean="0">
                <a:latin typeface="+mn-ea"/>
                <a:ea typeface="+mn-ea"/>
              </a:rPr>
              <a:t>국제합작을 설립 및 운영할 능력이 있음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+mn-ea"/>
                <a:ea typeface="+mn-ea"/>
              </a:rPr>
              <a:t> </a:t>
            </a:r>
            <a:r>
              <a:rPr lang="en-US" altLang="ko-KR" sz="1400" dirty="0" smtClean="0">
                <a:latin typeface="+mn-ea"/>
                <a:ea typeface="+mn-ea"/>
              </a:rPr>
              <a:t> - </a:t>
            </a:r>
            <a:r>
              <a:rPr lang="ko-KR" altLang="en-US" sz="1400" dirty="0" smtClean="0">
                <a:latin typeface="+mn-ea"/>
                <a:ea typeface="+mn-ea"/>
              </a:rPr>
              <a:t>독자적으로 회사를 세운 유럽회사 존재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+mn-ea"/>
                <a:ea typeface="+mn-ea"/>
              </a:rPr>
              <a:t> </a:t>
            </a:r>
            <a:r>
              <a:rPr lang="en-US" altLang="ko-KR" sz="1400" dirty="0" smtClean="0">
                <a:latin typeface="+mn-ea"/>
                <a:ea typeface="+mn-ea"/>
              </a:rPr>
              <a:t> - </a:t>
            </a:r>
            <a:r>
              <a:rPr lang="ko-KR" altLang="en-US" sz="1400" dirty="0" smtClean="0">
                <a:latin typeface="+mn-ea"/>
                <a:ea typeface="+mn-ea"/>
              </a:rPr>
              <a:t>현지 설립 합작회사들은 선박지원 및 수산물 운반 처리에 중점 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45882" y="4208884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altLang="ko-KR" dirty="0"/>
              <a:t> </a:t>
            </a:r>
            <a:r>
              <a:rPr lang="ko-KR" altLang="en-US" dirty="0" smtClean="0"/>
              <a:t>전략</a:t>
            </a:r>
            <a:endParaRPr lang="ko-KR" altLang="en-US" dirty="0"/>
          </a:p>
        </p:txBody>
      </p:sp>
      <p:sp>
        <p:nvSpPr>
          <p:cNvPr id="21" name="직사각형 20"/>
          <p:cNvSpPr/>
          <p:nvPr/>
        </p:nvSpPr>
        <p:spPr>
          <a:xfrm>
            <a:off x="335278" y="4626277"/>
            <a:ext cx="842968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latin typeface="+mn-ea"/>
                <a:ea typeface="+mn-ea"/>
              </a:rPr>
              <a:t> 칠레의 </a:t>
            </a:r>
            <a:r>
              <a:rPr lang="ko-KR" altLang="en-US" sz="1400" dirty="0" err="1" smtClean="0">
                <a:latin typeface="+mn-ea"/>
                <a:ea typeface="+mn-ea"/>
              </a:rPr>
              <a:t>푼타</a:t>
            </a:r>
            <a:r>
              <a:rPr lang="ko-KR" altLang="en-US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err="1" smtClean="0">
                <a:latin typeface="+mn-ea"/>
                <a:ea typeface="+mn-ea"/>
              </a:rPr>
              <a:t>아레나스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항구 사용 가능한 합작 협약 체결 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+mn-ea"/>
                <a:ea typeface="+mn-ea"/>
              </a:rPr>
              <a:t>  </a:t>
            </a:r>
            <a:r>
              <a:rPr lang="en-US" altLang="ko-KR" sz="1400" dirty="0" smtClean="0">
                <a:latin typeface="+mn-ea"/>
                <a:ea typeface="+mn-ea"/>
              </a:rPr>
              <a:t>- </a:t>
            </a:r>
            <a:r>
              <a:rPr lang="ko-KR" altLang="en-US" sz="1400" dirty="0" smtClean="0">
                <a:latin typeface="+mn-ea"/>
                <a:ea typeface="+mn-ea"/>
              </a:rPr>
              <a:t>남</a:t>
            </a:r>
            <a:r>
              <a:rPr lang="ko-KR" altLang="en-US" sz="1400" spc="-150" dirty="0" smtClean="0">
                <a:latin typeface="+mn-ea"/>
                <a:ea typeface="+mn-ea"/>
              </a:rPr>
              <a:t>미대륙에서 포클랜드와 직접적인 소통을 유지하는 나라는 칠레가 유일 </a:t>
            </a:r>
            <a:endParaRPr lang="en-US" altLang="ko-KR" sz="1400" spc="-150" dirty="0">
              <a:latin typeface="+mn-ea"/>
              <a:ea typeface="+mn-ea"/>
            </a:endParaRPr>
          </a:p>
        </p:txBody>
      </p:sp>
      <p:pic>
        <p:nvPicPr>
          <p:cNvPr id="22" name="_x205371728" descr="EMB00000e20034b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676339"/>
            <a:ext cx="2592288" cy="163298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직사각형 22"/>
          <p:cNvSpPr/>
          <p:nvPr/>
        </p:nvSpPr>
        <p:spPr>
          <a:xfrm>
            <a:off x="331780" y="5373216"/>
            <a:ext cx="842968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포클랜드 정부와의 어업협정 옵션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+mn-ea"/>
                <a:ea typeface="+mn-ea"/>
              </a:rPr>
              <a:t> </a:t>
            </a:r>
            <a:r>
              <a:rPr lang="en-US" altLang="ko-KR" sz="1400" dirty="0" smtClean="0">
                <a:latin typeface="+mn-ea"/>
                <a:ea typeface="+mn-ea"/>
              </a:rPr>
              <a:t>   - </a:t>
            </a:r>
            <a:r>
              <a:rPr lang="ko-KR" altLang="en-US" sz="1400" dirty="0" err="1" smtClean="0">
                <a:latin typeface="+mn-ea"/>
                <a:ea typeface="+mn-ea"/>
              </a:rPr>
              <a:t>스탠리항</a:t>
            </a:r>
            <a:r>
              <a:rPr lang="en-US" altLang="ko-KR" sz="1400" dirty="0" smtClean="0">
                <a:latin typeface="+mn-ea"/>
                <a:ea typeface="+mn-ea"/>
              </a:rPr>
              <a:t>-</a:t>
            </a:r>
            <a:r>
              <a:rPr lang="ko-KR" altLang="en-US" sz="1400" dirty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어선 지원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저장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+mn-ea"/>
                <a:ea typeface="+mn-ea"/>
              </a:rPr>
              <a:t> </a:t>
            </a:r>
            <a:r>
              <a:rPr lang="en-US" altLang="ko-KR" sz="1400" dirty="0" smtClean="0">
                <a:latin typeface="+mn-ea"/>
                <a:ea typeface="+mn-ea"/>
              </a:rPr>
              <a:t>   - </a:t>
            </a:r>
            <a:r>
              <a:rPr lang="ko-KR" altLang="en-US" sz="1400" dirty="0" smtClean="0">
                <a:latin typeface="+mn-ea"/>
                <a:ea typeface="+mn-ea"/>
              </a:rPr>
              <a:t>포클랜드 </a:t>
            </a:r>
            <a:r>
              <a:rPr lang="en-US" altLang="ko-KR" sz="1400" dirty="0" smtClean="0">
                <a:latin typeface="+mn-ea"/>
                <a:ea typeface="+mn-ea"/>
              </a:rPr>
              <a:t>FICZ </a:t>
            </a:r>
            <a:r>
              <a:rPr lang="ko-KR" altLang="en-US" sz="1400" dirty="0" smtClean="0">
                <a:latin typeface="+mn-ea"/>
                <a:ea typeface="+mn-ea"/>
              </a:rPr>
              <a:t>및 </a:t>
            </a:r>
            <a:r>
              <a:rPr lang="en-US" altLang="ko-KR" sz="1400" dirty="0" smtClean="0">
                <a:latin typeface="+mn-ea"/>
                <a:ea typeface="+mn-ea"/>
              </a:rPr>
              <a:t>FOCZ, </a:t>
            </a:r>
            <a:r>
              <a:rPr lang="ko-KR" altLang="en-US" sz="1400" dirty="0" err="1">
                <a:latin typeface="+mn-ea"/>
                <a:ea typeface="+mn-ea"/>
              </a:rPr>
              <a:t>남조지아</a:t>
            </a:r>
            <a:r>
              <a:rPr lang="ko-KR" altLang="en-US" sz="1400" dirty="0">
                <a:latin typeface="+mn-ea"/>
                <a:ea typeface="+mn-ea"/>
              </a:rPr>
              <a:t> 및 </a:t>
            </a:r>
            <a:r>
              <a:rPr lang="ko-KR" altLang="en-US" sz="1400" dirty="0" err="1">
                <a:latin typeface="+mn-ea"/>
                <a:ea typeface="+mn-ea"/>
              </a:rPr>
              <a:t>남샌드위치</a:t>
            </a:r>
            <a:r>
              <a:rPr lang="ko-KR" altLang="en-US" sz="1400" dirty="0">
                <a:latin typeface="+mn-ea"/>
                <a:ea typeface="+mn-ea"/>
              </a:rPr>
              <a:t> 제도 </a:t>
            </a:r>
            <a:r>
              <a:rPr lang="en-US" altLang="ko-KR" sz="1400" dirty="0" smtClean="0">
                <a:latin typeface="+mn-ea"/>
                <a:ea typeface="+mn-ea"/>
              </a:rPr>
              <a:t>: </a:t>
            </a:r>
            <a:r>
              <a:rPr lang="ko-KR" altLang="en-US" sz="1400" dirty="0" smtClean="0">
                <a:latin typeface="+mn-ea"/>
                <a:ea typeface="+mn-ea"/>
              </a:rPr>
              <a:t>면허어업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4750662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_x257524984" descr="EMB00000e20036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4617" y="3861048"/>
            <a:ext cx="4121879" cy="271556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285729"/>
            <a:ext cx="8460432" cy="511156"/>
          </a:xfrm>
        </p:spPr>
        <p:txBody>
          <a:bodyPr>
            <a:normAutofit/>
          </a:bodyPr>
          <a:lstStyle/>
          <a:p>
            <a:r>
              <a:rPr lang="ko-KR" altLang="en-US" dirty="0" smtClean="0">
                <a:solidFill>
                  <a:schemeClr val="tx1"/>
                </a:solidFill>
                <a:latin typeface="+mn-ea"/>
                <a:ea typeface="+mn-ea"/>
              </a:rPr>
              <a:t>다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  <a:ea typeface="+mn-ea"/>
              </a:rPr>
              <a:t>. 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  <a:ea typeface="+mn-ea"/>
              </a:rPr>
              <a:t>아르헨티나 현지 회사와의 합작</a:t>
            </a:r>
            <a:endParaRPr lang="ko-KR" altLang="en-US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+mn-ea"/>
              <a:ea typeface="+mn-ea"/>
            </a:endParaRPr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+mn-ea"/>
              <a:ea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9552" y="1268760"/>
            <a:ext cx="8352928" cy="45429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71463" indent="-271463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dirty="0">
                <a:solidFill>
                  <a:prstClr val="black"/>
                </a:solidFill>
                <a:latin typeface="+mn-ea"/>
              </a:rPr>
              <a:t> </a:t>
            </a:r>
            <a:endParaRPr kumimoji="1" lang="ko-KR" altLang="en-US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+mn-ea"/>
              <a:ea typeface="+mn-ea"/>
            </a:endParaRPr>
          </a:p>
        </p:txBody>
      </p:sp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+mn-ea"/>
              <a:ea typeface="+mn-ea"/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+mn-ea"/>
              <a:ea typeface="+mn-ea"/>
            </a:endParaRPr>
          </a:p>
        </p:txBody>
      </p:sp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+mn-ea"/>
              <a:ea typeface="+mn-ea"/>
            </a:endParaRPr>
          </a:p>
        </p:txBody>
      </p:sp>
      <p:sp>
        <p:nvSpPr>
          <p:cNvPr id="52230" name="Rectangle 6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+mn-ea"/>
              <a:ea typeface="+mn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7504" y="1187460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altLang="ko-KR" dirty="0">
                <a:latin typeface="+mn-ea"/>
              </a:rPr>
              <a:t> </a:t>
            </a:r>
            <a:r>
              <a:rPr lang="ko-KR" altLang="en-US" dirty="0" smtClean="0">
                <a:latin typeface="+mn-ea"/>
              </a:rPr>
              <a:t>현황</a:t>
            </a:r>
            <a:endParaRPr lang="ko-KR" altLang="en-US" dirty="0">
              <a:latin typeface="+mn-ea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395536" y="1484784"/>
            <a:ext cx="842968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아르헨티나 수산업 투자는 위험이 큼 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smtClean="0">
                <a:latin typeface="+mn-ea"/>
                <a:ea typeface="+mn-ea"/>
              </a:rPr>
              <a:t>높은 인플레이션 등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  <a:endParaRPr lang="en-US" altLang="ko-KR" sz="14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+mn-ea"/>
                <a:ea typeface="+mn-ea"/>
              </a:rPr>
              <a:t> </a:t>
            </a:r>
            <a:r>
              <a:rPr lang="en-US" altLang="ko-KR" sz="1400" dirty="0" smtClean="0">
                <a:latin typeface="+mn-ea"/>
                <a:ea typeface="+mn-ea"/>
              </a:rPr>
              <a:t>  - </a:t>
            </a:r>
            <a:r>
              <a:rPr lang="ko-KR" altLang="en-US" sz="1400" dirty="0" smtClean="0">
                <a:latin typeface="+mn-ea"/>
                <a:ea typeface="+mn-ea"/>
              </a:rPr>
              <a:t>아르헨티나 </a:t>
            </a:r>
            <a:r>
              <a:rPr lang="en-US" altLang="ko-KR" sz="1400" dirty="0" smtClean="0">
                <a:latin typeface="+mn-ea"/>
                <a:ea typeface="+mn-ea"/>
              </a:rPr>
              <a:t>EEZ </a:t>
            </a:r>
            <a:r>
              <a:rPr lang="ko-KR" altLang="en-US" sz="1400" dirty="0" smtClean="0">
                <a:latin typeface="+mn-ea"/>
                <a:ea typeface="+mn-ea"/>
              </a:rPr>
              <a:t>내 외국 선박을 이용한 어업행위 금지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+mn-ea"/>
                <a:ea typeface="+mn-ea"/>
              </a:rPr>
              <a:t> </a:t>
            </a:r>
            <a:r>
              <a:rPr lang="en-US" altLang="ko-KR" sz="1400" dirty="0" smtClean="0">
                <a:latin typeface="+mn-ea"/>
                <a:ea typeface="+mn-ea"/>
              </a:rPr>
              <a:t>  - </a:t>
            </a:r>
            <a:r>
              <a:rPr lang="ko-KR" altLang="en-US" sz="1400" dirty="0" smtClean="0">
                <a:latin typeface="+mn-ea"/>
                <a:ea typeface="+mn-ea"/>
              </a:rPr>
              <a:t>아르헨티나 해역 조업 면허 소유 선박은 반드시 아르헨티나 항구에 어획물 하역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94306" y="2546613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altLang="ko-KR" dirty="0" smtClean="0">
                <a:latin typeface="+mn-ea"/>
              </a:rPr>
              <a:t> </a:t>
            </a:r>
            <a:r>
              <a:rPr lang="ko-KR" altLang="en-US" dirty="0" smtClean="0">
                <a:latin typeface="+mn-ea"/>
              </a:rPr>
              <a:t>전략 </a:t>
            </a:r>
            <a:r>
              <a:rPr lang="en-US" altLang="ko-KR" dirty="0" smtClean="0">
                <a:latin typeface="+mn-ea"/>
              </a:rPr>
              <a:t>1</a:t>
            </a:r>
            <a:endParaRPr lang="ko-KR" altLang="en-US" dirty="0">
              <a:latin typeface="+mn-ea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429246" y="2924944"/>
            <a:ext cx="842968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아르헨티나 어업회사 합병 혹은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투자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+mn-ea"/>
                <a:ea typeface="+mn-ea"/>
              </a:rPr>
              <a:t> </a:t>
            </a:r>
            <a:r>
              <a:rPr lang="en-US" altLang="ko-KR" sz="1400" dirty="0" smtClean="0">
                <a:latin typeface="+mn-ea"/>
                <a:ea typeface="+mn-ea"/>
              </a:rPr>
              <a:t>  - </a:t>
            </a:r>
            <a:r>
              <a:rPr lang="ko-KR" altLang="en-US" sz="1400" dirty="0" smtClean="0">
                <a:latin typeface="+mn-ea"/>
                <a:ea typeface="+mn-ea"/>
              </a:rPr>
              <a:t>한국 어선 소유주가 아르헨티나 회사 매입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+mn-ea"/>
                <a:ea typeface="+mn-ea"/>
              </a:rPr>
              <a:t> </a:t>
            </a:r>
            <a:r>
              <a:rPr lang="en-US" altLang="ko-KR" sz="1400" dirty="0" smtClean="0">
                <a:latin typeface="+mn-ea"/>
                <a:ea typeface="+mn-ea"/>
              </a:rPr>
              <a:t>  - </a:t>
            </a:r>
            <a:r>
              <a:rPr lang="ko-KR" altLang="en-US" sz="1400" dirty="0" smtClean="0">
                <a:latin typeface="+mn-ea"/>
                <a:ea typeface="+mn-ea"/>
              </a:rPr>
              <a:t>아르헨티나 회사가 소유했던 배와 조업쿼터를 그대로 인계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467544" y="4311387"/>
            <a:ext cx="8429684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합작회사 설립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+mn-ea"/>
                <a:ea typeface="+mn-ea"/>
              </a:rPr>
              <a:t> </a:t>
            </a:r>
            <a:r>
              <a:rPr lang="en-US" altLang="ko-KR" sz="1400" dirty="0" smtClean="0">
                <a:latin typeface="+mn-ea"/>
                <a:ea typeface="+mn-ea"/>
              </a:rPr>
              <a:t>  - </a:t>
            </a:r>
            <a:r>
              <a:rPr lang="ko-KR" altLang="en-US" sz="1400" dirty="0" smtClean="0">
                <a:latin typeface="+mn-ea"/>
                <a:ea typeface="+mn-ea"/>
              </a:rPr>
              <a:t>해외파트너 자산 </a:t>
            </a:r>
            <a:r>
              <a:rPr lang="en-US" altLang="ko-KR" sz="1400" dirty="0" smtClean="0">
                <a:latin typeface="+mn-ea"/>
                <a:ea typeface="+mn-ea"/>
              </a:rPr>
              <a:t>100% </a:t>
            </a:r>
            <a:r>
              <a:rPr lang="ko-KR" altLang="en-US" sz="1400" dirty="0" smtClean="0">
                <a:latin typeface="+mn-ea"/>
                <a:ea typeface="+mn-ea"/>
              </a:rPr>
              <a:t>소유 가능</a:t>
            </a:r>
            <a:endParaRPr lang="en-US" altLang="ko-KR" sz="14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+mn-ea"/>
                <a:ea typeface="+mn-ea"/>
              </a:rPr>
              <a:t>   - </a:t>
            </a:r>
            <a:r>
              <a:rPr lang="ko-KR" altLang="en-US" sz="1400" dirty="0" smtClean="0">
                <a:latin typeface="+mn-ea"/>
                <a:ea typeface="+mn-ea"/>
              </a:rPr>
              <a:t>외국인 대표 및 외국인 집행이사 가능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+mn-ea"/>
                <a:ea typeface="+mn-ea"/>
              </a:rPr>
              <a:t> </a:t>
            </a:r>
            <a:r>
              <a:rPr lang="en-US" altLang="ko-KR" sz="1400" dirty="0" smtClean="0">
                <a:latin typeface="+mn-ea"/>
                <a:ea typeface="+mn-ea"/>
              </a:rPr>
              <a:t>  - </a:t>
            </a:r>
            <a:r>
              <a:rPr lang="ko-KR" altLang="en-US" sz="1400" dirty="0">
                <a:latin typeface="+mn-ea"/>
                <a:ea typeface="+mn-ea"/>
              </a:rPr>
              <a:t>주요 결정은 이사회에서 내려짐 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+mn-ea"/>
                <a:ea typeface="+mn-ea"/>
              </a:rPr>
              <a:t> </a:t>
            </a:r>
            <a:r>
              <a:rPr lang="en-US" altLang="ko-KR" sz="1400" dirty="0" smtClean="0">
                <a:latin typeface="+mn-ea"/>
                <a:ea typeface="+mn-ea"/>
              </a:rPr>
              <a:t>  - </a:t>
            </a:r>
            <a:r>
              <a:rPr lang="ko-KR" altLang="en-US" sz="1400" dirty="0" smtClean="0">
                <a:latin typeface="+mn-ea"/>
                <a:ea typeface="+mn-ea"/>
              </a:rPr>
              <a:t>이사회는 대부분 아르헨티나 국민이어야 함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51520" y="3995772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altLang="ko-KR" dirty="0"/>
              <a:t> </a:t>
            </a:r>
            <a:r>
              <a:rPr lang="ko-KR" altLang="en-US" dirty="0" smtClean="0"/>
              <a:t>전략 </a:t>
            </a:r>
            <a:r>
              <a:rPr lang="en-US" altLang="ko-KR" dirty="0" smtClean="0"/>
              <a:t>2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6228184" y="3584049"/>
            <a:ext cx="30963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1200"/>
              </a:spcAft>
            </a:pPr>
            <a:r>
              <a:rPr kumimoji="0" lang="ko-KR" altLang="en-US" sz="1200" b="1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한국 </a:t>
            </a:r>
            <a:r>
              <a:rPr kumimoji="0" lang="en-US" altLang="ko-KR" sz="1200" b="1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 -  </a:t>
            </a:r>
            <a:r>
              <a:rPr kumimoji="0" lang="ko-KR" altLang="en-US" sz="1200" b="1" spc="-200" dirty="0" smtClean="0">
                <a:latin typeface="맑은 고딕" pitchFamily="50" charset="-127"/>
                <a:ea typeface="맑은 고딕" pitchFamily="50" charset="-127"/>
                <a:cs typeface="+mn-cs"/>
              </a:rPr>
              <a:t>아르헨티나   합작회사   모식도</a:t>
            </a:r>
          </a:p>
        </p:txBody>
      </p:sp>
    </p:spTree>
    <p:extLst>
      <p:ext uri="{BB962C8B-B14F-4D97-AF65-F5344CB8AC3E}">
        <p14:creationId xmlns="" xmlns:p14="http://schemas.microsoft.com/office/powerpoint/2010/main" val="163513080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285729"/>
            <a:ext cx="8460432" cy="511156"/>
          </a:xfrm>
        </p:spPr>
        <p:txBody>
          <a:bodyPr>
            <a:normAutofit/>
          </a:bodyPr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다</a:t>
            </a:r>
            <a:r>
              <a:rPr lang="en-US" altLang="ko-KR" dirty="0" smtClean="0">
                <a:solidFill>
                  <a:schemeClr val="tx1"/>
                </a:solidFill>
              </a:rPr>
              <a:t>. </a:t>
            </a:r>
            <a:r>
              <a:rPr lang="ko-KR" altLang="en-US" dirty="0" smtClean="0">
                <a:solidFill>
                  <a:schemeClr val="tx1"/>
                </a:solidFill>
              </a:rPr>
              <a:t>아르헨티나 현지 회사와의 합작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9552" y="1268760"/>
            <a:ext cx="8352928" cy="454996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71463" indent="-271463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dirty="0">
                <a:solidFill>
                  <a:prstClr val="black"/>
                </a:solidFill>
              </a:rPr>
              <a:t> </a:t>
            </a:r>
            <a:endParaRPr kumimoji="1" lang="ko-KR" altLang="en-US" dirty="0">
              <a:solidFill>
                <a:prstClr val="black"/>
              </a:solidFill>
            </a:endParaRPr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3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1520" y="1374752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altLang="ko-KR" dirty="0"/>
              <a:t> </a:t>
            </a:r>
            <a:r>
              <a:rPr lang="ko-KR" altLang="en-US" dirty="0" smtClean="0"/>
              <a:t>사례</a:t>
            </a:r>
            <a:endParaRPr lang="ko-KR" alt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2348880"/>
            <a:ext cx="1008113" cy="1152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4005064"/>
            <a:ext cx="1008113" cy="1296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직사각형 15"/>
          <p:cNvSpPr/>
          <p:nvPr/>
        </p:nvSpPr>
        <p:spPr>
          <a:xfrm>
            <a:off x="571472" y="1758971"/>
            <a:ext cx="8429684" cy="37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일</a:t>
            </a:r>
            <a:r>
              <a:rPr lang="ko-KR" altLang="en-US" sz="1400" dirty="0">
                <a:latin typeface="+mn-ea"/>
                <a:ea typeface="+mn-ea"/>
              </a:rPr>
              <a:t>본 </a:t>
            </a:r>
            <a:r>
              <a:rPr lang="en-US" altLang="ko-KR" sz="1400" dirty="0" smtClean="0">
                <a:latin typeface="+mn-ea"/>
                <a:ea typeface="+mn-ea"/>
              </a:rPr>
              <a:t>NIPPON SUISAN</a:t>
            </a:r>
            <a:r>
              <a:rPr lang="ko-KR" altLang="en-US" sz="1400" dirty="0" smtClean="0">
                <a:latin typeface="+mn-ea"/>
                <a:ea typeface="+mn-ea"/>
              </a:rPr>
              <a:t>은 아르헨티나에서 </a:t>
            </a:r>
            <a:r>
              <a:rPr lang="en-US" altLang="ko-KR" sz="1400" dirty="0" smtClean="0">
                <a:latin typeface="+mn-ea"/>
                <a:ea typeface="+mn-ea"/>
              </a:rPr>
              <a:t>2</a:t>
            </a:r>
            <a:r>
              <a:rPr lang="ko-KR" altLang="en-US" sz="1400" dirty="0" smtClean="0">
                <a:latin typeface="+mn-ea"/>
                <a:ea typeface="+mn-ea"/>
              </a:rPr>
              <a:t>개의 합작회사 설립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865470923"/>
              </p:ext>
            </p:extLst>
          </p:nvPr>
        </p:nvGraphicFramePr>
        <p:xfrm>
          <a:off x="1763688" y="2374533"/>
          <a:ext cx="6739605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39605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Explotacion</a:t>
                      </a:r>
                      <a:r>
                        <a:rPr lang="en-US" altLang="ko-KR" sz="1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Pesquera</a:t>
                      </a:r>
                      <a:r>
                        <a:rPr lang="en-US" altLang="ko-KR" sz="1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 De La Patagonia, S.A. (PESPASA)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1981</a:t>
                      </a: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년 설립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새우와 흰 살 생선 조업</a:t>
                      </a:r>
                      <a:endParaRPr lang="ko-KR" altLang="en-US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산업적 공장과 냉동창고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, 3</a:t>
                      </a: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척의 냉동시설 선박 보유</a:t>
                      </a:r>
                      <a:endParaRPr lang="en-US" altLang="ko-KR" sz="1400" dirty="0" smtClean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err="1" smtClean="0">
                          <a:latin typeface="+mn-ea"/>
                          <a:ea typeface="+mn-ea"/>
                        </a:rPr>
                        <a:t>니쓰이</a:t>
                      </a:r>
                      <a:r>
                        <a:rPr lang="en-US" altLang="ko-KR" sz="1400" dirty="0" err="1" smtClean="0">
                          <a:latin typeface="+mn-ea"/>
                          <a:ea typeface="+mn-ea"/>
                        </a:rPr>
                        <a:t>Nissui</a:t>
                      </a: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 그룹 소유였으나 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2013</a:t>
                      </a: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년 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월 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dirty="0" err="1" smtClean="0">
                          <a:latin typeface="+mn-ea"/>
                          <a:ea typeface="+mn-ea"/>
                        </a:rPr>
                        <a:t>Contessi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그룹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아르헨티나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이 매입</a:t>
                      </a:r>
                      <a:endParaRPr lang="en-US" altLang="ko-KR" sz="1400" dirty="0" smtClean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8" name="표 1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292411102"/>
              </p:ext>
            </p:extLst>
          </p:nvPr>
        </p:nvGraphicFramePr>
        <p:xfrm>
          <a:off x="1763688" y="4077072"/>
          <a:ext cx="6739605" cy="1935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39605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altLang="ko-KR" sz="1400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Empresa</a:t>
                      </a:r>
                      <a:r>
                        <a:rPr lang="en-US" altLang="ko-KR" sz="1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Pesquera</a:t>
                      </a:r>
                      <a:r>
                        <a:rPr lang="en-US" altLang="ko-KR" sz="1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 De La Patagonia Y </a:t>
                      </a:r>
                      <a:r>
                        <a:rPr lang="en-US" altLang="ko-KR" sz="1400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Antartida</a:t>
                      </a:r>
                      <a:r>
                        <a:rPr lang="en-US" altLang="ko-KR" sz="1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, S.A. (PESANTAR)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1988</a:t>
                      </a: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년 아르헨티나 수산기업 </a:t>
                      </a:r>
                      <a:r>
                        <a:rPr lang="en-US" altLang="ko-KR" sz="1400" dirty="0" err="1" smtClean="0">
                          <a:latin typeface="+mn-ea"/>
                          <a:ea typeface="+mn-ea"/>
                        </a:rPr>
                        <a:t>Medino</a:t>
                      </a: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와 합작하여 설립</a:t>
                      </a:r>
                      <a:endParaRPr lang="en-US" altLang="ko-KR" sz="1400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err="1" smtClean="0">
                          <a:latin typeface="+mn-ea"/>
                          <a:ea typeface="+mn-ea"/>
                        </a:rPr>
                        <a:t>연육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altLang="ko-KR" sz="1400" dirty="0" err="1" smtClean="0">
                          <a:latin typeface="+mn-ea"/>
                          <a:ea typeface="+mn-ea"/>
                        </a:rPr>
                        <a:t>southernblue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 whiting </a:t>
                      </a: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이용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과 냉동생선 생산</a:t>
                      </a:r>
                      <a:endParaRPr lang="en-US" altLang="ko-KR" sz="1400" dirty="0" smtClean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트롤 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척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선원 호텔 및 교육시설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공급창고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어구 창고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수리시설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냉동창고 보유</a:t>
                      </a:r>
                      <a:endParaRPr lang="en-US" altLang="ko-KR" sz="1400" dirty="0" smtClean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err="1" smtClean="0">
                          <a:latin typeface="+mn-ea"/>
                          <a:ea typeface="+mn-ea"/>
                        </a:rPr>
                        <a:t>니쓰이</a:t>
                      </a: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 그룹 소유</a:t>
                      </a:r>
                      <a:endParaRPr lang="en-US" altLang="ko-KR" sz="1400" dirty="0" smtClean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79315607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1270" y="3356992"/>
            <a:ext cx="3070265" cy="1784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285729"/>
            <a:ext cx="8460432" cy="511156"/>
          </a:xfrm>
        </p:spPr>
        <p:txBody>
          <a:bodyPr>
            <a:normAutofit/>
          </a:bodyPr>
          <a:lstStyle/>
          <a:p>
            <a:r>
              <a:rPr lang="ko-KR" altLang="en-US" dirty="0" smtClean="0">
                <a:solidFill>
                  <a:schemeClr val="tx1"/>
                </a:solidFill>
                <a:latin typeface="+mn-ea"/>
                <a:ea typeface="+mn-ea"/>
              </a:rPr>
              <a:t>라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  <a:ea typeface="+mn-ea"/>
              </a:rPr>
              <a:t>. 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  <a:ea typeface="+mn-ea"/>
              </a:rPr>
              <a:t>우루과이와의 합작</a:t>
            </a:r>
            <a:endParaRPr lang="ko-KR" altLang="en-US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+mn-ea"/>
              <a:ea typeface="+mn-ea"/>
            </a:endParaRPr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+mn-ea"/>
              <a:ea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9552" y="1268760"/>
            <a:ext cx="8352928" cy="50783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71463" indent="-271463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b="1" dirty="0">
                <a:solidFill>
                  <a:prstClr val="black"/>
                </a:solidFill>
                <a:latin typeface="+mn-ea"/>
              </a:rPr>
              <a:t> </a:t>
            </a:r>
            <a:endParaRPr kumimoji="1" lang="ko-KR" altLang="en-US" b="1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+mn-ea"/>
              <a:ea typeface="+mn-ea"/>
            </a:endParaRPr>
          </a:p>
        </p:txBody>
      </p:sp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+mn-ea"/>
              <a:ea typeface="+mn-ea"/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+mn-ea"/>
              <a:ea typeface="+mn-ea"/>
            </a:endParaRPr>
          </a:p>
        </p:txBody>
      </p:sp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+mn-ea"/>
              <a:ea typeface="+mn-ea"/>
            </a:endParaRPr>
          </a:p>
        </p:txBody>
      </p:sp>
      <p:sp>
        <p:nvSpPr>
          <p:cNvPr id="52230" name="Rectangle 6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+mn-ea"/>
              <a:ea typeface="+mn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5496" y="1196752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altLang="ko-KR" dirty="0">
                <a:latin typeface="+mn-ea"/>
              </a:rPr>
              <a:t> </a:t>
            </a:r>
            <a:r>
              <a:rPr lang="ko-KR" altLang="en-US" dirty="0" smtClean="0">
                <a:latin typeface="+mn-ea"/>
              </a:rPr>
              <a:t>현</a:t>
            </a:r>
            <a:r>
              <a:rPr lang="ko-KR" altLang="en-US" dirty="0">
                <a:latin typeface="+mn-ea"/>
              </a:rPr>
              <a:t>황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251520" y="1556792"/>
            <a:ext cx="874846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latin typeface="+mn-ea"/>
                <a:ea typeface="+mn-ea"/>
              </a:rPr>
              <a:t> 우루과이 </a:t>
            </a:r>
            <a:r>
              <a:rPr lang="en-US" altLang="ko-KR" sz="1400" dirty="0" smtClean="0">
                <a:latin typeface="+mn-ea"/>
                <a:ea typeface="+mn-ea"/>
              </a:rPr>
              <a:t>EEZ </a:t>
            </a:r>
            <a:r>
              <a:rPr lang="ko-KR" altLang="en-US" sz="1400" dirty="0" smtClean="0">
                <a:latin typeface="+mn-ea"/>
                <a:ea typeface="+mn-ea"/>
              </a:rPr>
              <a:t>내 수산자원은 많지 않음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아르헨티나</a:t>
            </a:r>
            <a:r>
              <a:rPr lang="ko-KR" altLang="en-US" sz="1400" dirty="0">
                <a:latin typeface="+mn-ea"/>
                <a:ea typeface="+mn-ea"/>
              </a:rPr>
              <a:t>는</a:t>
            </a:r>
            <a:r>
              <a:rPr lang="ko-KR" altLang="en-US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err="1" smtClean="0">
                <a:latin typeface="+mn-ea"/>
                <a:ea typeface="+mn-ea"/>
              </a:rPr>
              <a:t>몬테비데오</a:t>
            </a:r>
            <a:r>
              <a:rPr lang="ko-KR" altLang="en-US" sz="1400" dirty="0" smtClean="0">
                <a:latin typeface="+mn-ea"/>
                <a:ea typeface="+mn-ea"/>
              </a:rPr>
              <a:t> 항의 항구서비스를 포클랜드 </a:t>
            </a:r>
            <a:r>
              <a:rPr lang="ko-KR" altLang="en-US" sz="1400" dirty="0" err="1" smtClean="0">
                <a:latin typeface="+mn-ea"/>
                <a:ea typeface="+mn-ea"/>
              </a:rPr>
              <a:t>조업선에</a:t>
            </a:r>
            <a:r>
              <a:rPr lang="ko-KR" altLang="en-US" sz="1400" dirty="0" smtClean="0">
                <a:latin typeface="+mn-ea"/>
                <a:ea typeface="+mn-ea"/>
              </a:rPr>
              <a:t> 제공하지 않을 것을 요청</a:t>
            </a:r>
            <a:endParaRPr lang="en-US" altLang="ko-KR" sz="1400" dirty="0" smtClean="0">
              <a:latin typeface="+mn-ea"/>
              <a:ea typeface="+mn-ea"/>
            </a:endParaRPr>
          </a:p>
          <a:p>
            <a:pPr marL="355600" indent="-355600">
              <a:lnSpc>
                <a:spcPct val="150000"/>
              </a:lnSpc>
            </a:pPr>
            <a:r>
              <a:rPr lang="en-US" altLang="ko-KR" sz="1400" dirty="0">
                <a:latin typeface="+mn-ea"/>
                <a:ea typeface="+mn-ea"/>
              </a:rPr>
              <a:t> </a:t>
            </a:r>
            <a:r>
              <a:rPr lang="en-US" altLang="ko-KR" sz="1400" dirty="0" smtClean="0">
                <a:latin typeface="+mn-ea"/>
                <a:ea typeface="+mn-ea"/>
              </a:rPr>
              <a:t>  - </a:t>
            </a:r>
            <a:r>
              <a:rPr lang="ko-KR" altLang="en-US" sz="1400" dirty="0" smtClean="0">
                <a:latin typeface="+mn-ea"/>
                <a:ea typeface="+mn-ea"/>
              </a:rPr>
              <a:t>최근 </a:t>
            </a:r>
            <a:r>
              <a:rPr lang="ko-KR" altLang="en-US" sz="1400" dirty="0" err="1" smtClean="0">
                <a:latin typeface="+mn-ea"/>
                <a:ea typeface="+mn-ea"/>
              </a:rPr>
              <a:t>몬테비데오를</a:t>
            </a:r>
            <a:r>
              <a:rPr lang="ko-KR" altLang="en-US" sz="1400" dirty="0" smtClean="0">
                <a:latin typeface="+mn-ea"/>
                <a:ea typeface="+mn-ea"/>
              </a:rPr>
              <a:t> 떠나 포클랜드 어장으로 향하던 스페인 어선을 아르헨티나 해경이 방해한 사례 발생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7936900" y="4231257"/>
            <a:ext cx="451524" cy="349871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smtClean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51520" y="2564904"/>
            <a:ext cx="856895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(</a:t>
            </a:r>
            <a:r>
              <a:rPr lang="ko-KR" altLang="en-US" sz="1400" dirty="0" smtClean="0">
                <a:latin typeface="+mn-ea"/>
                <a:ea typeface="+mn-ea"/>
              </a:rPr>
              <a:t>위험요소</a:t>
            </a:r>
            <a:r>
              <a:rPr lang="en-US" altLang="ko-KR" sz="1400" dirty="0" smtClean="0">
                <a:latin typeface="+mn-ea"/>
                <a:ea typeface="+mn-ea"/>
              </a:rPr>
              <a:t>) </a:t>
            </a:r>
            <a:r>
              <a:rPr lang="ko-KR" altLang="en-US" sz="1400" dirty="0" smtClean="0">
                <a:latin typeface="+mn-ea"/>
                <a:ea typeface="+mn-ea"/>
              </a:rPr>
              <a:t>한국 어선이 </a:t>
            </a:r>
            <a:r>
              <a:rPr lang="ko-KR" altLang="en-US" sz="1400" dirty="0" err="1" smtClean="0">
                <a:latin typeface="+mn-ea"/>
                <a:ea typeface="+mn-ea"/>
              </a:rPr>
              <a:t>몬테비데오</a:t>
            </a:r>
            <a:r>
              <a:rPr lang="ko-KR" altLang="en-US" sz="1400" dirty="0" smtClean="0">
                <a:latin typeface="+mn-ea"/>
                <a:ea typeface="+mn-ea"/>
              </a:rPr>
              <a:t> 항에서 항구서비스를 받지 못할 수 있음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+mn-ea"/>
                <a:ea typeface="+mn-ea"/>
              </a:rPr>
              <a:t>   - </a:t>
            </a:r>
            <a:r>
              <a:rPr lang="ko-KR" altLang="en-US" sz="1400" dirty="0" smtClean="0">
                <a:latin typeface="+mn-ea"/>
                <a:ea typeface="+mn-ea"/>
              </a:rPr>
              <a:t>포클랜</a:t>
            </a:r>
            <a:r>
              <a:rPr lang="ko-KR" altLang="en-US" sz="1400" dirty="0">
                <a:latin typeface="+mn-ea"/>
                <a:ea typeface="+mn-ea"/>
              </a:rPr>
              <a:t>드 </a:t>
            </a:r>
            <a:r>
              <a:rPr lang="ko-KR" altLang="en-US" sz="1400" dirty="0" smtClean="0">
                <a:latin typeface="+mn-ea"/>
                <a:ea typeface="+mn-ea"/>
              </a:rPr>
              <a:t>조업 활동 및 라이선스 관련 여건 악화로 포클랜드 조업이 축소 될 수 있음   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7504" y="3356992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altLang="ko-KR" dirty="0" smtClean="0">
                <a:latin typeface="+mn-ea"/>
              </a:rPr>
              <a:t> </a:t>
            </a:r>
            <a:r>
              <a:rPr lang="ko-KR" altLang="en-US" dirty="0" smtClean="0">
                <a:latin typeface="+mn-ea"/>
              </a:rPr>
              <a:t>전략</a:t>
            </a:r>
            <a:endParaRPr lang="ko-KR" altLang="en-US" dirty="0">
              <a:latin typeface="+mn-ea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251520" y="3738805"/>
            <a:ext cx="8983017" cy="23544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2563" indent="-182563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400" dirty="0" smtClean="0">
                <a:latin typeface="+mn-ea"/>
                <a:ea typeface="+mn-ea"/>
              </a:rPr>
              <a:t>한국</a:t>
            </a:r>
            <a:r>
              <a:rPr lang="en-US" altLang="ko-KR" sz="1400" dirty="0" smtClean="0">
                <a:latin typeface="+mn-ea"/>
                <a:ea typeface="+mn-ea"/>
              </a:rPr>
              <a:t>-</a:t>
            </a:r>
            <a:r>
              <a:rPr lang="ko-KR" altLang="en-US" sz="1400" dirty="0" smtClean="0">
                <a:latin typeface="+mn-ea"/>
                <a:ea typeface="+mn-ea"/>
              </a:rPr>
              <a:t>우루과이 합작 설립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+mn-ea"/>
                <a:ea typeface="+mn-ea"/>
              </a:rPr>
              <a:t> </a:t>
            </a:r>
            <a:r>
              <a:rPr lang="en-US" altLang="ko-KR" sz="1400" dirty="0" smtClean="0">
                <a:latin typeface="+mn-ea"/>
                <a:ea typeface="+mn-ea"/>
              </a:rPr>
              <a:t>   - </a:t>
            </a:r>
            <a:r>
              <a:rPr lang="ko-KR" altLang="en-US" sz="1400" dirty="0" err="1" smtClean="0">
                <a:latin typeface="+mn-ea"/>
                <a:ea typeface="+mn-ea"/>
              </a:rPr>
              <a:t>몬테비데오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항에서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한국 선박에게 화물 교환선적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및 항구서비스 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+mn-ea"/>
                <a:ea typeface="+mn-ea"/>
              </a:rPr>
              <a:t>    - </a:t>
            </a:r>
            <a:r>
              <a:rPr lang="ko-KR" altLang="en-US" sz="1400" dirty="0" smtClean="0">
                <a:latin typeface="+mn-ea"/>
                <a:ea typeface="+mn-ea"/>
              </a:rPr>
              <a:t>저장 기능</a:t>
            </a:r>
            <a:r>
              <a:rPr lang="en-US" altLang="ko-KR" sz="1400" dirty="0" smtClean="0">
                <a:latin typeface="+mn-ea"/>
                <a:ea typeface="+mn-ea"/>
              </a:rPr>
              <a:t>: </a:t>
            </a:r>
            <a:r>
              <a:rPr lang="ko-KR" altLang="en-US" sz="1400" dirty="0" smtClean="0">
                <a:latin typeface="+mn-ea"/>
                <a:ea typeface="+mn-ea"/>
              </a:rPr>
              <a:t>전용 냉동저장시설 건설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+mn-ea"/>
                <a:ea typeface="+mn-ea"/>
              </a:rPr>
              <a:t> </a:t>
            </a:r>
            <a:r>
              <a:rPr lang="en-US" altLang="ko-KR" sz="1400" dirty="0" smtClean="0">
                <a:latin typeface="+mn-ea"/>
                <a:ea typeface="+mn-ea"/>
              </a:rPr>
              <a:t>   - </a:t>
            </a:r>
            <a:r>
              <a:rPr lang="ko-KR" altLang="en-US" sz="1400" dirty="0" smtClean="0">
                <a:latin typeface="+mn-ea"/>
                <a:ea typeface="+mn-ea"/>
              </a:rPr>
              <a:t>선원 휴식 및 오락</a:t>
            </a:r>
            <a:endParaRPr lang="en-US" altLang="ko-KR" sz="14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 smtClean="0">
                <a:latin typeface="+mn-ea"/>
                <a:ea typeface="+mn-ea"/>
              </a:rPr>
              <a:t>    </a:t>
            </a:r>
            <a:r>
              <a:rPr lang="en-US" altLang="ko-KR" sz="1400" dirty="0" smtClean="0">
                <a:latin typeface="+mn-ea"/>
                <a:ea typeface="+mn-ea"/>
              </a:rPr>
              <a:t>- </a:t>
            </a:r>
            <a:r>
              <a:rPr lang="ko-KR" altLang="en-US" sz="1400" dirty="0" smtClean="0">
                <a:latin typeface="+mn-ea"/>
                <a:ea typeface="+mn-ea"/>
              </a:rPr>
              <a:t>타 어장에서의 조업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+mn-ea"/>
                <a:ea typeface="+mn-ea"/>
              </a:rPr>
              <a:t> </a:t>
            </a:r>
            <a:r>
              <a:rPr lang="en-US" altLang="ko-KR" sz="1400" dirty="0" smtClean="0">
                <a:latin typeface="+mn-ea"/>
                <a:ea typeface="+mn-ea"/>
              </a:rPr>
              <a:t>      1) </a:t>
            </a:r>
            <a:r>
              <a:rPr lang="ko-KR" altLang="en-US" sz="1400" spc="-150" dirty="0" smtClean="0">
                <a:latin typeface="+mn-ea"/>
                <a:ea typeface="+mn-ea"/>
              </a:rPr>
              <a:t>브라질 또는 아르헨티나 </a:t>
            </a:r>
            <a:r>
              <a:rPr lang="en-US" altLang="ko-KR" sz="1400" spc="-150" dirty="0" smtClean="0">
                <a:latin typeface="+mn-ea"/>
                <a:ea typeface="+mn-ea"/>
              </a:rPr>
              <a:t>EEZ (</a:t>
            </a:r>
            <a:r>
              <a:rPr lang="ko-KR" altLang="en-US" sz="1400" spc="-150" dirty="0" smtClean="0">
                <a:latin typeface="+mn-ea"/>
                <a:ea typeface="+mn-ea"/>
              </a:rPr>
              <a:t>우루과이 선박이 이 </a:t>
            </a:r>
            <a:r>
              <a:rPr lang="en-US" altLang="ko-KR" sz="1400" spc="-150" dirty="0" smtClean="0">
                <a:latin typeface="+mn-ea"/>
                <a:ea typeface="+mn-ea"/>
              </a:rPr>
              <a:t>EEZ</a:t>
            </a:r>
            <a:r>
              <a:rPr lang="ko-KR" altLang="en-US" sz="1400" spc="-150" dirty="0" smtClean="0">
                <a:latin typeface="+mn-ea"/>
                <a:ea typeface="+mn-ea"/>
              </a:rPr>
              <a:t>를 이용할 수 있다면 합작은 매우 바람직한 방안</a:t>
            </a:r>
            <a:r>
              <a:rPr lang="en-US" altLang="ko-KR" sz="1400" spc="-150" dirty="0" smtClean="0">
                <a:latin typeface="+mn-ea"/>
                <a:ea typeface="+mn-ea"/>
              </a:rPr>
              <a:t>)</a:t>
            </a:r>
            <a:endParaRPr lang="en-US" altLang="ko-KR" sz="1400" spc="-15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+mn-ea"/>
                <a:ea typeface="+mn-ea"/>
              </a:rPr>
              <a:t>       2)</a:t>
            </a:r>
            <a:r>
              <a:rPr lang="en-US" altLang="ko-KR" sz="1400" spc="-150" dirty="0" smtClean="0">
                <a:latin typeface="+mn-ea"/>
                <a:ea typeface="+mn-ea"/>
              </a:rPr>
              <a:t> </a:t>
            </a:r>
            <a:r>
              <a:rPr lang="ko-KR" altLang="en-US" sz="1400" spc="-150" dirty="0" smtClean="0">
                <a:latin typeface="+mn-ea"/>
                <a:ea typeface="+mn-ea"/>
              </a:rPr>
              <a:t>포클랜드와 남빙양 </a:t>
            </a:r>
            <a:r>
              <a:rPr lang="en-US" altLang="ko-KR" sz="1400" spc="-150" dirty="0" smtClean="0">
                <a:latin typeface="+mn-ea"/>
                <a:ea typeface="+mn-ea"/>
              </a:rPr>
              <a:t>EEZ</a:t>
            </a:r>
          </a:p>
        </p:txBody>
      </p:sp>
    </p:spTree>
    <p:extLst>
      <p:ext uri="{BB962C8B-B14F-4D97-AF65-F5344CB8AC3E}">
        <p14:creationId xmlns="" xmlns:p14="http://schemas.microsoft.com/office/powerpoint/2010/main" val="361099973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285729"/>
            <a:ext cx="8460432" cy="511156"/>
          </a:xfrm>
        </p:spPr>
        <p:txBody>
          <a:bodyPr>
            <a:normAutofit/>
          </a:bodyPr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마</a:t>
            </a:r>
            <a:r>
              <a:rPr lang="en-US" altLang="ko-KR" dirty="0" smtClean="0">
                <a:solidFill>
                  <a:schemeClr val="tx1"/>
                </a:solidFill>
              </a:rPr>
              <a:t>. </a:t>
            </a:r>
            <a:r>
              <a:rPr lang="ko-KR" altLang="en-US" dirty="0" smtClean="0">
                <a:solidFill>
                  <a:schemeClr val="tx1"/>
                </a:solidFill>
              </a:rPr>
              <a:t>브라질과의 협</a:t>
            </a:r>
            <a:r>
              <a:rPr lang="ko-KR" altLang="en-US" dirty="0">
                <a:solidFill>
                  <a:schemeClr val="tx1"/>
                </a:solidFill>
              </a:rPr>
              <a:t>력</a:t>
            </a: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9552" y="1268760"/>
            <a:ext cx="8352928" cy="454996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71463" indent="-271463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dirty="0">
                <a:solidFill>
                  <a:prstClr val="black"/>
                </a:solidFill>
              </a:rPr>
              <a:t> </a:t>
            </a:r>
            <a:endParaRPr kumimoji="1" lang="ko-KR" altLang="en-US" dirty="0">
              <a:solidFill>
                <a:prstClr val="black"/>
              </a:solidFill>
            </a:endParaRPr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3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1520" y="1374752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altLang="ko-KR" dirty="0"/>
              <a:t> </a:t>
            </a:r>
            <a:r>
              <a:rPr lang="ko-KR" altLang="en-US" dirty="0" smtClean="0"/>
              <a:t>현</a:t>
            </a:r>
            <a:r>
              <a:rPr lang="ko-KR" altLang="en-US" dirty="0"/>
              <a:t>황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571472" y="1700808"/>
            <a:ext cx="8429684" cy="697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latin typeface="+mn-ea"/>
                <a:ea typeface="+mn-ea"/>
              </a:rPr>
              <a:t> 브라질은 항구 인프라 개발</a:t>
            </a:r>
            <a:r>
              <a:rPr lang="en-US" altLang="ko-KR" sz="1400" dirty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등 해양 부문에의 외국 투자 </a:t>
            </a:r>
            <a:r>
              <a:rPr lang="ko-KR" altLang="en-US" sz="1400" dirty="0" err="1" smtClean="0">
                <a:latin typeface="+mn-ea"/>
                <a:ea typeface="+mn-ea"/>
              </a:rPr>
              <a:t>장려책</a:t>
            </a:r>
            <a:r>
              <a:rPr lang="ko-KR" altLang="en-US" sz="1400" dirty="0" smtClean="0">
                <a:latin typeface="+mn-ea"/>
                <a:ea typeface="+mn-ea"/>
              </a:rPr>
              <a:t> 시행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>
                <a:latin typeface="+mn-ea"/>
                <a:ea typeface="+mn-ea"/>
              </a:rPr>
              <a:t> </a:t>
            </a:r>
            <a:r>
              <a:rPr lang="en-US" altLang="ko-KR" sz="1400" dirty="0" smtClean="0">
                <a:latin typeface="+mn-ea"/>
                <a:ea typeface="+mn-ea"/>
              </a:rPr>
              <a:t>1998</a:t>
            </a:r>
            <a:r>
              <a:rPr lang="ko-KR" altLang="en-US" sz="1400" dirty="0" smtClean="0">
                <a:latin typeface="+mn-ea"/>
                <a:ea typeface="+mn-ea"/>
              </a:rPr>
              <a:t>년부터 브라질 </a:t>
            </a:r>
            <a:r>
              <a:rPr lang="ko-KR" altLang="en-US" sz="1400" dirty="0" err="1" smtClean="0">
                <a:latin typeface="+mn-ea"/>
                <a:ea typeface="+mn-ea"/>
              </a:rPr>
              <a:t>농업부는</a:t>
            </a:r>
            <a:r>
              <a:rPr lang="ko-KR" altLang="en-US" sz="1400" dirty="0" smtClean="0">
                <a:latin typeface="+mn-ea"/>
                <a:ea typeface="+mn-ea"/>
              </a:rPr>
              <a:t> 외국 선박 임대에 기반한 원양어업 프로그램을 진행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573419" y="3068960"/>
            <a:ext cx="8429684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latin typeface="+mn-ea"/>
                <a:ea typeface="+mn-ea"/>
              </a:rPr>
              <a:t> 브라질 회사의 한국 선박 임대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+mn-ea"/>
                <a:ea typeface="+mn-ea"/>
              </a:rPr>
              <a:t> </a:t>
            </a:r>
            <a:r>
              <a:rPr lang="en-US" altLang="ko-KR" sz="1400" dirty="0" smtClean="0">
                <a:latin typeface="+mn-ea"/>
                <a:ea typeface="+mn-ea"/>
              </a:rPr>
              <a:t>   - </a:t>
            </a:r>
            <a:r>
              <a:rPr lang="ko-KR" altLang="en-US" sz="1400" dirty="0" smtClean="0">
                <a:latin typeface="+mn-ea"/>
                <a:ea typeface="+mn-ea"/>
              </a:rPr>
              <a:t>브라질 관할 수역 내 참치 연안조업이 목표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+mn-ea"/>
                <a:ea typeface="+mn-ea"/>
              </a:rPr>
              <a:t>    - </a:t>
            </a:r>
            <a:r>
              <a:rPr lang="ko-KR" altLang="en-US" sz="1400" dirty="0" smtClean="0">
                <a:latin typeface="+mn-ea"/>
                <a:ea typeface="+mn-ea"/>
              </a:rPr>
              <a:t>이를 위해서는 한국 참치 </a:t>
            </a:r>
            <a:r>
              <a:rPr lang="ko-KR" altLang="en-US" sz="1400" dirty="0" err="1" smtClean="0">
                <a:latin typeface="+mn-ea"/>
                <a:ea typeface="+mn-ea"/>
              </a:rPr>
              <a:t>연승선이</a:t>
            </a:r>
            <a:r>
              <a:rPr lang="ko-KR" altLang="en-US" sz="1400" dirty="0" smtClean="0">
                <a:latin typeface="+mn-ea"/>
                <a:ea typeface="+mn-ea"/>
              </a:rPr>
              <a:t> 브라질 회사와 </a:t>
            </a:r>
            <a:r>
              <a:rPr lang="ko-KR" altLang="en-US" sz="1400" dirty="0" err="1" smtClean="0">
                <a:latin typeface="+mn-ea"/>
                <a:ea typeface="+mn-ea"/>
              </a:rPr>
              <a:t>차터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합의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+mn-ea"/>
                <a:ea typeface="+mn-ea"/>
              </a:rPr>
              <a:t> </a:t>
            </a:r>
            <a:r>
              <a:rPr lang="en-US" altLang="ko-KR" sz="1400" dirty="0" smtClean="0">
                <a:latin typeface="+mn-ea"/>
                <a:ea typeface="+mn-ea"/>
              </a:rPr>
              <a:t>   - </a:t>
            </a:r>
            <a:r>
              <a:rPr lang="ko-KR" altLang="en-US" sz="1400" dirty="0" smtClean="0">
                <a:latin typeface="+mn-ea"/>
                <a:ea typeface="+mn-ea"/>
              </a:rPr>
              <a:t>단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어획된 참치는 반드시 브라질 항구에서 </a:t>
            </a:r>
            <a:r>
              <a:rPr lang="ko-KR" altLang="en-US" sz="1400" dirty="0" err="1" smtClean="0">
                <a:latin typeface="+mn-ea"/>
                <a:ea typeface="+mn-ea"/>
              </a:rPr>
              <a:t>교환선적해야</a:t>
            </a:r>
            <a:r>
              <a:rPr lang="ko-KR" altLang="en-US" sz="1400" dirty="0" smtClean="0">
                <a:latin typeface="+mn-ea"/>
                <a:ea typeface="+mn-ea"/>
              </a:rPr>
              <a:t> 함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+mn-ea"/>
                <a:ea typeface="+mn-ea"/>
              </a:rPr>
              <a:t> </a:t>
            </a:r>
            <a:r>
              <a:rPr lang="en-US" altLang="ko-KR" sz="1400" dirty="0" smtClean="0">
                <a:latin typeface="+mn-ea"/>
                <a:ea typeface="+mn-ea"/>
              </a:rPr>
              <a:t>   - </a:t>
            </a:r>
            <a:r>
              <a:rPr lang="ko-KR" altLang="en-US" sz="1400" dirty="0" smtClean="0">
                <a:latin typeface="+mn-ea"/>
                <a:ea typeface="+mn-ea"/>
              </a:rPr>
              <a:t>또한 브라질을 원산지로 하여 반드시 해외로 재수출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+mn-ea"/>
                <a:ea typeface="+mn-ea"/>
              </a:rPr>
              <a:t> </a:t>
            </a:r>
            <a:r>
              <a:rPr lang="en-US" altLang="ko-KR" sz="1400" dirty="0" smtClean="0">
                <a:latin typeface="+mn-ea"/>
                <a:ea typeface="+mn-ea"/>
              </a:rPr>
              <a:t>   - </a:t>
            </a:r>
            <a:r>
              <a:rPr lang="ko-KR" altLang="en-US" sz="1400" dirty="0" smtClean="0">
                <a:latin typeface="+mn-ea"/>
                <a:ea typeface="+mn-ea"/>
              </a:rPr>
              <a:t>이익은 </a:t>
            </a:r>
            <a:r>
              <a:rPr lang="en-US" altLang="ko-KR" sz="1400" dirty="0" smtClean="0">
                <a:latin typeface="+mn-ea"/>
                <a:ea typeface="+mn-ea"/>
              </a:rPr>
              <a:t>50-50 </a:t>
            </a:r>
            <a:r>
              <a:rPr lang="ko-KR" altLang="en-US" sz="1400" dirty="0" smtClean="0">
                <a:latin typeface="+mn-ea"/>
                <a:ea typeface="+mn-ea"/>
              </a:rPr>
              <a:t>또는 협상 가능</a:t>
            </a:r>
            <a:endParaRPr lang="en-US" altLang="ko-KR" sz="1400" dirty="0" smtClean="0">
              <a:latin typeface="+mn-ea"/>
              <a:ea typeface="+mn-ea"/>
            </a:endParaRPr>
          </a:p>
          <a:p>
            <a:pPr marL="182563" indent="-182563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400" dirty="0" smtClean="0">
                <a:latin typeface="+mn-ea"/>
                <a:ea typeface="+mn-ea"/>
              </a:rPr>
              <a:t>인프라 투자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+mn-ea"/>
                <a:ea typeface="+mn-ea"/>
              </a:rPr>
              <a:t>    - </a:t>
            </a:r>
            <a:r>
              <a:rPr lang="ko-KR" altLang="en-US" sz="1400" dirty="0" smtClean="0">
                <a:latin typeface="+mn-ea"/>
                <a:ea typeface="+mn-ea"/>
              </a:rPr>
              <a:t>브라질 당국이 주는 인센티브 활용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+mn-ea"/>
                <a:ea typeface="+mn-ea"/>
              </a:rPr>
              <a:t> </a:t>
            </a:r>
            <a:r>
              <a:rPr lang="en-US" altLang="ko-KR" sz="1400" dirty="0" smtClean="0">
                <a:latin typeface="+mn-ea"/>
                <a:ea typeface="+mn-ea"/>
              </a:rPr>
              <a:t>   - </a:t>
            </a:r>
            <a:r>
              <a:rPr lang="ko-KR" altLang="en-US" sz="1400" dirty="0" smtClean="0">
                <a:latin typeface="+mn-ea"/>
                <a:ea typeface="+mn-ea"/>
              </a:rPr>
              <a:t>사례</a:t>
            </a:r>
            <a:r>
              <a:rPr lang="en-US" altLang="ko-KR" sz="1400" dirty="0" smtClean="0">
                <a:latin typeface="+mn-ea"/>
                <a:ea typeface="+mn-ea"/>
              </a:rPr>
              <a:t>: </a:t>
            </a:r>
            <a:r>
              <a:rPr lang="ko-KR" altLang="en-US" sz="1400" dirty="0" smtClean="0">
                <a:latin typeface="+mn-ea"/>
                <a:ea typeface="+mn-ea"/>
              </a:rPr>
              <a:t> 인성실업이 </a:t>
            </a:r>
            <a:r>
              <a:rPr lang="ko-KR" altLang="en-US" sz="1400" dirty="0" err="1" smtClean="0">
                <a:latin typeface="+mn-ea"/>
                <a:ea typeface="+mn-ea"/>
              </a:rPr>
              <a:t>리오그란데</a:t>
            </a:r>
            <a:r>
              <a:rPr lang="ko-KR" altLang="en-US" sz="1400" dirty="0" smtClean="0">
                <a:latin typeface="+mn-ea"/>
                <a:ea typeface="+mn-ea"/>
              </a:rPr>
              <a:t> 지역에 조선소 건설</a:t>
            </a:r>
            <a:r>
              <a:rPr lang="en-US" altLang="ko-KR" sz="1400" dirty="0" smtClean="0">
                <a:latin typeface="+mn-ea"/>
                <a:ea typeface="+mn-ea"/>
              </a:rPr>
              <a:t>. </a:t>
            </a:r>
            <a:r>
              <a:rPr lang="ko-KR" altLang="en-US" sz="1400" dirty="0" smtClean="0">
                <a:latin typeface="+mn-ea"/>
                <a:ea typeface="+mn-ea"/>
              </a:rPr>
              <a:t>한국 어선에 서비스 제공</a:t>
            </a:r>
            <a:r>
              <a:rPr lang="en-US" altLang="ko-KR" sz="1400" dirty="0" smtClean="0">
                <a:latin typeface="+mn-ea"/>
                <a:ea typeface="+mn-ea"/>
              </a:rPr>
              <a:t>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51520" y="2708920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altLang="ko-KR" dirty="0" smtClean="0"/>
              <a:t> </a:t>
            </a:r>
            <a:r>
              <a:rPr lang="ko-KR" altLang="en-US" dirty="0" smtClean="0"/>
              <a:t>전략</a:t>
            </a:r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342746908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285729"/>
            <a:ext cx="8460432" cy="511156"/>
          </a:xfrm>
        </p:spPr>
        <p:txBody>
          <a:bodyPr>
            <a:normAutofit/>
          </a:bodyPr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바</a:t>
            </a:r>
            <a:r>
              <a:rPr lang="en-US" altLang="ko-KR" dirty="0" smtClean="0">
                <a:solidFill>
                  <a:schemeClr val="tx1"/>
                </a:solidFill>
              </a:rPr>
              <a:t>. </a:t>
            </a:r>
            <a:r>
              <a:rPr lang="ko-KR" altLang="en-US" dirty="0" smtClean="0">
                <a:solidFill>
                  <a:schemeClr val="tx1"/>
                </a:solidFill>
              </a:rPr>
              <a:t>수산협력사업을 통한 브라질 진출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9552" y="1268760"/>
            <a:ext cx="8352928" cy="454996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71463" indent="-271463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dirty="0">
                <a:solidFill>
                  <a:prstClr val="black"/>
                </a:solidFill>
              </a:rPr>
              <a:t> </a:t>
            </a:r>
            <a:endParaRPr kumimoji="1" lang="ko-KR" altLang="en-US" dirty="0">
              <a:solidFill>
                <a:prstClr val="black"/>
              </a:solidFill>
            </a:endParaRPr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3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1520" y="1374752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altLang="ko-KR" dirty="0"/>
              <a:t> </a:t>
            </a:r>
            <a:r>
              <a:rPr lang="ko-KR" altLang="en-US" dirty="0" smtClean="0"/>
              <a:t>현</a:t>
            </a:r>
            <a:r>
              <a:rPr lang="ko-KR" altLang="en-US" dirty="0"/>
              <a:t>황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571472" y="1700808"/>
            <a:ext cx="8429684" cy="697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latin typeface="+mn-ea"/>
                <a:ea typeface="+mn-ea"/>
              </a:rPr>
              <a:t> 브라질은 수산기술 및 경험의 현장이전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양식산업 육성 정책을 시행 중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어구어법</a:t>
            </a:r>
            <a:r>
              <a:rPr lang="en-US" altLang="ko-KR" sz="1400" dirty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기술 협력에 대한 협력 수요 존재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573419" y="2875966"/>
            <a:ext cx="842968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>
                <a:latin typeface="+mn-ea"/>
                <a:ea typeface="+mn-ea"/>
              </a:rPr>
              <a:t> 어업기술교육을 통한 </a:t>
            </a:r>
            <a:r>
              <a:rPr lang="ko-KR" altLang="en-US" sz="1400" dirty="0" err="1" smtClean="0">
                <a:latin typeface="+mn-ea"/>
                <a:ea typeface="+mn-ea"/>
              </a:rPr>
              <a:t>입어권</a:t>
            </a:r>
            <a:r>
              <a:rPr lang="ko-KR" altLang="en-US" sz="1400" dirty="0" smtClean="0">
                <a:latin typeface="+mn-ea"/>
                <a:ea typeface="+mn-ea"/>
              </a:rPr>
              <a:t> </a:t>
            </a:r>
            <a:r>
              <a:rPr lang="ko-KR" altLang="en-US" sz="1400" dirty="0">
                <a:latin typeface="+mn-ea"/>
                <a:ea typeface="+mn-ea"/>
              </a:rPr>
              <a:t>확보</a:t>
            </a: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+mn-ea"/>
                <a:ea typeface="+mn-ea"/>
              </a:rPr>
              <a:t> </a:t>
            </a:r>
            <a:r>
              <a:rPr lang="en-US" altLang="ko-KR" sz="1400" dirty="0" smtClean="0">
                <a:latin typeface="+mn-ea"/>
                <a:ea typeface="+mn-ea"/>
              </a:rPr>
              <a:t>  - </a:t>
            </a:r>
            <a:r>
              <a:rPr lang="ko-KR" altLang="en-US" sz="1400" dirty="0" smtClean="0">
                <a:latin typeface="+mn-ea"/>
                <a:ea typeface="+mn-ea"/>
              </a:rPr>
              <a:t>브라질은 </a:t>
            </a:r>
            <a:r>
              <a:rPr lang="ko-KR" altLang="en-US" sz="1400" dirty="0">
                <a:latin typeface="+mn-ea"/>
                <a:ea typeface="+mn-ea"/>
              </a:rPr>
              <a:t>다랑어 자원의 생산가능성이 </a:t>
            </a:r>
            <a:r>
              <a:rPr lang="ko-KR" altLang="en-US" sz="1400" dirty="0" smtClean="0">
                <a:latin typeface="+mn-ea"/>
                <a:ea typeface="+mn-ea"/>
              </a:rPr>
              <a:t>높음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51520" y="2555612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altLang="ko-KR" dirty="0" smtClean="0"/>
              <a:t> </a:t>
            </a:r>
            <a:r>
              <a:rPr lang="ko-KR" altLang="en-US" dirty="0" smtClean="0"/>
              <a:t>전략</a:t>
            </a:r>
            <a:endParaRPr lang="ko-KR" altLang="en-US" dirty="0"/>
          </a:p>
        </p:txBody>
      </p:sp>
      <p:sp>
        <p:nvSpPr>
          <p:cNvPr id="19" name="Freeform 53"/>
          <p:cNvSpPr>
            <a:spLocks/>
          </p:cNvSpPr>
          <p:nvPr/>
        </p:nvSpPr>
        <p:spPr bwMode="auto">
          <a:xfrm>
            <a:off x="2498253" y="3976292"/>
            <a:ext cx="5832648" cy="388812"/>
          </a:xfrm>
          <a:custGeom>
            <a:avLst/>
            <a:gdLst/>
            <a:ahLst/>
            <a:cxnLst>
              <a:cxn ang="0">
                <a:pos x="0" y="624"/>
              </a:cxn>
              <a:cxn ang="0">
                <a:pos x="576" y="624"/>
              </a:cxn>
              <a:cxn ang="0">
                <a:pos x="576" y="384"/>
              </a:cxn>
              <a:cxn ang="0">
                <a:pos x="1200" y="384"/>
              </a:cxn>
              <a:cxn ang="0">
                <a:pos x="1200" y="192"/>
              </a:cxn>
              <a:cxn ang="0">
                <a:pos x="1776" y="192"/>
              </a:cxn>
              <a:cxn ang="0">
                <a:pos x="1776" y="0"/>
              </a:cxn>
              <a:cxn ang="0">
                <a:pos x="2496" y="0"/>
              </a:cxn>
            </a:cxnLst>
            <a:rect l="0" t="0" r="r" b="b"/>
            <a:pathLst>
              <a:path w="2496" h="624">
                <a:moveTo>
                  <a:pt x="0" y="624"/>
                </a:moveTo>
                <a:lnTo>
                  <a:pt x="576" y="624"/>
                </a:lnTo>
                <a:lnTo>
                  <a:pt x="576" y="384"/>
                </a:lnTo>
                <a:lnTo>
                  <a:pt x="1200" y="384"/>
                </a:lnTo>
                <a:lnTo>
                  <a:pt x="1200" y="192"/>
                </a:lnTo>
                <a:lnTo>
                  <a:pt x="1776" y="192"/>
                </a:lnTo>
                <a:lnTo>
                  <a:pt x="1776" y="0"/>
                </a:lnTo>
                <a:lnTo>
                  <a:pt x="2496" y="0"/>
                </a:lnTo>
              </a:path>
            </a:pathLst>
          </a:custGeom>
          <a:solidFill>
            <a:srgbClr val="00B0F0"/>
          </a:solidFill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176200" prstMaterial="legacyMatte">
            <a:bevelT w="13500" h="13500" prst="angle"/>
            <a:bevelB w="13500" h="13500" prst="angle"/>
            <a:extrusionClr>
              <a:srgbClr val="CDE6FF"/>
            </a:extrusionClr>
          </a:sp3d>
        </p:spPr>
        <p:txBody>
          <a:bodyPr wrap="none" anchor="ctr">
            <a:flatTx/>
          </a:bodyPr>
          <a:lstStyle/>
          <a:p>
            <a:endParaRPr lang="ko-KR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2570261" y="3944089"/>
            <a:ext cx="1152128" cy="276999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1200" dirty="0" smtClean="0">
                <a:solidFill>
                  <a:srgbClr val="0070C0"/>
                </a:solidFill>
              </a:rPr>
              <a:t>기술교육</a:t>
            </a:r>
            <a:endParaRPr lang="ko-KR" altLang="en-US" sz="1200" dirty="0">
              <a:solidFill>
                <a:srgbClr val="0070C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666605" y="3656057"/>
            <a:ext cx="864096" cy="276999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1200" dirty="0" smtClean="0">
                <a:solidFill>
                  <a:srgbClr val="0070C0"/>
                </a:solidFill>
              </a:rPr>
              <a:t>시험조업</a:t>
            </a:r>
            <a:endParaRPr lang="ko-KR" altLang="en-US" sz="1200" dirty="0">
              <a:solidFill>
                <a:srgbClr val="0070C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082429" y="3800073"/>
            <a:ext cx="1152128" cy="276999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1200" spc="-150" dirty="0" smtClean="0">
                <a:solidFill>
                  <a:srgbClr val="0070C0"/>
                </a:solidFill>
              </a:rPr>
              <a:t>실습선 투입</a:t>
            </a:r>
            <a:endParaRPr lang="ko-KR" altLang="en-US" sz="1200" spc="-150" dirty="0">
              <a:solidFill>
                <a:srgbClr val="0070C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674717" y="3512041"/>
            <a:ext cx="1800200" cy="276999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1200" spc="-150" dirty="0" smtClean="0">
                <a:solidFill>
                  <a:srgbClr val="0070C0"/>
                </a:solidFill>
              </a:rPr>
              <a:t>어선 임대 및 </a:t>
            </a:r>
            <a:r>
              <a:rPr lang="ko-KR" altLang="en-US" sz="1200" spc="-150" dirty="0" err="1" smtClean="0">
                <a:solidFill>
                  <a:srgbClr val="0070C0"/>
                </a:solidFill>
              </a:rPr>
              <a:t>입어권</a:t>
            </a:r>
            <a:r>
              <a:rPr lang="ko-KR" altLang="en-US" sz="1200" spc="-150" dirty="0" smtClean="0">
                <a:solidFill>
                  <a:srgbClr val="0070C0"/>
                </a:solidFill>
              </a:rPr>
              <a:t> 확보</a:t>
            </a:r>
            <a:endParaRPr lang="ko-KR" altLang="en-US" sz="1200" spc="-150" dirty="0">
              <a:solidFill>
                <a:srgbClr val="0070C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51520" y="4293096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altLang="ko-KR" dirty="0" smtClean="0"/>
              <a:t> </a:t>
            </a:r>
            <a:r>
              <a:rPr lang="ko-KR" altLang="en-US" dirty="0" smtClean="0"/>
              <a:t>사</a:t>
            </a:r>
            <a:r>
              <a:rPr lang="ko-KR" altLang="en-US" dirty="0"/>
              <a:t>례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571826" y="4662428"/>
            <a:ext cx="842968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>
                <a:latin typeface="+mn-ea"/>
                <a:ea typeface="+mn-ea"/>
              </a:rPr>
              <a:t> 일본 다랑어협회 </a:t>
            </a:r>
            <a:r>
              <a:rPr lang="ko-KR" altLang="en-US" sz="1400" dirty="0" smtClean="0">
                <a:latin typeface="+mn-ea"/>
                <a:ea typeface="+mn-ea"/>
              </a:rPr>
              <a:t>진출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+mn-ea"/>
                <a:ea typeface="+mn-ea"/>
              </a:rPr>
              <a:t> </a:t>
            </a:r>
            <a:r>
              <a:rPr lang="en-US" altLang="ko-KR" sz="1400" dirty="0" smtClean="0">
                <a:latin typeface="+mn-ea"/>
                <a:ea typeface="+mn-ea"/>
              </a:rPr>
              <a:t>  - </a:t>
            </a:r>
            <a:r>
              <a:rPr lang="ko-KR" altLang="en-US" sz="1400" dirty="0" smtClean="0">
                <a:latin typeface="+mn-ea"/>
                <a:ea typeface="+mn-ea"/>
              </a:rPr>
              <a:t>브라질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일본에 다랑어 저층연승어업 기술 요청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+mn-ea"/>
                <a:ea typeface="+mn-ea"/>
              </a:rPr>
              <a:t> </a:t>
            </a:r>
            <a:r>
              <a:rPr lang="en-US" altLang="ko-KR" sz="1400" dirty="0" smtClean="0">
                <a:latin typeface="+mn-ea"/>
                <a:ea typeface="+mn-ea"/>
              </a:rPr>
              <a:t>  - </a:t>
            </a:r>
            <a:r>
              <a:rPr lang="ko-KR" altLang="en-US" sz="1400" dirty="0" smtClean="0">
                <a:latin typeface="+mn-ea"/>
                <a:ea typeface="+mn-ea"/>
              </a:rPr>
              <a:t>일본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전문가 </a:t>
            </a:r>
            <a:r>
              <a:rPr lang="en-US" altLang="ko-KR" sz="1400" dirty="0" smtClean="0">
                <a:latin typeface="+mn-ea"/>
                <a:ea typeface="+mn-ea"/>
              </a:rPr>
              <a:t>2</a:t>
            </a:r>
            <a:r>
              <a:rPr lang="ko-KR" altLang="en-US" sz="1400" dirty="0" smtClean="0">
                <a:latin typeface="+mn-ea"/>
                <a:ea typeface="+mn-ea"/>
              </a:rPr>
              <a:t>명 파견</a:t>
            </a:r>
            <a:endParaRPr lang="en-US" altLang="ko-KR" sz="14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+mn-ea"/>
                <a:ea typeface="+mn-ea"/>
              </a:rPr>
              <a:t>   - </a:t>
            </a:r>
            <a:r>
              <a:rPr lang="ko-KR" altLang="en-US" sz="1400" dirty="0" smtClean="0">
                <a:latin typeface="+mn-ea"/>
                <a:ea typeface="+mn-ea"/>
              </a:rPr>
              <a:t>브라질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어선 </a:t>
            </a:r>
            <a:r>
              <a:rPr lang="en-US" altLang="ko-KR" sz="1400" dirty="0" smtClean="0">
                <a:latin typeface="+mn-ea"/>
                <a:ea typeface="+mn-ea"/>
              </a:rPr>
              <a:t>16</a:t>
            </a:r>
            <a:r>
              <a:rPr lang="ko-KR" altLang="en-US" sz="1400" dirty="0" smtClean="0">
                <a:latin typeface="+mn-ea"/>
                <a:ea typeface="+mn-ea"/>
              </a:rPr>
              <a:t>척 </a:t>
            </a:r>
            <a:r>
              <a:rPr lang="en-US" altLang="ko-KR" sz="1400" dirty="0" smtClean="0">
                <a:latin typeface="+mn-ea"/>
                <a:ea typeface="+mn-ea"/>
              </a:rPr>
              <a:t>EEZ </a:t>
            </a:r>
            <a:r>
              <a:rPr lang="ko-KR" altLang="en-US" sz="1400" dirty="0" smtClean="0">
                <a:latin typeface="+mn-ea"/>
                <a:ea typeface="+mn-ea"/>
              </a:rPr>
              <a:t>내 조업허가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smtClean="0">
                <a:latin typeface="+mn-ea"/>
                <a:ea typeface="+mn-ea"/>
              </a:rPr>
              <a:t>어선임대 형식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  <a:r>
              <a:rPr lang="ko-KR" altLang="en-US" sz="1400" dirty="0" smtClean="0">
                <a:latin typeface="+mn-ea"/>
                <a:ea typeface="+mn-ea"/>
              </a:rPr>
              <a:t> </a:t>
            </a:r>
            <a:endParaRPr lang="en-US" altLang="ko-KR" sz="14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3275452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252536" y="3095249"/>
            <a:ext cx="7775848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white"/>
              </a:solidFill>
            </a:endParaRPr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>
          <a:xfrm>
            <a:off x="270222" y="2485796"/>
            <a:ext cx="7974185" cy="511156"/>
          </a:xfrm>
        </p:spPr>
        <p:txBody>
          <a:bodyPr/>
          <a:lstStyle/>
          <a:p>
            <a:r>
              <a:rPr lang="en-US" altLang="ko-KR" i="1" dirty="0" smtClean="0">
                <a:solidFill>
                  <a:srgbClr val="0000CC"/>
                </a:solidFill>
                <a:latin typeface="굴림"/>
                <a:ea typeface="굴림"/>
              </a:rPr>
              <a:t>Ⅵ</a:t>
            </a:r>
            <a:r>
              <a:rPr lang="en-US" altLang="ko-KR" i="1" dirty="0" smtClean="0">
                <a:solidFill>
                  <a:srgbClr val="0000CC"/>
                </a:solidFill>
              </a:rPr>
              <a:t>. </a:t>
            </a:r>
            <a:r>
              <a:rPr lang="ko-KR" altLang="en-US" i="1" dirty="0" err="1" smtClean="0">
                <a:solidFill>
                  <a:srgbClr val="0000CC"/>
                </a:solidFill>
              </a:rPr>
              <a:t>권역별</a:t>
            </a:r>
            <a:r>
              <a:rPr lang="ko-KR" altLang="en-US" i="1" dirty="0" smtClean="0">
                <a:solidFill>
                  <a:srgbClr val="0000CC"/>
                </a:solidFill>
              </a:rPr>
              <a:t> 진출</a:t>
            </a:r>
            <a:r>
              <a:rPr lang="en-US" altLang="ko-KR" i="1" dirty="0" smtClean="0">
                <a:solidFill>
                  <a:srgbClr val="0000CC"/>
                </a:solidFill>
              </a:rPr>
              <a:t> </a:t>
            </a:r>
            <a:r>
              <a:rPr lang="ko-KR" altLang="en-US" i="1" dirty="0" smtClean="0">
                <a:solidFill>
                  <a:srgbClr val="0000CC"/>
                </a:solidFill>
              </a:rPr>
              <a:t>가능성</a:t>
            </a:r>
            <a:endParaRPr lang="ko-KR" altLang="en-US" sz="1600" i="1" dirty="0">
              <a:solidFill>
                <a:srgbClr val="0000CC"/>
              </a:solidFill>
            </a:endParaRPr>
          </a:p>
        </p:txBody>
      </p:sp>
      <p:sp>
        <p:nvSpPr>
          <p:cNvPr id="6" name="제목 4"/>
          <p:cNvSpPr txBox="1">
            <a:spLocks/>
          </p:cNvSpPr>
          <p:nvPr/>
        </p:nvSpPr>
        <p:spPr>
          <a:xfrm>
            <a:off x="539552" y="3284984"/>
            <a:ext cx="7974185" cy="511156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85725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1. </a:t>
            </a:r>
            <a:r>
              <a:rPr kumimoji="0" lang="ko-KR" altLang="en-US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아세안</a:t>
            </a:r>
            <a:endParaRPr kumimoji="0" lang="ko-KR" altLang="en-US" sz="1600" b="1" i="1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  <p:sp>
        <p:nvSpPr>
          <p:cNvPr id="7" name="제목 4"/>
          <p:cNvSpPr txBox="1">
            <a:spLocks/>
          </p:cNvSpPr>
          <p:nvPr/>
        </p:nvSpPr>
        <p:spPr>
          <a:xfrm>
            <a:off x="539552" y="3925956"/>
            <a:ext cx="7974185" cy="511156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85725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2. </a:t>
            </a:r>
            <a:r>
              <a:rPr kumimoji="0" lang="ko-KR" altLang="en-US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남미</a:t>
            </a:r>
            <a:endParaRPr kumimoji="0" lang="ko-KR" altLang="en-US" sz="1600" b="1" i="1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  <p:sp>
        <p:nvSpPr>
          <p:cNvPr id="8" name="제목 4"/>
          <p:cNvSpPr txBox="1">
            <a:spLocks/>
          </p:cNvSpPr>
          <p:nvPr/>
        </p:nvSpPr>
        <p:spPr>
          <a:xfrm>
            <a:off x="539552" y="4509120"/>
            <a:ext cx="7974185" cy="51115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85725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3. </a:t>
            </a:r>
            <a:r>
              <a:rPr kumimoji="0" lang="ko-KR" altLang="en-US" sz="28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rPr>
              <a:t>아프리카</a:t>
            </a:r>
            <a:endParaRPr kumimoji="0" lang="ko-KR" altLang="en-US" sz="16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맑은 고딕" pitchFamily="50" charset="-127"/>
              <a:ea typeface="맑은 고딕" pitchFamily="50" charset="-127"/>
              <a:cs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2878559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469572"/>
            <a:ext cx="8460432" cy="511156"/>
          </a:xfrm>
        </p:spPr>
        <p:txBody>
          <a:bodyPr>
            <a:normAutofit/>
          </a:bodyPr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가</a:t>
            </a:r>
            <a:r>
              <a:rPr lang="en-US" altLang="ko-KR" dirty="0" smtClean="0">
                <a:solidFill>
                  <a:schemeClr val="tx1"/>
                </a:solidFill>
              </a:rPr>
              <a:t>. </a:t>
            </a:r>
            <a:r>
              <a:rPr lang="ko-KR" altLang="en-US" dirty="0" smtClean="0">
                <a:solidFill>
                  <a:schemeClr val="tx1"/>
                </a:solidFill>
              </a:rPr>
              <a:t>유럽기업 </a:t>
            </a:r>
            <a:r>
              <a:rPr lang="en-US" altLang="ko-KR" dirty="0" smtClean="0">
                <a:solidFill>
                  <a:schemeClr val="tx1"/>
                </a:solidFill>
              </a:rPr>
              <a:t>M&amp;A</a:t>
            </a:r>
            <a:r>
              <a:rPr lang="ko-KR" altLang="en-US" dirty="0" smtClean="0">
                <a:solidFill>
                  <a:schemeClr val="tx1"/>
                </a:solidFill>
              </a:rPr>
              <a:t>를 통한 아프리카 진출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3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39552" y="1124744"/>
            <a:ext cx="8352928" cy="454996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71463" indent="-271463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dirty="0">
                <a:solidFill>
                  <a:prstClr val="black"/>
                </a:solidFill>
              </a:rPr>
              <a:t> </a:t>
            </a:r>
            <a:endParaRPr kumimoji="1" lang="ko-KR" altLang="en-US" dirty="0">
              <a:solidFill>
                <a:prstClr val="black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51520" y="1230736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altLang="ko-KR" dirty="0"/>
              <a:t> </a:t>
            </a:r>
            <a:r>
              <a:rPr lang="ko-KR" altLang="en-US" dirty="0" smtClean="0"/>
              <a:t>현</a:t>
            </a:r>
            <a:r>
              <a:rPr lang="ko-KR" altLang="en-US" dirty="0"/>
              <a:t>황</a:t>
            </a:r>
          </a:p>
        </p:txBody>
      </p:sp>
      <p:sp>
        <p:nvSpPr>
          <p:cNvPr id="28" name="직사각형 27"/>
          <p:cNvSpPr/>
          <p:nvPr/>
        </p:nvSpPr>
        <p:spPr>
          <a:xfrm>
            <a:off x="571472" y="1628800"/>
            <a:ext cx="8429684" cy="37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latin typeface="+mn-ea"/>
                <a:ea typeface="+mn-ea"/>
              </a:rPr>
              <a:t> </a:t>
            </a:r>
            <a:r>
              <a:rPr lang="en-US" altLang="ko-KR" sz="1400" dirty="0" smtClean="0">
                <a:latin typeface="+mn-ea"/>
                <a:ea typeface="+mn-ea"/>
              </a:rPr>
              <a:t>EU, </a:t>
            </a:r>
            <a:r>
              <a:rPr lang="ko-KR" altLang="en-US" sz="1400" dirty="0" smtClean="0">
                <a:latin typeface="+mn-ea"/>
                <a:ea typeface="+mn-ea"/>
              </a:rPr>
              <a:t>중국 현지 합작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가공공장이 이미 활성화 된 상황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573419" y="3068960"/>
            <a:ext cx="8429684" cy="697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아프리카에 진출한 </a:t>
            </a:r>
            <a:r>
              <a:rPr lang="en-US" altLang="ko-KR" sz="1400" dirty="0" smtClean="0">
                <a:latin typeface="+mn-ea"/>
                <a:ea typeface="+mn-ea"/>
              </a:rPr>
              <a:t>EU </a:t>
            </a:r>
            <a:r>
              <a:rPr lang="ko-KR" altLang="en-US" sz="1400" dirty="0" smtClean="0">
                <a:latin typeface="+mn-ea"/>
                <a:ea typeface="+mn-ea"/>
              </a:rPr>
              <a:t>수산기업의 </a:t>
            </a:r>
            <a:r>
              <a:rPr lang="en-US" altLang="ko-KR" sz="1400" dirty="0" smtClean="0">
                <a:latin typeface="+mn-ea"/>
                <a:ea typeface="+mn-ea"/>
              </a:rPr>
              <a:t>M&amp;A</a:t>
            </a:r>
            <a:r>
              <a:rPr lang="ko-KR" altLang="en-US" sz="1400" dirty="0" smtClean="0">
                <a:latin typeface="+mn-ea"/>
                <a:ea typeface="+mn-ea"/>
              </a:rPr>
              <a:t>를 통해 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+mn-ea"/>
                <a:ea typeface="+mn-ea"/>
              </a:rPr>
              <a:t>  </a:t>
            </a:r>
            <a:r>
              <a:rPr lang="ko-KR" altLang="en-US" sz="1400" dirty="0" smtClean="0">
                <a:latin typeface="+mn-ea"/>
                <a:ea typeface="+mn-ea"/>
              </a:rPr>
              <a:t>유럽 및 아프리카 공동 진출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51520" y="2708920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altLang="ko-KR" dirty="0" smtClean="0"/>
              <a:t> </a:t>
            </a:r>
            <a:r>
              <a:rPr lang="ko-KR" altLang="en-US" dirty="0" smtClean="0"/>
              <a:t>전략</a:t>
            </a:r>
            <a:endParaRPr lang="ko-KR" altLang="en-US" dirty="0"/>
          </a:p>
        </p:txBody>
      </p:sp>
      <p:sp>
        <p:nvSpPr>
          <p:cNvPr id="36" name="TextBox 35"/>
          <p:cNvSpPr txBox="1"/>
          <p:nvPr/>
        </p:nvSpPr>
        <p:spPr>
          <a:xfrm>
            <a:off x="251520" y="4010288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altLang="ko-KR" dirty="0" smtClean="0"/>
              <a:t> </a:t>
            </a:r>
            <a:r>
              <a:rPr lang="ko-KR" altLang="en-US" dirty="0" smtClean="0"/>
              <a:t>사</a:t>
            </a:r>
            <a:r>
              <a:rPr lang="ko-KR" altLang="en-US" dirty="0"/>
              <a:t>례</a:t>
            </a:r>
          </a:p>
        </p:txBody>
      </p:sp>
      <p:sp>
        <p:nvSpPr>
          <p:cNvPr id="38" name="직사각형 37"/>
          <p:cNvSpPr/>
          <p:nvPr/>
        </p:nvSpPr>
        <p:spPr>
          <a:xfrm>
            <a:off x="575639" y="2000058"/>
            <a:ext cx="8429684" cy="37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latin typeface="+mn-ea"/>
                <a:ea typeface="+mn-ea"/>
              </a:rPr>
              <a:t> 전반적인 </a:t>
            </a:r>
            <a:r>
              <a:rPr lang="en-US" altLang="ko-KR" sz="1400" dirty="0" smtClean="0">
                <a:latin typeface="+mn-ea"/>
                <a:ea typeface="+mn-ea"/>
              </a:rPr>
              <a:t>EU</a:t>
            </a:r>
            <a:r>
              <a:rPr lang="ko-KR" altLang="en-US" sz="1400" dirty="0" smtClean="0">
                <a:latin typeface="+mn-ea"/>
                <a:ea typeface="+mn-ea"/>
              </a:rPr>
              <a:t>의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경기악화로 인해 아프리카에 투자한 수산물 생산기업의 어려움 직면 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2492896"/>
            <a:ext cx="3033238" cy="40358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" name="직사각형 36"/>
          <p:cNvSpPr/>
          <p:nvPr/>
        </p:nvSpPr>
        <p:spPr>
          <a:xfrm>
            <a:off x="571826" y="4388134"/>
            <a:ext cx="8429684" cy="697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>
                <a:latin typeface="+mn-ea"/>
                <a:ea typeface="+mn-ea"/>
              </a:rPr>
              <a:t> </a:t>
            </a:r>
            <a:r>
              <a:rPr lang="ko-KR" altLang="en-US" sz="1400" dirty="0" err="1" smtClean="0">
                <a:latin typeface="+mn-ea"/>
                <a:ea typeface="+mn-ea"/>
              </a:rPr>
              <a:t>타이유니온</a:t>
            </a:r>
            <a:r>
              <a:rPr lang="en-US" altLang="ko-KR" sz="1400" dirty="0" smtClean="0">
                <a:latin typeface="+mn-ea"/>
                <a:ea typeface="+mn-ea"/>
              </a:rPr>
              <a:t>(2010), </a:t>
            </a:r>
            <a:r>
              <a:rPr lang="en-US" altLang="ko-KR" sz="1400" dirty="0" err="1" smtClean="0">
                <a:latin typeface="+mn-ea"/>
                <a:ea typeface="+mn-ea"/>
              </a:rPr>
              <a:t>MWBrands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인수를 통해 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+mn-ea"/>
                <a:ea typeface="+mn-ea"/>
              </a:rPr>
              <a:t>  </a:t>
            </a:r>
            <a:r>
              <a:rPr lang="ko-KR" altLang="en-US" sz="1400" dirty="0" smtClean="0">
                <a:latin typeface="+mn-ea"/>
                <a:ea typeface="+mn-ea"/>
              </a:rPr>
              <a:t>프랑스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포르투갈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가나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err="1" smtClean="0">
                <a:latin typeface="+mn-ea"/>
                <a:ea typeface="+mn-ea"/>
              </a:rPr>
              <a:t>쉐이셀</a:t>
            </a:r>
            <a:r>
              <a:rPr lang="ko-KR" altLang="en-US" sz="1400" dirty="0" smtClean="0">
                <a:latin typeface="+mn-ea"/>
                <a:ea typeface="+mn-ea"/>
              </a:rPr>
              <a:t> 등의 가공공장 동시 인수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endParaRPr lang="en-US" altLang="ko-KR" sz="14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3275452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469572"/>
            <a:ext cx="8460432" cy="511156"/>
          </a:xfrm>
        </p:spPr>
        <p:txBody>
          <a:bodyPr>
            <a:normAutofit/>
          </a:bodyPr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나</a:t>
            </a:r>
            <a:r>
              <a:rPr lang="en-US" altLang="ko-KR" dirty="0" smtClean="0">
                <a:solidFill>
                  <a:schemeClr val="tx1"/>
                </a:solidFill>
              </a:rPr>
              <a:t>. </a:t>
            </a:r>
            <a:r>
              <a:rPr lang="ko-KR" altLang="en-US" dirty="0" smtClean="0">
                <a:solidFill>
                  <a:schemeClr val="tx1"/>
                </a:solidFill>
              </a:rPr>
              <a:t>아프리카 연안 조업 현지화 및 중층트롤화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3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39552" y="1124744"/>
            <a:ext cx="8352928" cy="454996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71463" indent="-271463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dirty="0">
                <a:solidFill>
                  <a:prstClr val="black"/>
                </a:solidFill>
              </a:rPr>
              <a:t> </a:t>
            </a:r>
            <a:endParaRPr kumimoji="1" lang="ko-KR" altLang="en-US" dirty="0">
              <a:solidFill>
                <a:prstClr val="black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51520" y="1230736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altLang="ko-KR" dirty="0"/>
              <a:t> </a:t>
            </a:r>
            <a:r>
              <a:rPr lang="ko-KR" altLang="en-US" dirty="0" smtClean="0"/>
              <a:t>현</a:t>
            </a:r>
            <a:r>
              <a:rPr lang="ko-KR" altLang="en-US" dirty="0"/>
              <a:t>황</a:t>
            </a:r>
          </a:p>
        </p:txBody>
      </p:sp>
      <p:sp>
        <p:nvSpPr>
          <p:cNvPr id="28" name="직사각형 27"/>
          <p:cNvSpPr/>
          <p:nvPr/>
        </p:nvSpPr>
        <p:spPr>
          <a:xfrm>
            <a:off x="571472" y="1614955"/>
            <a:ext cx="8429684" cy="37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latin typeface="+mn-ea"/>
                <a:ea typeface="+mn-ea"/>
              </a:rPr>
              <a:t> 대형 원양어선의 아프리카 연안 근접 조업은 사실상 불가능 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573419" y="3068960"/>
            <a:ext cx="8429684" cy="697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한국의 다양한 어장이용 방법을 전수하여 현지화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조업이 가능한 중층트롤은 확대하여 수출산업화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51520" y="2708920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altLang="ko-KR" dirty="0" smtClean="0"/>
              <a:t> </a:t>
            </a:r>
            <a:r>
              <a:rPr lang="ko-KR" altLang="en-US" dirty="0" smtClean="0"/>
              <a:t>전략</a:t>
            </a:r>
            <a:endParaRPr lang="ko-KR" altLang="en-US" dirty="0"/>
          </a:p>
        </p:txBody>
      </p:sp>
      <p:sp>
        <p:nvSpPr>
          <p:cNvPr id="36" name="TextBox 35"/>
          <p:cNvSpPr txBox="1"/>
          <p:nvPr/>
        </p:nvSpPr>
        <p:spPr>
          <a:xfrm>
            <a:off x="251520" y="4149080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altLang="ko-KR" dirty="0" smtClean="0"/>
              <a:t> </a:t>
            </a:r>
            <a:r>
              <a:rPr lang="ko-KR" altLang="en-US" dirty="0" smtClean="0"/>
              <a:t>가능성</a:t>
            </a:r>
            <a:endParaRPr lang="ko-KR" altLang="en-US" dirty="0"/>
          </a:p>
        </p:txBody>
      </p:sp>
      <p:sp>
        <p:nvSpPr>
          <p:cNvPr id="38" name="직사각형 37"/>
          <p:cNvSpPr/>
          <p:nvPr/>
        </p:nvSpPr>
        <p:spPr>
          <a:xfrm>
            <a:off x="575639" y="2000058"/>
            <a:ext cx="8429684" cy="37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latin typeface="+mn-ea"/>
                <a:ea typeface="+mn-ea"/>
              </a:rPr>
              <a:t> 아프리카 연안은 단순 카누조업에 한정되어 연안 어장의 제한적 이용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539552" y="4640716"/>
            <a:ext cx="8429684" cy="37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아프리카 연안 어장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smtClean="0">
                <a:latin typeface="+mn-ea"/>
                <a:ea typeface="+mn-ea"/>
              </a:rPr>
              <a:t>기니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세네갈 등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  <a:r>
              <a:rPr lang="ko-KR" altLang="en-US" sz="1400" dirty="0" smtClean="0">
                <a:latin typeface="+mn-ea"/>
                <a:ea typeface="+mn-ea"/>
              </a:rPr>
              <a:t>에 한국인 수매업자 기 진출하여 경쟁국 보다 우위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539552" y="5013176"/>
            <a:ext cx="8429684" cy="37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>
                <a:latin typeface="+mn-ea"/>
                <a:ea typeface="+mn-ea"/>
              </a:rPr>
              <a:t> </a:t>
            </a:r>
            <a:r>
              <a:rPr lang="en-US" altLang="ko-KR" sz="1400" dirty="0" smtClean="0">
                <a:latin typeface="+mn-ea"/>
                <a:ea typeface="+mn-ea"/>
              </a:rPr>
              <a:t>EU, </a:t>
            </a:r>
            <a:r>
              <a:rPr lang="ko-KR" altLang="en-US" sz="1400" dirty="0" smtClean="0">
                <a:latin typeface="+mn-ea"/>
                <a:ea typeface="+mn-ea"/>
              </a:rPr>
              <a:t>중국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어선들 대부분이 중층트롤을 통해 수익을 창출하고 있음 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539552" y="5373216"/>
            <a:ext cx="8429684" cy="37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현재 우리 선단으로는 중층이 어렵지만 중층에 맞는 선단으로의 변경 시 가능</a:t>
            </a:r>
            <a:endParaRPr lang="en-US" altLang="ko-KR" sz="14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3275452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87624" y="4941168"/>
            <a:ext cx="3384376" cy="150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469572"/>
            <a:ext cx="8460432" cy="511156"/>
          </a:xfrm>
        </p:spPr>
        <p:txBody>
          <a:bodyPr>
            <a:normAutofit/>
          </a:bodyPr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다</a:t>
            </a:r>
            <a:r>
              <a:rPr lang="en-US" altLang="ko-KR" dirty="0" smtClean="0">
                <a:solidFill>
                  <a:schemeClr val="tx1"/>
                </a:solidFill>
              </a:rPr>
              <a:t>. </a:t>
            </a:r>
            <a:r>
              <a:rPr lang="ko-KR" altLang="en-US" dirty="0" err="1" smtClean="0">
                <a:solidFill>
                  <a:schemeClr val="tx1"/>
                </a:solidFill>
              </a:rPr>
              <a:t>라스팔마스에서</a:t>
            </a:r>
            <a:r>
              <a:rPr lang="ko-KR" altLang="en-US" dirty="0" smtClean="0">
                <a:solidFill>
                  <a:schemeClr val="tx1"/>
                </a:solidFill>
              </a:rPr>
              <a:t> 시작해 아프리카로 양식업 진출 확대 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223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39552" y="1124744"/>
            <a:ext cx="8352928" cy="454996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71463" indent="-271463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dirty="0">
                <a:solidFill>
                  <a:prstClr val="black"/>
                </a:solidFill>
              </a:rPr>
              <a:t> </a:t>
            </a:r>
            <a:endParaRPr kumimoji="1" lang="ko-KR" altLang="en-US" dirty="0">
              <a:solidFill>
                <a:prstClr val="black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51520" y="1124744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altLang="ko-KR" dirty="0"/>
              <a:t> </a:t>
            </a:r>
            <a:r>
              <a:rPr lang="ko-KR" altLang="en-US" dirty="0" smtClean="0"/>
              <a:t>현</a:t>
            </a:r>
            <a:r>
              <a:rPr lang="ko-KR" altLang="en-US" dirty="0"/>
              <a:t>황</a:t>
            </a:r>
          </a:p>
        </p:txBody>
      </p:sp>
      <p:sp>
        <p:nvSpPr>
          <p:cNvPr id="28" name="직사각형 27"/>
          <p:cNvSpPr/>
          <p:nvPr/>
        </p:nvSpPr>
        <p:spPr>
          <a:xfrm>
            <a:off x="571472" y="1435806"/>
            <a:ext cx="8429684" cy="697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latin typeface="+mn-ea"/>
                <a:ea typeface="+mn-ea"/>
              </a:rPr>
              <a:t> 아프리카는 양식 제반 여건의 미비로 양식장 운영이 어려운 상황임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>
                <a:latin typeface="+mn-ea"/>
                <a:ea typeface="+mn-ea"/>
              </a:rPr>
              <a:t> </a:t>
            </a:r>
            <a:r>
              <a:rPr lang="ko-KR" altLang="en-US" sz="1400" dirty="0">
                <a:latin typeface="+mn-ea"/>
                <a:ea typeface="+mn-ea"/>
              </a:rPr>
              <a:t>한국의 아프리카 양식 여건에 대한 경험 부재로 진출 시 실패 가능성 높음 </a:t>
            </a:r>
            <a:r>
              <a:rPr lang="ko-KR" altLang="en-US" sz="1400" dirty="0" smtClean="0">
                <a:latin typeface="+mn-ea"/>
                <a:ea typeface="+mn-ea"/>
              </a:rPr>
              <a:t> 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573419" y="2587934"/>
            <a:ext cx="8429684" cy="697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한국 원양어업 기지인 </a:t>
            </a:r>
            <a:r>
              <a:rPr lang="ko-KR" altLang="en-US" sz="1400" dirty="0" err="1" smtClean="0">
                <a:latin typeface="+mn-ea"/>
                <a:ea typeface="+mn-ea"/>
              </a:rPr>
              <a:t>라스팔마스를</a:t>
            </a:r>
            <a:r>
              <a:rPr lang="ko-KR" altLang="en-US" sz="1400" dirty="0" smtClean="0">
                <a:latin typeface="+mn-ea"/>
                <a:ea typeface="+mn-ea"/>
              </a:rPr>
              <a:t> 중심으로 양식업에 성공한 뒤 아프리카 진출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아프리카의 양식업 제반 여건에 마련되는 시점에 본격적인 양식업 진출  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51520" y="2276872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altLang="ko-KR" dirty="0" smtClean="0"/>
              <a:t> </a:t>
            </a:r>
            <a:r>
              <a:rPr lang="ko-KR" altLang="en-US" dirty="0" smtClean="0"/>
              <a:t>전략</a:t>
            </a:r>
            <a:endParaRPr lang="ko-KR" altLang="en-US" dirty="0"/>
          </a:p>
        </p:txBody>
      </p:sp>
      <p:sp>
        <p:nvSpPr>
          <p:cNvPr id="36" name="TextBox 35"/>
          <p:cNvSpPr txBox="1"/>
          <p:nvPr/>
        </p:nvSpPr>
        <p:spPr>
          <a:xfrm>
            <a:off x="251520" y="3429000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altLang="ko-KR" dirty="0" smtClean="0"/>
              <a:t> </a:t>
            </a:r>
            <a:r>
              <a:rPr lang="ko-KR" altLang="en-US" dirty="0" smtClean="0"/>
              <a:t>가능성</a:t>
            </a:r>
            <a:endParaRPr lang="ko-KR" altLang="en-US" dirty="0"/>
          </a:p>
        </p:txBody>
      </p:sp>
      <p:sp>
        <p:nvSpPr>
          <p:cNvPr id="37" name="직사각형 36"/>
          <p:cNvSpPr/>
          <p:nvPr/>
        </p:nvSpPr>
        <p:spPr>
          <a:xfrm>
            <a:off x="571826" y="3740839"/>
            <a:ext cx="8429684" cy="1020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latin typeface="+mn-ea"/>
                <a:ea typeface="+mn-ea"/>
              </a:rPr>
              <a:t> 기술지원 </a:t>
            </a:r>
            <a:r>
              <a:rPr lang="en-US" altLang="ko-KR" sz="1400" dirty="0" smtClean="0">
                <a:latin typeface="+mn-ea"/>
                <a:ea typeface="+mn-ea"/>
              </a:rPr>
              <a:t>: </a:t>
            </a:r>
            <a:r>
              <a:rPr lang="ko-KR" altLang="en-US" sz="1400" dirty="0" err="1" smtClean="0">
                <a:latin typeface="+mn-ea"/>
                <a:ea typeface="+mn-ea"/>
              </a:rPr>
              <a:t>라스팔마스</a:t>
            </a:r>
            <a:r>
              <a:rPr lang="ko-KR" altLang="en-US" sz="1400" dirty="0" smtClean="0">
                <a:latin typeface="+mn-ea"/>
                <a:ea typeface="+mn-ea"/>
              </a:rPr>
              <a:t> 대학은 유럽 내 양식 특화 대학으로 한국과 공동으로 지원 가능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환경 </a:t>
            </a:r>
            <a:r>
              <a:rPr lang="en-US" altLang="ko-KR" sz="1400" dirty="0" smtClean="0">
                <a:latin typeface="+mn-ea"/>
                <a:ea typeface="+mn-ea"/>
              </a:rPr>
              <a:t>: </a:t>
            </a:r>
            <a:r>
              <a:rPr lang="ko-KR" altLang="en-US" sz="1400" dirty="0" smtClean="0">
                <a:latin typeface="+mn-ea"/>
                <a:ea typeface="+mn-ea"/>
              </a:rPr>
              <a:t>기후는 아프리카에 속해 양식업 진출을 위한 테스트베드로 활용 가능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제반 여건은 유럽과 같아 양식업을 위한 여건은 좋음</a:t>
            </a:r>
            <a:endParaRPr lang="en-US" altLang="ko-KR" sz="1400" dirty="0">
              <a:latin typeface="+mn-ea"/>
              <a:ea typeface="+mn-ea"/>
            </a:endParaRPr>
          </a:p>
        </p:txBody>
      </p:sp>
      <p:pic>
        <p:nvPicPr>
          <p:cNvPr id="18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84799" y="4941168"/>
            <a:ext cx="2003425" cy="150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Image 3" descr="F:\Nouveau dossier (2)\102_PANA\2013_juillet_photos las palmas\Las palmas_juillet 2013 (29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88224" y="4941168"/>
            <a:ext cx="2144117" cy="14835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43275452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252536" y="3095249"/>
            <a:ext cx="7775848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white"/>
              </a:solidFill>
            </a:endParaRPr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>
          <a:xfrm>
            <a:off x="270222" y="2485796"/>
            <a:ext cx="7974185" cy="511156"/>
          </a:xfrm>
        </p:spPr>
        <p:txBody>
          <a:bodyPr/>
          <a:lstStyle/>
          <a:p>
            <a:r>
              <a:rPr lang="en-US" altLang="ko-KR" i="1" dirty="0" smtClean="0">
                <a:solidFill>
                  <a:srgbClr val="0000CC"/>
                </a:solidFill>
                <a:latin typeface="굴림"/>
                <a:ea typeface="굴림"/>
              </a:rPr>
              <a:t>Ⅶ</a:t>
            </a:r>
            <a:r>
              <a:rPr lang="en-US" altLang="ko-KR" i="1" dirty="0" smtClean="0">
                <a:solidFill>
                  <a:srgbClr val="0000CC"/>
                </a:solidFill>
              </a:rPr>
              <a:t>. </a:t>
            </a:r>
            <a:r>
              <a:rPr lang="ko-KR" altLang="en-US" i="1" dirty="0" smtClean="0">
                <a:solidFill>
                  <a:srgbClr val="0000CC"/>
                </a:solidFill>
              </a:rPr>
              <a:t>한국형 글로벌링크</a:t>
            </a:r>
            <a:endParaRPr lang="ko-KR" altLang="en-US" sz="1600" i="1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3915608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5075113" y="1727423"/>
            <a:ext cx="3313113" cy="18542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042863" y="1727423"/>
            <a:ext cx="3313113" cy="18542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8" name="Rectangle 44"/>
          <p:cNvSpPr>
            <a:spLocks noChangeArrowheads="1"/>
          </p:cNvSpPr>
          <p:nvPr/>
        </p:nvSpPr>
        <p:spPr bwMode="auto">
          <a:xfrm>
            <a:off x="5216401" y="1052736"/>
            <a:ext cx="1715264" cy="45429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7" dist="239623" dir="3479677">
              <a:schemeClr val="bg1"/>
            </a:prstShdw>
          </a:effectLst>
        </p:spPr>
        <p:txBody>
          <a:bodyPr wrap="none" lIns="54000" rIns="54000">
            <a:spAutoFit/>
          </a:bodyPr>
          <a:lstStyle/>
          <a:p>
            <a:pPr>
              <a:lnSpc>
                <a:spcPct val="150000"/>
              </a:lnSpc>
              <a:buClr>
                <a:schemeClr val="bg1">
                  <a:lumMod val="50000"/>
                  <a:lumOff val="50000"/>
                </a:schemeClr>
              </a:buClr>
              <a:defRPr/>
            </a:pPr>
            <a:r>
              <a:rPr lang="ko-KR" altLang="en-US" b="1" spc="-150" dirty="0">
                <a:latin typeface="+mn-ea"/>
                <a:ea typeface="+mn-ea"/>
              </a:rPr>
              <a:t>사업 추진의 방식</a:t>
            </a:r>
          </a:p>
        </p:txBody>
      </p:sp>
      <p:pic>
        <p:nvPicPr>
          <p:cNvPr id="19" name="Picture 34" descr="na_g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94163" y="1244823"/>
            <a:ext cx="141288" cy="16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44"/>
          <p:cNvSpPr>
            <a:spLocks noChangeArrowheads="1"/>
          </p:cNvSpPr>
          <p:nvPr/>
        </p:nvSpPr>
        <p:spPr bwMode="auto">
          <a:xfrm>
            <a:off x="1180976" y="1135286"/>
            <a:ext cx="2959100" cy="3698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7" dist="239623" dir="3479677">
              <a:schemeClr val="bg1"/>
            </a:prstShdw>
          </a:effectLst>
        </p:spPr>
        <p:txBody>
          <a:bodyPr lIns="54000" rIns="54000">
            <a:spAutoFit/>
          </a:bodyPr>
          <a:lstStyle/>
          <a:p>
            <a:pPr>
              <a:buClr>
                <a:schemeClr val="bg1">
                  <a:lumMod val="50000"/>
                  <a:lumOff val="50000"/>
                </a:schemeClr>
              </a:buClr>
              <a:defRPr/>
            </a:pPr>
            <a:r>
              <a:rPr lang="ko-KR" altLang="en-US" b="1" spc="-150" dirty="0">
                <a:latin typeface="+mn-ea"/>
                <a:ea typeface="+mn-ea"/>
              </a:rPr>
              <a:t>국내 수산업 글로벌화 전략</a:t>
            </a:r>
          </a:p>
        </p:txBody>
      </p:sp>
      <p:pic>
        <p:nvPicPr>
          <p:cNvPr id="21" name="Picture 34" descr="na_g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58738" y="1244823"/>
            <a:ext cx="141288" cy="16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44"/>
          <p:cNvSpPr>
            <a:spLocks noChangeArrowheads="1"/>
          </p:cNvSpPr>
          <p:nvPr/>
        </p:nvSpPr>
        <p:spPr bwMode="auto">
          <a:xfrm>
            <a:off x="5076701" y="1709961"/>
            <a:ext cx="3240087" cy="1755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7" dist="239623" dir="3479677">
              <a:schemeClr val="bg1"/>
            </a:prstShdw>
          </a:effectLst>
        </p:spPr>
        <p:txBody>
          <a:bodyPr lIns="54000" rIns="54000">
            <a:spAutoFit/>
          </a:bodyPr>
          <a:lstStyle/>
          <a:p>
            <a:pPr>
              <a:lnSpc>
                <a:spcPct val="150000"/>
              </a:lnSpc>
              <a:buClr>
                <a:schemeClr val="bg1"/>
              </a:buClr>
              <a:buFont typeface="Arial" pitchFamily="34" charset="0"/>
              <a:buChar char="•"/>
              <a:defRPr/>
            </a:pPr>
            <a:r>
              <a:rPr lang="ko-KR" altLang="en-US" sz="1200" spc="-150" dirty="0">
                <a:latin typeface="+mn-ea"/>
                <a:ea typeface="+mn-ea"/>
              </a:rPr>
              <a:t> 생산 전문화</a:t>
            </a:r>
            <a:endParaRPr lang="en-US" altLang="ko-KR" sz="1200" spc="-15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  <a:buClr>
                <a:schemeClr val="bg1"/>
              </a:buClr>
              <a:defRPr/>
            </a:pPr>
            <a:r>
              <a:rPr lang="en-US" altLang="ko-KR" sz="1200" spc="-150" dirty="0">
                <a:latin typeface="+mn-ea"/>
                <a:ea typeface="+mn-ea"/>
              </a:rPr>
              <a:t>  : </a:t>
            </a:r>
            <a:r>
              <a:rPr lang="ko-KR" altLang="en-US" sz="1200" spc="-150" dirty="0">
                <a:latin typeface="+mn-ea"/>
                <a:ea typeface="+mn-ea"/>
              </a:rPr>
              <a:t>양식</a:t>
            </a:r>
            <a:r>
              <a:rPr lang="en-US" altLang="ko-KR" sz="1200" spc="-150" dirty="0">
                <a:latin typeface="+mn-ea"/>
                <a:ea typeface="+mn-ea"/>
              </a:rPr>
              <a:t>(A) or </a:t>
            </a:r>
            <a:r>
              <a:rPr lang="ko-KR" altLang="en-US" sz="1200" spc="-150" dirty="0">
                <a:latin typeface="+mn-ea"/>
                <a:ea typeface="+mn-ea"/>
              </a:rPr>
              <a:t>어로</a:t>
            </a:r>
            <a:r>
              <a:rPr lang="en-US" altLang="ko-KR" sz="1200" spc="-150" dirty="0">
                <a:latin typeface="+mn-ea"/>
                <a:ea typeface="+mn-ea"/>
              </a:rPr>
              <a:t>(F)</a:t>
            </a:r>
          </a:p>
          <a:p>
            <a:pPr>
              <a:lnSpc>
                <a:spcPct val="150000"/>
              </a:lnSpc>
              <a:buClr>
                <a:schemeClr val="bg1"/>
              </a:buClr>
              <a:buFont typeface="Arial" pitchFamily="34" charset="0"/>
              <a:buChar char="•"/>
              <a:defRPr/>
            </a:pPr>
            <a:r>
              <a:rPr lang="en-US" altLang="ko-KR" sz="1200" spc="-150" dirty="0">
                <a:latin typeface="+mn-ea"/>
                <a:ea typeface="+mn-ea"/>
              </a:rPr>
              <a:t> </a:t>
            </a:r>
            <a:r>
              <a:rPr lang="ko-KR" altLang="en-US" sz="1200" spc="-150" dirty="0">
                <a:latin typeface="+mn-ea"/>
                <a:ea typeface="+mn-ea"/>
              </a:rPr>
              <a:t>가공 및 </a:t>
            </a:r>
            <a:r>
              <a:rPr lang="ko-KR" altLang="en-US" sz="1200" spc="-150" dirty="0" err="1">
                <a:latin typeface="+mn-ea"/>
                <a:ea typeface="+mn-ea"/>
              </a:rPr>
              <a:t>생산통합형</a:t>
            </a:r>
            <a:endParaRPr lang="en-US" altLang="ko-KR" sz="1200" spc="-15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  <a:buClr>
                <a:schemeClr val="bg1"/>
              </a:buClr>
              <a:defRPr/>
            </a:pPr>
            <a:r>
              <a:rPr lang="en-US" altLang="ko-KR" sz="1200" spc="-150" dirty="0">
                <a:latin typeface="+mn-ea"/>
                <a:ea typeface="+mn-ea"/>
              </a:rPr>
              <a:t>  : </a:t>
            </a:r>
            <a:r>
              <a:rPr lang="ko-KR" altLang="en-US" sz="1200" spc="-150" dirty="0">
                <a:latin typeface="+mn-ea"/>
                <a:ea typeface="+mn-ea"/>
              </a:rPr>
              <a:t>양식</a:t>
            </a:r>
            <a:r>
              <a:rPr lang="en-US" altLang="ko-KR" sz="1200" spc="-150" dirty="0">
                <a:latin typeface="+mn-ea"/>
                <a:ea typeface="+mn-ea"/>
              </a:rPr>
              <a:t>-</a:t>
            </a:r>
            <a:r>
              <a:rPr lang="ko-KR" altLang="en-US" sz="1200" spc="-150" dirty="0">
                <a:latin typeface="+mn-ea"/>
                <a:ea typeface="+mn-ea"/>
              </a:rPr>
              <a:t>가공</a:t>
            </a:r>
            <a:r>
              <a:rPr lang="en-US" altLang="ko-KR" sz="1200" spc="-150" dirty="0">
                <a:latin typeface="+mn-ea"/>
                <a:ea typeface="+mn-ea"/>
              </a:rPr>
              <a:t>(AM) or </a:t>
            </a:r>
            <a:r>
              <a:rPr lang="ko-KR" altLang="en-US" sz="1200" spc="-150" dirty="0">
                <a:latin typeface="+mn-ea"/>
                <a:ea typeface="+mn-ea"/>
              </a:rPr>
              <a:t>어로</a:t>
            </a:r>
            <a:r>
              <a:rPr lang="en-US" altLang="ko-KR" sz="1200" spc="-150" dirty="0">
                <a:latin typeface="+mn-ea"/>
                <a:ea typeface="+mn-ea"/>
              </a:rPr>
              <a:t>-</a:t>
            </a:r>
            <a:r>
              <a:rPr lang="ko-KR" altLang="en-US" sz="1200" spc="-150" dirty="0">
                <a:latin typeface="+mn-ea"/>
                <a:ea typeface="+mn-ea"/>
              </a:rPr>
              <a:t>가공</a:t>
            </a:r>
            <a:r>
              <a:rPr lang="en-US" altLang="ko-KR" sz="1200" spc="-150" dirty="0">
                <a:latin typeface="+mn-ea"/>
                <a:ea typeface="+mn-ea"/>
              </a:rPr>
              <a:t>(FM)</a:t>
            </a:r>
          </a:p>
          <a:p>
            <a:pPr>
              <a:lnSpc>
                <a:spcPct val="150000"/>
              </a:lnSpc>
              <a:buClr>
                <a:schemeClr val="bg1"/>
              </a:buClr>
              <a:buFont typeface="Arial" pitchFamily="34" charset="0"/>
              <a:buChar char="•"/>
              <a:defRPr/>
            </a:pPr>
            <a:r>
              <a:rPr lang="ko-KR" altLang="en-US" sz="1200" i="1" spc="-150" dirty="0">
                <a:latin typeface="+mn-ea"/>
                <a:ea typeface="+mn-ea"/>
              </a:rPr>
              <a:t> </a:t>
            </a:r>
            <a:r>
              <a:rPr lang="ko-KR" altLang="en-US" sz="1200" spc="-150" dirty="0">
                <a:latin typeface="+mn-ea"/>
                <a:ea typeface="+mn-ea"/>
              </a:rPr>
              <a:t>완전 </a:t>
            </a:r>
            <a:r>
              <a:rPr lang="ko-KR" altLang="en-US" sz="1200" spc="-150" dirty="0" err="1">
                <a:latin typeface="+mn-ea"/>
                <a:ea typeface="+mn-ea"/>
              </a:rPr>
              <a:t>통합형</a:t>
            </a:r>
            <a:endParaRPr lang="en-US" altLang="ko-KR" sz="1200" spc="-15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  <a:buClr>
                <a:schemeClr val="bg1"/>
              </a:buClr>
              <a:defRPr/>
            </a:pPr>
            <a:r>
              <a:rPr lang="en-US" altLang="ko-KR" sz="1200" spc="-150" dirty="0">
                <a:latin typeface="+mn-ea"/>
                <a:ea typeface="+mn-ea"/>
              </a:rPr>
              <a:t>  : </a:t>
            </a:r>
            <a:r>
              <a:rPr lang="ko-KR" altLang="en-US" sz="1200" spc="-150" dirty="0">
                <a:latin typeface="+mn-ea"/>
                <a:ea typeface="+mn-ea"/>
              </a:rPr>
              <a:t>양식</a:t>
            </a:r>
            <a:r>
              <a:rPr lang="en-US" altLang="ko-KR" sz="1200" spc="-150" dirty="0">
                <a:latin typeface="+mn-ea"/>
                <a:ea typeface="+mn-ea"/>
              </a:rPr>
              <a:t>-</a:t>
            </a:r>
            <a:r>
              <a:rPr lang="ko-KR" altLang="en-US" sz="1200" spc="-150" dirty="0">
                <a:latin typeface="+mn-ea"/>
                <a:ea typeface="+mn-ea"/>
              </a:rPr>
              <a:t>가공</a:t>
            </a:r>
            <a:r>
              <a:rPr lang="en-US" altLang="ko-KR" sz="1200" spc="-150" dirty="0">
                <a:latin typeface="+mn-ea"/>
                <a:ea typeface="+mn-ea"/>
              </a:rPr>
              <a:t>-</a:t>
            </a:r>
            <a:r>
              <a:rPr lang="ko-KR" altLang="en-US" sz="1200" spc="-150" dirty="0">
                <a:latin typeface="+mn-ea"/>
                <a:ea typeface="+mn-ea"/>
              </a:rPr>
              <a:t>물류</a:t>
            </a:r>
            <a:r>
              <a:rPr lang="en-US" altLang="ko-KR" sz="1200" spc="-150" dirty="0">
                <a:latin typeface="+mn-ea"/>
                <a:ea typeface="+mn-ea"/>
              </a:rPr>
              <a:t>(AMD) or </a:t>
            </a:r>
            <a:r>
              <a:rPr lang="ko-KR" altLang="en-US" sz="1200" spc="-150" dirty="0">
                <a:latin typeface="+mn-ea"/>
                <a:ea typeface="+mn-ea"/>
              </a:rPr>
              <a:t>어로</a:t>
            </a:r>
            <a:r>
              <a:rPr lang="en-US" altLang="ko-KR" sz="1200" spc="-150" dirty="0">
                <a:latin typeface="+mn-ea"/>
                <a:ea typeface="+mn-ea"/>
              </a:rPr>
              <a:t>-</a:t>
            </a:r>
            <a:r>
              <a:rPr lang="ko-KR" altLang="en-US" sz="1200" spc="-150" dirty="0">
                <a:latin typeface="+mn-ea"/>
                <a:ea typeface="+mn-ea"/>
              </a:rPr>
              <a:t>가공</a:t>
            </a:r>
            <a:r>
              <a:rPr lang="en-US" altLang="ko-KR" sz="1200" spc="-150" dirty="0">
                <a:latin typeface="+mn-ea"/>
                <a:ea typeface="+mn-ea"/>
              </a:rPr>
              <a:t>-</a:t>
            </a:r>
            <a:r>
              <a:rPr lang="ko-KR" altLang="en-US" sz="1200" spc="-150" dirty="0">
                <a:latin typeface="+mn-ea"/>
                <a:ea typeface="+mn-ea"/>
              </a:rPr>
              <a:t>물류</a:t>
            </a:r>
            <a:r>
              <a:rPr lang="en-US" altLang="ko-KR" sz="1200" spc="-150" dirty="0">
                <a:latin typeface="+mn-ea"/>
                <a:ea typeface="+mn-ea"/>
              </a:rPr>
              <a:t>(FMD)</a:t>
            </a:r>
          </a:p>
        </p:txBody>
      </p:sp>
      <p:sp>
        <p:nvSpPr>
          <p:cNvPr id="23" name="Rectangle 44"/>
          <p:cNvSpPr>
            <a:spLocks noChangeArrowheads="1"/>
          </p:cNvSpPr>
          <p:nvPr/>
        </p:nvSpPr>
        <p:spPr bwMode="auto">
          <a:xfrm>
            <a:off x="1042863" y="1709961"/>
            <a:ext cx="3313113" cy="1755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7" dist="239623" dir="3479677">
              <a:schemeClr val="bg1"/>
            </a:prstShdw>
          </a:effectLst>
        </p:spPr>
        <p:txBody>
          <a:bodyPr lIns="54000" rIns="54000">
            <a:spAutoFit/>
          </a:bodyPr>
          <a:lstStyle/>
          <a:p>
            <a:pPr>
              <a:lnSpc>
                <a:spcPct val="150000"/>
              </a:lnSpc>
              <a:buClr>
                <a:schemeClr val="bg1"/>
              </a:buClr>
              <a:buFont typeface="Arial" pitchFamily="34" charset="0"/>
              <a:buChar char="•"/>
              <a:defRPr/>
            </a:pPr>
            <a:r>
              <a:rPr lang="ko-KR" altLang="en-US" sz="1200" spc="-150" dirty="0">
                <a:latin typeface="+mn-ea"/>
                <a:ea typeface="+mn-ea"/>
              </a:rPr>
              <a:t> 국내 경쟁력 높은 수산물의 해외수출</a:t>
            </a:r>
            <a:endParaRPr lang="en-US" altLang="ko-KR" sz="1200" spc="-15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  <a:buClr>
                <a:schemeClr val="bg1"/>
              </a:buClr>
              <a:defRPr/>
            </a:pPr>
            <a:r>
              <a:rPr lang="en-US" altLang="ko-KR" sz="1200" spc="-150" dirty="0">
                <a:latin typeface="+mn-ea"/>
                <a:ea typeface="+mn-ea"/>
              </a:rPr>
              <a:t>  - </a:t>
            </a:r>
            <a:r>
              <a:rPr lang="ko-KR" altLang="en-US" sz="1200" spc="-150" dirty="0">
                <a:latin typeface="+mn-ea"/>
                <a:ea typeface="+mn-ea"/>
              </a:rPr>
              <a:t>부가가치 높은 상품의 공급</a:t>
            </a:r>
            <a:endParaRPr lang="en-US" altLang="ko-KR" sz="1200" spc="-15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  <a:buClr>
                <a:schemeClr val="bg1"/>
              </a:buClr>
              <a:defRPr/>
            </a:pPr>
            <a:r>
              <a:rPr lang="en-US" altLang="ko-KR" sz="1200" spc="-150" dirty="0">
                <a:latin typeface="+mn-ea"/>
                <a:ea typeface="+mn-ea"/>
              </a:rPr>
              <a:t>  - </a:t>
            </a:r>
            <a:r>
              <a:rPr lang="ko-KR" altLang="en-US" sz="1200" spc="-150" dirty="0">
                <a:latin typeface="+mn-ea"/>
                <a:ea typeface="+mn-ea"/>
              </a:rPr>
              <a:t>이에 필요한 거점 필요</a:t>
            </a:r>
            <a:endParaRPr lang="en-US" altLang="ko-KR" sz="1200" spc="-15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  <a:buClr>
                <a:schemeClr val="bg1"/>
              </a:buClr>
              <a:buFont typeface="Arial" pitchFamily="34" charset="0"/>
              <a:buChar char="•"/>
              <a:defRPr/>
            </a:pPr>
            <a:r>
              <a:rPr lang="ko-KR" altLang="en-US" sz="1200" spc="-150" dirty="0">
                <a:latin typeface="+mn-ea"/>
                <a:ea typeface="+mn-ea"/>
              </a:rPr>
              <a:t> 가급적 </a:t>
            </a:r>
            <a:r>
              <a:rPr lang="en-US" altLang="ko-KR" sz="1200" spc="-150" dirty="0">
                <a:latin typeface="+mn-ea"/>
                <a:ea typeface="+mn-ea"/>
              </a:rPr>
              <a:t>Seller-Market </a:t>
            </a:r>
            <a:r>
              <a:rPr lang="ko-KR" altLang="en-US" sz="1200" spc="-150" dirty="0">
                <a:latin typeface="+mn-ea"/>
                <a:ea typeface="+mn-ea"/>
              </a:rPr>
              <a:t>유도</a:t>
            </a:r>
            <a:endParaRPr lang="en-US" altLang="ko-KR" sz="1200" spc="-15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  <a:buClr>
                <a:schemeClr val="bg1"/>
              </a:buClr>
              <a:defRPr/>
            </a:pPr>
            <a:r>
              <a:rPr lang="en-US" altLang="ko-KR" sz="1200" spc="-150" dirty="0">
                <a:latin typeface="+mn-ea"/>
                <a:ea typeface="+mn-ea"/>
              </a:rPr>
              <a:t>  - </a:t>
            </a:r>
            <a:r>
              <a:rPr lang="ko-KR" altLang="en-US" sz="1200" spc="-150" dirty="0">
                <a:latin typeface="+mn-ea"/>
                <a:ea typeface="+mn-ea"/>
              </a:rPr>
              <a:t>정확하고 경쟁력 높은 현지판매루트 확보</a:t>
            </a:r>
            <a:endParaRPr lang="en-US" altLang="ko-KR" sz="1200" spc="-15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  <a:buClr>
                <a:schemeClr val="bg1"/>
              </a:buClr>
              <a:defRPr/>
            </a:pPr>
            <a:r>
              <a:rPr lang="en-US" altLang="ko-KR" sz="1200" spc="-150" dirty="0">
                <a:latin typeface="+mn-ea"/>
                <a:ea typeface="+mn-ea"/>
              </a:rPr>
              <a:t>  - </a:t>
            </a:r>
            <a:r>
              <a:rPr lang="ko-KR" altLang="en-US" sz="1200" spc="-150" dirty="0">
                <a:latin typeface="+mn-ea"/>
                <a:ea typeface="+mn-ea"/>
              </a:rPr>
              <a:t>필요에 따라서는 현지 물류가공센터 확보</a:t>
            </a:r>
            <a:endParaRPr lang="en-US" altLang="ko-KR" sz="1200" spc="-150" dirty="0">
              <a:latin typeface="+mn-ea"/>
              <a:ea typeface="+mn-ea"/>
            </a:endParaRPr>
          </a:p>
        </p:txBody>
      </p:sp>
      <p:sp>
        <p:nvSpPr>
          <p:cNvPr id="24" name="Rectangle 7"/>
          <p:cNvSpPr txBox="1">
            <a:spLocks noChangeArrowheads="1"/>
          </p:cNvSpPr>
          <p:nvPr/>
        </p:nvSpPr>
        <p:spPr bwMode="auto">
          <a:xfrm>
            <a:off x="6373688" y="6170836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fld id="{10E001F3-F0A5-4C8C-93C1-E206D45AF208}" type="slidenum">
              <a:rPr lang="ko-KR" altLang="en-US"/>
              <a:pPr/>
              <a:t>74</a:t>
            </a:fld>
            <a:endParaRPr lang="en-US" altLang="ko-KR"/>
          </a:p>
        </p:txBody>
      </p:sp>
      <p:pic>
        <p:nvPicPr>
          <p:cNvPr id="25" name="그림 24" descr="korea_eastsea0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1060" y="3999694"/>
            <a:ext cx="1118731" cy="11672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6" name="TextBox 79"/>
          <p:cNvSpPr txBox="1">
            <a:spLocks noChangeArrowheads="1"/>
          </p:cNvSpPr>
          <p:nvPr/>
        </p:nvSpPr>
        <p:spPr bwMode="auto">
          <a:xfrm>
            <a:off x="2865313" y="5100861"/>
            <a:ext cx="1635125" cy="32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0147" tIns="40074" rIns="80147" bIns="40074">
            <a:spAutoFit/>
          </a:bodyPr>
          <a:lstStyle/>
          <a:p>
            <a:pPr>
              <a:defRPr/>
            </a:pPr>
            <a:r>
              <a:rPr lang="ko-KR" altLang="en-US" sz="1600" spc="-150" dirty="0">
                <a:latin typeface="+mn-ea"/>
                <a:ea typeface="+mn-ea"/>
              </a:rPr>
              <a:t>유통사업</a:t>
            </a:r>
            <a:r>
              <a:rPr lang="en-US" altLang="ko-KR" sz="1600" spc="-150" dirty="0">
                <a:latin typeface="+mn-ea"/>
                <a:ea typeface="+mn-ea"/>
              </a:rPr>
              <a:t>(</a:t>
            </a:r>
            <a:r>
              <a:rPr lang="ko-KR" altLang="en-US" sz="1600" spc="-150" dirty="0">
                <a:latin typeface="+mn-ea"/>
                <a:ea typeface="+mn-ea"/>
              </a:rPr>
              <a:t>물류</a:t>
            </a:r>
            <a:r>
              <a:rPr lang="en-US" altLang="ko-KR" sz="1600" spc="-150" dirty="0">
                <a:latin typeface="+mn-ea"/>
                <a:ea typeface="+mn-ea"/>
              </a:rPr>
              <a:t>)</a:t>
            </a:r>
            <a:endParaRPr lang="ko-KR" altLang="en-US" sz="1600" spc="-150" dirty="0">
              <a:latin typeface="+mn-ea"/>
              <a:ea typeface="+mn-ea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217741" y="6145071"/>
            <a:ext cx="2098675" cy="35793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80147" tIns="40074" rIns="80147" bIns="40074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ko-KR" altLang="en-US" sz="1200" b="1" spc="-150" dirty="0" smtClean="0">
                <a:solidFill>
                  <a:schemeClr val="tx1"/>
                </a:solidFill>
                <a:latin typeface="+mn-ea"/>
              </a:rPr>
              <a:t>소비지 </a:t>
            </a:r>
            <a:r>
              <a:rPr lang="ko-KR" altLang="en-US" sz="1200" b="1" spc="-150" dirty="0">
                <a:solidFill>
                  <a:schemeClr val="tx1"/>
                </a:solidFill>
                <a:latin typeface="+mn-ea"/>
              </a:rPr>
              <a:t>마케팅기반 </a:t>
            </a:r>
            <a:r>
              <a:rPr lang="ko-KR" altLang="en-US" sz="1200" b="1" spc="-150" dirty="0" smtClean="0">
                <a:solidFill>
                  <a:schemeClr val="tx1"/>
                </a:solidFill>
                <a:latin typeface="+mn-ea"/>
              </a:rPr>
              <a:t>구축 </a:t>
            </a:r>
            <a:r>
              <a:rPr lang="ko-KR" altLang="en-US" sz="1200" b="1" spc="-150" dirty="0">
                <a:solidFill>
                  <a:schemeClr val="tx1"/>
                </a:solidFill>
                <a:latin typeface="+mn-ea"/>
              </a:rPr>
              <a:t>전략</a:t>
            </a:r>
          </a:p>
        </p:txBody>
      </p:sp>
      <p:sp>
        <p:nvSpPr>
          <p:cNvPr id="28" name="TextBox 87"/>
          <p:cNvSpPr txBox="1">
            <a:spLocks noChangeArrowheads="1"/>
          </p:cNvSpPr>
          <p:nvPr/>
        </p:nvSpPr>
        <p:spPr bwMode="auto">
          <a:xfrm>
            <a:off x="5221163" y="5100861"/>
            <a:ext cx="1638300" cy="32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0147" tIns="40074" rIns="80147" bIns="40074">
            <a:spAutoFit/>
          </a:bodyPr>
          <a:lstStyle/>
          <a:p>
            <a:pPr>
              <a:defRPr/>
            </a:pPr>
            <a:r>
              <a:rPr lang="ko-KR" altLang="en-US" sz="1600" spc="-150" dirty="0">
                <a:latin typeface="+mn-ea"/>
                <a:ea typeface="+mn-ea"/>
              </a:rPr>
              <a:t>소비지 가공사업</a:t>
            </a:r>
          </a:p>
        </p:txBody>
      </p:sp>
      <p:sp>
        <p:nvSpPr>
          <p:cNvPr id="29" name="타원 28"/>
          <p:cNvSpPr/>
          <p:nvPr/>
        </p:nvSpPr>
        <p:spPr bwMode="auto">
          <a:xfrm>
            <a:off x="7079109" y="4208686"/>
            <a:ext cx="1957387" cy="912812"/>
          </a:xfrm>
          <a:prstGeom prst="ellipse">
            <a:avLst/>
          </a:prstGeom>
          <a:solidFill>
            <a:schemeClr val="bg1">
              <a:alpha val="60000"/>
            </a:schemeClr>
          </a:solidFill>
          <a:ln>
            <a:solidFill>
              <a:schemeClr val="bg2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lIns="80147" tIns="40074" rIns="80147" bIns="40074" anchor="ctr"/>
          <a:lstStyle/>
          <a:p>
            <a:pPr>
              <a:defRPr/>
            </a:pPr>
            <a:endParaRPr lang="ko-KR" altLang="en-US">
              <a:ea typeface="굴림" charset="-127"/>
            </a:endParaRPr>
          </a:p>
        </p:txBody>
      </p:sp>
      <p:pic>
        <p:nvPicPr>
          <p:cNvPr id="30" name="그림 29" descr="IMG_015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33282" y="4236201"/>
            <a:ext cx="1111126" cy="80523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1" name="그림 30" descr="시드니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020477" y="4388456"/>
            <a:ext cx="944011" cy="68569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2" name="TextBox 99"/>
          <p:cNvSpPr txBox="1">
            <a:spLocks noChangeArrowheads="1"/>
          </p:cNvSpPr>
          <p:nvPr/>
        </p:nvSpPr>
        <p:spPr bwMode="auto">
          <a:xfrm>
            <a:off x="252288" y="5100861"/>
            <a:ext cx="1350963" cy="57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0147" tIns="40074" rIns="80147" bIns="40074">
            <a:spAutoFit/>
          </a:bodyPr>
          <a:lstStyle/>
          <a:p>
            <a:pPr algn="ctr">
              <a:defRPr/>
            </a:pPr>
            <a:r>
              <a:rPr lang="ko-KR" altLang="en-US" sz="1600" spc="-150" dirty="0">
                <a:latin typeface="+mn-ea"/>
                <a:ea typeface="+mn-ea"/>
              </a:rPr>
              <a:t>해외진출</a:t>
            </a:r>
          </a:p>
          <a:p>
            <a:pPr algn="ctr">
              <a:defRPr/>
            </a:pPr>
            <a:r>
              <a:rPr lang="en-US" altLang="ko-KR" sz="1600" spc="-150" dirty="0">
                <a:latin typeface="+mn-ea"/>
                <a:ea typeface="+mn-ea"/>
              </a:rPr>
              <a:t>(</a:t>
            </a:r>
            <a:r>
              <a:rPr lang="ko-KR" altLang="en-US" sz="1600" spc="-150" dirty="0">
                <a:latin typeface="+mn-ea"/>
                <a:ea typeface="+mn-ea"/>
              </a:rPr>
              <a:t>수출 등</a:t>
            </a:r>
            <a:r>
              <a:rPr lang="en-US" altLang="ko-KR" sz="1600" spc="-150" dirty="0">
                <a:latin typeface="+mn-ea"/>
                <a:ea typeface="+mn-ea"/>
              </a:rPr>
              <a:t>)</a:t>
            </a:r>
            <a:endParaRPr lang="ko-KR" altLang="en-US" sz="1600" spc="-150" dirty="0">
              <a:latin typeface="+mn-ea"/>
              <a:ea typeface="+mn-ea"/>
            </a:endParaRPr>
          </a:p>
        </p:txBody>
      </p:sp>
      <p:sp>
        <p:nvSpPr>
          <p:cNvPr id="33" name="오른쪽 화살표 32"/>
          <p:cNvSpPr/>
          <p:nvPr/>
        </p:nvSpPr>
        <p:spPr bwMode="auto">
          <a:xfrm>
            <a:off x="1460628" y="4518042"/>
            <a:ext cx="5558928" cy="388762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80147" tIns="40074" rIns="80147" bIns="40074" anchor="ctr"/>
          <a:lstStyle/>
          <a:p>
            <a:pPr>
              <a:defRPr/>
            </a:pPr>
            <a:endParaRPr lang="ko-KR" altLang="en-US">
              <a:solidFill>
                <a:schemeClr val="tx1"/>
              </a:solidFill>
              <a:ea typeface="굴림" charset="-127"/>
            </a:endParaRPr>
          </a:p>
        </p:txBody>
      </p:sp>
      <p:pic>
        <p:nvPicPr>
          <p:cNvPr id="34" name="그림 33" descr="동방국제수산센터조감도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865632" y="4129280"/>
            <a:ext cx="1351800" cy="9719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5" name="그림 34" descr="소비지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309117" y="4194074"/>
            <a:ext cx="1282830" cy="8423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6" name="오른쪽 중괄호 35"/>
          <p:cNvSpPr/>
          <p:nvPr/>
        </p:nvSpPr>
        <p:spPr bwMode="auto">
          <a:xfrm>
            <a:off x="4514984" y="4751691"/>
            <a:ext cx="366523" cy="2267778"/>
          </a:xfrm>
          <a:prstGeom prst="rightBrace">
            <a:avLst/>
          </a:prstGeom>
          <a:ln>
            <a:headEnd type="none" w="med" len="med"/>
            <a:tailEnd type="none" w="med" len="med"/>
          </a:ln>
          <a:scene3d>
            <a:camera prst="orthographicFront">
              <a:rot lat="0" lon="0" rev="16200000"/>
            </a:camera>
            <a:lightRig rig="threePt" dir="t"/>
          </a:scene3d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80147" tIns="40074" rIns="80147" bIns="40074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7" name="오른쪽 중괄호 36"/>
          <p:cNvSpPr/>
          <p:nvPr/>
        </p:nvSpPr>
        <p:spPr bwMode="auto">
          <a:xfrm>
            <a:off x="7080643" y="4909878"/>
            <a:ext cx="305436" cy="1943809"/>
          </a:xfrm>
          <a:prstGeom prst="rightBrace">
            <a:avLst/>
          </a:prstGeom>
          <a:ln>
            <a:headEnd type="none" w="med" len="med"/>
            <a:tailEnd type="none" w="med" len="med"/>
          </a:ln>
          <a:scene3d>
            <a:camera prst="orthographicFront">
              <a:rot lat="0" lon="0" rev="16200000"/>
            </a:camera>
            <a:lightRig rig="threePt" dir="t"/>
          </a:scene3d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80147" tIns="40074" rIns="80147" bIns="40074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8" name="오른쪽 중괄호 37"/>
          <p:cNvSpPr/>
          <p:nvPr/>
        </p:nvSpPr>
        <p:spPr bwMode="auto">
          <a:xfrm>
            <a:off x="2132586" y="4744096"/>
            <a:ext cx="366523" cy="2267778"/>
          </a:xfrm>
          <a:prstGeom prst="rightBrace">
            <a:avLst/>
          </a:prstGeom>
          <a:ln>
            <a:headEnd type="none" w="med" len="med"/>
            <a:tailEnd type="none" w="med" len="med"/>
          </a:ln>
          <a:scene3d>
            <a:camera prst="orthographicFront">
              <a:rot lat="0" lon="0" rev="16200000"/>
            </a:camera>
            <a:lightRig rig="threePt" dir="t"/>
          </a:scene3d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80147" tIns="40074" rIns="80147" bIns="40074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9" name="TextBox 38"/>
          <p:cNvSpPr txBox="1"/>
          <p:nvPr/>
        </p:nvSpPr>
        <p:spPr>
          <a:xfrm>
            <a:off x="1433221" y="6165303"/>
            <a:ext cx="1765251" cy="354583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80147" tIns="40074" rIns="80147" bIns="40074" anchor="ctr" anchorCtr="1"/>
          <a:lstStyle/>
          <a:p>
            <a:pPr>
              <a:defRPr/>
            </a:pPr>
            <a:r>
              <a:rPr lang="ko-KR" altLang="en-US" sz="1200" b="1" spc="-150" dirty="0" smtClean="0">
                <a:solidFill>
                  <a:schemeClr val="tx1"/>
                </a:solidFill>
                <a:latin typeface="+mn-ea"/>
              </a:rPr>
              <a:t>수출 </a:t>
            </a:r>
            <a:r>
              <a:rPr lang="ko-KR" altLang="en-US" sz="1200" b="1" spc="-150" dirty="0">
                <a:solidFill>
                  <a:schemeClr val="tx1"/>
                </a:solidFill>
                <a:latin typeface="+mn-ea"/>
              </a:rPr>
              <a:t>촉진 전략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757787" y="6161957"/>
            <a:ext cx="1880916" cy="35793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80147" tIns="40074" rIns="80147" bIns="40074" anchor="ctr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ko-KR" altLang="en-US" sz="1200" b="1" spc="-150" dirty="0" smtClean="0">
                <a:solidFill>
                  <a:schemeClr val="tx1"/>
                </a:solidFill>
                <a:latin typeface="+mn-ea"/>
              </a:rPr>
              <a:t>글로벌 </a:t>
            </a:r>
            <a:r>
              <a:rPr lang="en-US" altLang="ko-KR" sz="1200" b="1" spc="-15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200" b="1" spc="-150" dirty="0" smtClean="0">
                <a:solidFill>
                  <a:schemeClr val="tx1"/>
                </a:solidFill>
                <a:latin typeface="+mn-ea"/>
              </a:rPr>
              <a:t>네트워킹 </a:t>
            </a:r>
            <a:r>
              <a:rPr lang="ko-KR" altLang="en-US" sz="1200" b="1" spc="-150" dirty="0">
                <a:solidFill>
                  <a:schemeClr val="tx1"/>
                </a:solidFill>
                <a:latin typeface="+mn-ea"/>
              </a:rPr>
              <a:t>전략</a:t>
            </a:r>
          </a:p>
        </p:txBody>
      </p:sp>
      <p:sp>
        <p:nvSpPr>
          <p:cNvPr id="41" name="TextBox 40"/>
          <p:cNvSpPr txBox="1"/>
          <p:nvPr/>
        </p:nvSpPr>
        <p:spPr bwMode="auto">
          <a:xfrm>
            <a:off x="7072188" y="5075461"/>
            <a:ext cx="1801813" cy="61061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sz="1200" spc="-150" dirty="0">
                <a:latin typeface="+mn-ea"/>
                <a:ea typeface="+mn-ea"/>
              </a:rPr>
              <a:t>해외 소비시장</a:t>
            </a:r>
            <a:endParaRPr lang="en-US" altLang="ko-KR" sz="1200" spc="-15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200" spc="-150" dirty="0">
                <a:latin typeface="+mn-ea"/>
                <a:ea typeface="+mn-ea"/>
              </a:rPr>
              <a:t>: </a:t>
            </a:r>
            <a:r>
              <a:rPr lang="ko-KR" altLang="en-US" sz="1200" spc="-150" dirty="0">
                <a:latin typeface="+mn-ea"/>
                <a:ea typeface="+mn-ea"/>
              </a:rPr>
              <a:t>유럽</a:t>
            </a:r>
            <a:r>
              <a:rPr lang="en-US" altLang="ko-KR" sz="1200" spc="-150" dirty="0">
                <a:latin typeface="+mn-ea"/>
                <a:ea typeface="+mn-ea"/>
              </a:rPr>
              <a:t>, </a:t>
            </a:r>
            <a:r>
              <a:rPr lang="ko-KR" altLang="en-US" sz="1200" spc="-150" dirty="0">
                <a:latin typeface="+mn-ea"/>
                <a:ea typeface="+mn-ea"/>
              </a:rPr>
              <a:t>일본</a:t>
            </a:r>
            <a:r>
              <a:rPr lang="en-US" altLang="ko-KR" sz="1200" spc="-150" dirty="0">
                <a:latin typeface="+mn-ea"/>
                <a:ea typeface="+mn-ea"/>
              </a:rPr>
              <a:t>, </a:t>
            </a:r>
            <a:r>
              <a:rPr lang="ko-KR" altLang="en-US" sz="1200" spc="-150" dirty="0">
                <a:latin typeface="+mn-ea"/>
                <a:ea typeface="+mn-ea"/>
              </a:rPr>
              <a:t>중국 북미 등</a:t>
            </a:r>
          </a:p>
        </p:txBody>
      </p:sp>
      <p:sp>
        <p:nvSpPr>
          <p:cNvPr id="42" name="제목 1"/>
          <p:cNvSpPr>
            <a:spLocks noGrp="1"/>
          </p:cNvSpPr>
          <p:nvPr>
            <p:ph type="title"/>
          </p:nvPr>
        </p:nvSpPr>
        <p:spPr>
          <a:xfrm>
            <a:off x="0" y="285729"/>
            <a:ext cx="5148064" cy="511156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가</a:t>
            </a:r>
            <a:r>
              <a:rPr lang="en-US" altLang="ko-KR" dirty="0" smtClean="0"/>
              <a:t>. </a:t>
            </a:r>
            <a:r>
              <a:rPr lang="ko-KR" altLang="en-US" dirty="0" smtClean="0"/>
              <a:t>기본 개념도</a:t>
            </a:r>
            <a:endParaRPr lang="ko-KR" alt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285729"/>
            <a:ext cx="8316416" cy="511156"/>
          </a:xfrm>
        </p:spPr>
        <p:txBody>
          <a:bodyPr>
            <a:noAutofit/>
          </a:bodyPr>
          <a:lstStyle/>
          <a:p>
            <a:r>
              <a:rPr lang="ko-KR" altLang="en-US" dirty="0" smtClean="0"/>
              <a:t>나</a:t>
            </a:r>
            <a:r>
              <a:rPr lang="en-US" altLang="ko-KR" dirty="0" smtClean="0"/>
              <a:t>. </a:t>
            </a:r>
            <a:r>
              <a:rPr lang="ko-KR" altLang="en-US" sz="1600" dirty="0" err="1" smtClean="0"/>
              <a:t>권역별</a:t>
            </a:r>
            <a:r>
              <a:rPr lang="ko-KR" altLang="en-US" sz="1600" dirty="0" smtClean="0"/>
              <a:t> 전략모형</a:t>
            </a:r>
            <a:r>
              <a:rPr lang="en-US" altLang="ko-KR" sz="1600" dirty="0" smtClean="0"/>
              <a:t> A. </a:t>
            </a:r>
            <a:r>
              <a:rPr lang="ko-KR" altLang="en-US" dirty="0" smtClean="0"/>
              <a:t>전략적 수출 품목의 육성</a:t>
            </a:r>
            <a:endParaRPr lang="ko-KR" altLang="en-US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ko-KR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ko-KR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577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403806164"/>
              </p:ext>
            </p:extLst>
          </p:nvPr>
        </p:nvGraphicFramePr>
        <p:xfrm>
          <a:off x="1524000" y="1224628"/>
          <a:ext cx="6432376" cy="51566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747"/>
                <a:gridCol w="5495629"/>
              </a:tblGrid>
              <a:tr h="34308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100" dirty="0" smtClean="0"/>
                        <a:t>구분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100" dirty="0" smtClean="0"/>
                        <a:t>주요 내용</a:t>
                      </a:r>
                      <a:endParaRPr lang="ko-KR" altLang="en-US" sz="1100" dirty="0"/>
                    </a:p>
                  </a:txBody>
                  <a:tcPr/>
                </a:tc>
              </a:tr>
              <a:tr h="34308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1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목 표</a:t>
                      </a:r>
                      <a:endParaRPr lang="ko-KR" alt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세계적 수출 품목의 육성을 통한 수출 규모의 혁신적 증대</a:t>
                      </a:r>
                    </a:p>
                  </a:txBody>
                  <a:tcPr/>
                </a:tc>
              </a:tr>
              <a:tr h="581405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ko-KR" altLang="en-US" sz="11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배경</a:t>
                      </a:r>
                      <a:endParaRPr lang="ko-KR" alt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30000"/>
                        </a:lnSpc>
                        <a:buFontTx/>
                        <a:buNone/>
                      </a:pP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국내 소비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생산 어종 중심의 교역구조 시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</a:p>
                    <a:p>
                      <a:pPr marL="0" indent="0">
                        <a:lnSpc>
                          <a:spcPct val="130000"/>
                        </a:lnSpc>
                        <a:buFontTx/>
                        <a:buNone/>
                      </a:pP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① 대규모 수출시장 창출 한계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② 세계 소비자 선호 어종의 공급 한계</a:t>
                      </a:r>
                      <a:endParaRPr lang="ko-KR" altLang="en-US" sz="1100" dirty="0"/>
                    </a:p>
                  </a:txBody>
                  <a:tcPr/>
                </a:tc>
              </a:tr>
              <a:tr h="1296377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endParaRPr lang="en-US" altLang="ko-KR" sz="1100" b="1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30000"/>
                        </a:lnSpc>
                      </a:pPr>
                      <a:endParaRPr lang="en-US" altLang="ko-KR" sz="1100" b="1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ko-KR" altLang="en-US" sz="11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주요 내용</a:t>
                      </a:r>
                      <a:endParaRPr lang="ko-KR" alt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세계 주요 소비품목의 수출 전략화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세계적 생산･가공 체계 구축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▶ 국내생산 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해외가공 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판매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▶ 해외생산 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국내가공 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수출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▶ 해외생산 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해외가공 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국 수출</a:t>
                      </a:r>
                      <a:endParaRPr lang="ko-KR" altLang="en-US" sz="1100" dirty="0"/>
                    </a:p>
                  </a:txBody>
                  <a:tcPr/>
                </a:tc>
              </a:tr>
              <a:tr h="1296377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endParaRPr lang="en-US" altLang="ko-KR" sz="1100" b="1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ko-KR" altLang="en-US" sz="11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세부</a:t>
                      </a:r>
                    </a:p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ko-KR" altLang="en-US" sz="11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추진</a:t>
                      </a:r>
                    </a:p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ko-KR" altLang="en-US" sz="11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사업</a:t>
                      </a:r>
                      <a:endParaRPr lang="ko-KR" alt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세계적 소비어종의 조사 및 선정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전략어종의 생산체계 구축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국내양식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외해양식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/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해외양식 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해외어장 개척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100" b="0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국내 혹은 해외 현지 가공체계 구축 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국내 고차 가공 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/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해외 저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맑은 고딕"/>
                          <a:ea typeface="맑은 고딕"/>
                          <a:cs typeface="+mn-cs"/>
                        </a:rPr>
                        <a:t>·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고차 가공 등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100" b="0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 Target Market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의 선정 및 판매체제 구축 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유럽 시장 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중국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화교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시장 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/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기타 중동시장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100" b="0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전략적 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FTA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추진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비교우위 품목 중심의 관세 인하 등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100" dirty="0"/>
                    </a:p>
                  </a:txBody>
                  <a:tcPr/>
                </a:tc>
              </a:tr>
              <a:tr h="1296377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endParaRPr lang="en-US" altLang="ko-KR" sz="1100" b="1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latinLnBrk="1">
                        <a:lnSpc>
                          <a:spcPct val="130000"/>
                        </a:lnSpc>
                      </a:pPr>
                      <a:endParaRPr lang="en-US" altLang="ko-KR" sz="1100" b="1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1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사례</a:t>
                      </a:r>
                      <a:endParaRPr lang="ko-KR" alt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100" b="1" i="0" u="none" strike="noStrike" kern="1200" baseline="0" dirty="0" err="1" smtClean="0">
                          <a:solidFill>
                            <a:srgbClr val="0000CC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Pescanova</a:t>
                      </a:r>
                      <a:r>
                        <a:rPr lang="ko-KR" altLang="en-US" sz="1100" b="1" i="0" u="none" strike="noStrike" kern="1200" baseline="0" dirty="0" smtClean="0">
                          <a:solidFill>
                            <a:srgbClr val="0000CC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그룹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-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어획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: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유럽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남미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아프리카 등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-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양식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: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스페인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포르투갈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칠레 등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-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가공 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스페인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포르투갈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이탈리아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미국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브라질 등 현지 가공공장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- Target Market :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유럽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일본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미국 시장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38707730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285729"/>
            <a:ext cx="7956376" cy="511156"/>
          </a:xfrm>
        </p:spPr>
        <p:txBody>
          <a:bodyPr>
            <a:noAutofit/>
          </a:bodyPr>
          <a:lstStyle/>
          <a:p>
            <a:r>
              <a:rPr lang="ko-KR" altLang="en-US" dirty="0" smtClean="0"/>
              <a:t>나</a:t>
            </a:r>
            <a:r>
              <a:rPr lang="en-US" altLang="ko-KR" dirty="0" smtClean="0"/>
              <a:t>. </a:t>
            </a:r>
            <a:r>
              <a:rPr lang="ko-KR" altLang="en-US" sz="1600" dirty="0" err="1" smtClean="0"/>
              <a:t>권역별</a:t>
            </a:r>
            <a:r>
              <a:rPr lang="ko-KR" altLang="en-US" sz="1600" dirty="0" smtClean="0"/>
              <a:t> 전략모형</a:t>
            </a:r>
            <a:r>
              <a:rPr lang="en-US" altLang="ko-KR" sz="1600" dirty="0" smtClean="0"/>
              <a:t> B.</a:t>
            </a:r>
            <a:r>
              <a:rPr lang="en-US" altLang="ko-KR" dirty="0" smtClean="0"/>
              <a:t> </a:t>
            </a:r>
            <a:r>
              <a:rPr lang="ko-KR" altLang="en-US" dirty="0" smtClean="0"/>
              <a:t>해외 수산협력사업의 추진</a:t>
            </a:r>
            <a:endParaRPr lang="ko-KR" altLang="en-US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ko-KR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ko-KR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577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101375853"/>
              </p:ext>
            </p:extLst>
          </p:nvPr>
        </p:nvGraphicFramePr>
        <p:xfrm>
          <a:off x="1524000" y="1196752"/>
          <a:ext cx="6096000" cy="515081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887760"/>
                <a:gridCol w="5208240"/>
              </a:tblGrid>
              <a:tr h="278607"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050" b="1" dirty="0" smtClean="0"/>
                        <a:t>구분</a:t>
                      </a:r>
                      <a:endParaRPr lang="ko-KR" altLang="en-US" sz="105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050" b="1" dirty="0" smtClean="0"/>
                        <a:t>주요 내용</a:t>
                      </a:r>
                      <a:endParaRPr lang="ko-KR" altLang="en-US" sz="1050" b="1" dirty="0"/>
                    </a:p>
                  </a:txBody>
                  <a:tcPr/>
                </a:tc>
              </a:tr>
              <a:tr h="278607"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050" b="1" u="none" strike="noStrike" kern="1200" baseline="0" dirty="0" smtClean="0"/>
                        <a:t>목 표</a:t>
                      </a:r>
                      <a:endParaRPr lang="ko-KR" altLang="en-US" sz="105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</a:pPr>
                      <a:r>
                        <a:rPr lang="ko-KR" altLang="en-US" sz="1050" u="none" strike="noStrike" kern="1200" baseline="0" dirty="0" smtClean="0"/>
                        <a:t>수산자원의 원활한 확보체계의 마련</a:t>
                      </a:r>
                      <a:endParaRPr lang="ko-KR" altLang="en-US" sz="1050" b="0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69204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</a:pPr>
                      <a:r>
                        <a:rPr lang="ko-KR" altLang="en-US" sz="1050" b="1" u="none" strike="noStrike" kern="1200" baseline="0" dirty="0" smtClean="0"/>
                        <a:t>배경</a:t>
                      </a:r>
                      <a:endParaRPr lang="ko-KR" altLang="en-US" sz="105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20000"/>
                        </a:lnSpc>
                        <a:buFontTx/>
                        <a:buNone/>
                      </a:pPr>
                      <a:r>
                        <a:rPr lang="en-US" altLang="ko-KR" sz="1050" dirty="0" smtClean="0"/>
                        <a:t>-</a:t>
                      </a:r>
                      <a:r>
                        <a:rPr lang="ko-KR" altLang="en-US" sz="1050" dirty="0" smtClean="0"/>
                        <a:t> 국내소비를 위한 식량 자원의 부족에 대비</a:t>
                      </a:r>
                      <a:r>
                        <a:rPr lang="en-US" altLang="ko-KR" sz="1050" dirty="0" smtClean="0"/>
                        <a:t> </a:t>
                      </a:r>
                    </a:p>
                    <a:p>
                      <a:pPr marL="0" indent="0">
                        <a:lnSpc>
                          <a:spcPct val="120000"/>
                        </a:lnSpc>
                        <a:buFontTx/>
                        <a:buNone/>
                      </a:pPr>
                      <a:r>
                        <a:rPr lang="en-US" altLang="ko-KR" sz="1050" dirty="0" smtClean="0"/>
                        <a:t>- </a:t>
                      </a:r>
                      <a:r>
                        <a:rPr lang="ko-KR" altLang="en-US" sz="1050" dirty="0" smtClean="0"/>
                        <a:t>세계소비시장을</a:t>
                      </a:r>
                      <a:r>
                        <a:rPr lang="ko-KR" altLang="en-US" sz="1050" baseline="0" dirty="0" smtClean="0"/>
                        <a:t> </a:t>
                      </a:r>
                      <a:r>
                        <a:rPr lang="ko-KR" altLang="en-US" sz="1050" dirty="0" smtClean="0"/>
                        <a:t>대상으로 한 대량의 수출품을 만들기 위한 원재료 충당</a:t>
                      </a:r>
                      <a:endParaRPr lang="ko-KR" altLang="en-US" sz="1050" dirty="0"/>
                    </a:p>
                  </a:txBody>
                  <a:tcPr/>
                </a:tc>
              </a:tr>
              <a:tr h="1274079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</a:pPr>
                      <a:endParaRPr lang="en-US" altLang="ko-KR" sz="1050" b="1" u="none" strike="noStrike" kern="1200" baseline="0" dirty="0" smtClean="0"/>
                    </a:p>
                    <a:p>
                      <a:pPr algn="ctr">
                        <a:lnSpc>
                          <a:spcPct val="120000"/>
                        </a:lnSpc>
                      </a:pPr>
                      <a:endParaRPr lang="en-US" altLang="ko-KR" sz="1050" b="1" u="none" strike="noStrike" kern="1200" baseline="0" dirty="0" smtClean="0"/>
                    </a:p>
                    <a:p>
                      <a:pPr algn="ctr">
                        <a:lnSpc>
                          <a:spcPct val="120000"/>
                        </a:lnSpc>
                      </a:pPr>
                      <a:r>
                        <a:rPr lang="ko-KR" altLang="en-US" sz="1050" b="1" u="none" strike="noStrike" kern="1200" baseline="0" dirty="0" smtClean="0"/>
                        <a:t>주요 내용</a:t>
                      </a:r>
                      <a:endParaRPr lang="ko-KR" altLang="en-US" sz="105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</a:pPr>
                      <a:r>
                        <a:rPr lang="en-US" altLang="ko-KR" sz="1050" dirty="0" smtClean="0"/>
                        <a:t>- ODA </a:t>
                      </a:r>
                      <a:r>
                        <a:rPr lang="ko-KR" altLang="en-US" sz="1050" dirty="0" smtClean="0"/>
                        <a:t>사업의 수산분야 도입 확대</a:t>
                      </a:r>
                    </a:p>
                    <a:p>
                      <a:pPr>
                        <a:lnSpc>
                          <a:spcPct val="120000"/>
                        </a:lnSpc>
                      </a:pPr>
                      <a:r>
                        <a:rPr lang="en-US" altLang="ko-KR" sz="1050" dirty="0" smtClean="0"/>
                        <a:t>- </a:t>
                      </a:r>
                      <a:r>
                        <a:rPr lang="ko-KR" altLang="en-US" sz="1050" dirty="0" smtClean="0"/>
                        <a:t>국제수산기구 등 국제사회의 협력체제 강화</a:t>
                      </a:r>
                    </a:p>
                    <a:p>
                      <a:pPr>
                        <a:lnSpc>
                          <a:spcPct val="120000"/>
                        </a:lnSpc>
                      </a:pPr>
                      <a:r>
                        <a:rPr lang="en-US" altLang="ko-KR" sz="1050" dirty="0" smtClean="0"/>
                        <a:t>- </a:t>
                      </a:r>
                      <a:r>
                        <a:rPr lang="ko-KR" altLang="en-US" sz="1050" dirty="0" smtClean="0"/>
                        <a:t>민간자본의 직접투자 확대를 통한 해외 생산체제의 구축</a:t>
                      </a:r>
                    </a:p>
                    <a:p>
                      <a:pPr>
                        <a:lnSpc>
                          <a:spcPct val="120000"/>
                        </a:lnSpc>
                      </a:pPr>
                      <a:r>
                        <a:rPr lang="ko-KR" altLang="en-US" sz="1050" dirty="0" smtClean="0"/>
                        <a:t>    ▶ 해외 어장의 유지 및 개척</a:t>
                      </a:r>
                    </a:p>
                    <a:p>
                      <a:pPr>
                        <a:lnSpc>
                          <a:spcPct val="120000"/>
                        </a:lnSpc>
                      </a:pPr>
                      <a:r>
                        <a:rPr lang="ko-KR" altLang="en-US" sz="1050" dirty="0" smtClean="0"/>
                        <a:t>    ▶ 해외 양식어장의 확보 및 생산체제 구축</a:t>
                      </a:r>
                    </a:p>
                    <a:p>
                      <a:pPr>
                        <a:lnSpc>
                          <a:spcPct val="120000"/>
                        </a:lnSpc>
                      </a:pPr>
                      <a:r>
                        <a:rPr lang="ko-KR" altLang="en-US" sz="1050" dirty="0" smtClean="0"/>
                        <a:t>    ▶ 연안국 거점지역 수산가공업 등 투자 확대</a:t>
                      </a:r>
                      <a:endParaRPr lang="ko-KR" altLang="en-US" sz="1050" dirty="0"/>
                    </a:p>
                  </a:txBody>
                  <a:tcPr/>
                </a:tc>
              </a:tr>
              <a:tr h="1481501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</a:pPr>
                      <a:endParaRPr lang="en-US" altLang="ko-KR" sz="1050" b="1" u="none" strike="noStrike" kern="1200" baseline="0" dirty="0" smtClean="0"/>
                    </a:p>
                    <a:p>
                      <a:pPr algn="ctr">
                        <a:lnSpc>
                          <a:spcPct val="120000"/>
                        </a:lnSpc>
                      </a:pPr>
                      <a:endParaRPr lang="en-US" altLang="ko-KR" sz="1050" b="1" u="none" strike="noStrike" kern="1200" baseline="0" dirty="0" smtClean="0"/>
                    </a:p>
                    <a:p>
                      <a:pPr algn="ctr">
                        <a:lnSpc>
                          <a:spcPct val="120000"/>
                        </a:lnSpc>
                      </a:pPr>
                      <a:endParaRPr lang="en-US" altLang="ko-KR" sz="1050" b="1" u="none" strike="noStrike" kern="1200" baseline="0" dirty="0" smtClean="0"/>
                    </a:p>
                    <a:p>
                      <a:pPr algn="ctr">
                        <a:lnSpc>
                          <a:spcPct val="120000"/>
                        </a:lnSpc>
                      </a:pPr>
                      <a:r>
                        <a:rPr lang="ko-KR" altLang="en-US" sz="1050" b="1" u="none" strike="noStrike" kern="1200" baseline="0" dirty="0" smtClean="0"/>
                        <a:t>세부</a:t>
                      </a:r>
                    </a:p>
                    <a:p>
                      <a:pPr algn="ctr">
                        <a:lnSpc>
                          <a:spcPct val="120000"/>
                        </a:lnSpc>
                      </a:pPr>
                      <a:r>
                        <a:rPr lang="ko-KR" altLang="en-US" sz="1050" b="1" u="none" strike="noStrike" kern="1200" baseline="0" dirty="0" smtClean="0"/>
                        <a:t>추진</a:t>
                      </a:r>
                    </a:p>
                    <a:p>
                      <a:pPr algn="ctr">
                        <a:lnSpc>
                          <a:spcPct val="120000"/>
                        </a:lnSpc>
                      </a:pPr>
                      <a:r>
                        <a:rPr lang="ko-KR" altLang="en-US" sz="1050" b="1" u="none" strike="noStrike" kern="1200" baseline="0" dirty="0" smtClean="0"/>
                        <a:t>사업</a:t>
                      </a:r>
                      <a:endParaRPr lang="ko-KR" altLang="en-US" sz="105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</a:pPr>
                      <a:r>
                        <a:rPr lang="en-US" altLang="ko-KR" sz="1050" u="none" strike="noStrike" kern="1200" baseline="0" dirty="0" smtClean="0"/>
                        <a:t>- </a:t>
                      </a:r>
                      <a:r>
                        <a:rPr lang="ko-KR" altLang="en-US" sz="1050" u="none" strike="noStrike" kern="1200" baseline="0" dirty="0" smtClean="0"/>
                        <a:t>연안국 무상지원 사업의 발굴 및 추진</a:t>
                      </a:r>
                    </a:p>
                    <a:p>
                      <a:pPr>
                        <a:lnSpc>
                          <a:spcPct val="120000"/>
                        </a:lnSpc>
                      </a:pPr>
                      <a:r>
                        <a:rPr lang="ko-KR" altLang="en-US" sz="1050" u="none" strike="noStrike" kern="1200" baseline="0" dirty="0" smtClean="0"/>
                        <a:t>    ▶ 수산분야의 기술교육</a:t>
                      </a:r>
                      <a:r>
                        <a:rPr lang="en-US" altLang="ko-KR" sz="1050" u="none" strike="noStrike" kern="1200" baseline="0" dirty="0" smtClean="0"/>
                        <a:t>·</a:t>
                      </a:r>
                      <a:r>
                        <a:rPr lang="ko-KR" altLang="en-US" sz="1050" u="none" strike="noStrike" kern="1200" baseline="0" dirty="0" smtClean="0"/>
                        <a:t>훈련 사업</a:t>
                      </a:r>
                      <a:r>
                        <a:rPr lang="en-US" altLang="ko-KR" sz="1050" u="none" strike="noStrike" kern="1200" baseline="0" dirty="0" smtClean="0"/>
                        <a:t>, </a:t>
                      </a:r>
                      <a:r>
                        <a:rPr lang="ko-KR" altLang="en-US" sz="1050" u="none" strike="noStrike" kern="1200" baseline="0" dirty="0" smtClean="0"/>
                        <a:t>소규모 시설지원 사업 등</a:t>
                      </a:r>
                    </a:p>
                    <a:p>
                      <a:pPr>
                        <a:lnSpc>
                          <a:spcPct val="120000"/>
                        </a:lnSpc>
                      </a:pPr>
                      <a:r>
                        <a:rPr lang="ko-KR" altLang="en-US" sz="1050" u="none" strike="noStrike" kern="1200" baseline="0" dirty="0" smtClean="0"/>
                        <a:t>    ▶ 수산정책 개발 등 한국의 경험 지원</a:t>
                      </a:r>
                      <a:r>
                        <a:rPr lang="en-US" altLang="ko-KR" sz="1050" u="none" strike="noStrike" kern="1200" baseline="0" dirty="0" smtClean="0"/>
                        <a:t>(Knowledge Sharing Program)</a:t>
                      </a:r>
                      <a:endParaRPr lang="en-US" altLang="ko-KR" sz="600" u="none" strike="noStrike" kern="1200" baseline="0" dirty="0" smtClean="0"/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050" u="none" strike="noStrike" kern="1200" baseline="0" dirty="0" smtClean="0"/>
                        <a:t>- </a:t>
                      </a:r>
                      <a:r>
                        <a:rPr lang="ko-KR" altLang="en-US" sz="1050" u="none" strike="noStrike" kern="1200" baseline="0" dirty="0" smtClean="0"/>
                        <a:t>연안국 유상지원 사업의 발굴 및 추진</a:t>
                      </a:r>
                    </a:p>
                    <a:p>
                      <a:pPr>
                        <a:lnSpc>
                          <a:spcPct val="120000"/>
                        </a:lnSpc>
                      </a:pPr>
                      <a:r>
                        <a:rPr lang="ko-KR" altLang="en-US" sz="1050" u="none" strike="noStrike" kern="1200" baseline="0" dirty="0" smtClean="0"/>
                        <a:t>    ▶ 해외어항</a:t>
                      </a:r>
                      <a:r>
                        <a:rPr lang="en-US" altLang="ko-KR" sz="1050" u="none" strike="noStrike" kern="1200" baseline="0" dirty="0" smtClean="0"/>
                        <a:t>·</a:t>
                      </a:r>
                      <a:r>
                        <a:rPr lang="ko-KR" altLang="en-US" sz="1050" u="none" strike="noStrike" kern="1200" baseline="0" dirty="0" smtClean="0"/>
                        <a:t>냉동창고</a:t>
                      </a:r>
                      <a:r>
                        <a:rPr lang="en-US" altLang="ko-KR" sz="1050" u="none" strike="noStrike" kern="1200" baseline="0" dirty="0" smtClean="0"/>
                        <a:t>·</a:t>
                      </a:r>
                      <a:r>
                        <a:rPr lang="ko-KR" altLang="en-US" sz="1050" u="none" strike="noStrike" kern="1200" baseline="0" dirty="0" smtClean="0"/>
                        <a:t>거래소 등 수산인프라 개발 사업 발굴 및 추진</a:t>
                      </a:r>
                      <a:endParaRPr lang="ko-KR" altLang="en-US" sz="600" u="none" strike="noStrike" kern="1200" baseline="0" dirty="0" smtClean="0"/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050" u="none" strike="noStrike" kern="1200" baseline="0" dirty="0" smtClean="0"/>
                        <a:t>- </a:t>
                      </a:r>
                      <a:r>
                        <a:rPr lang="ko-KR" altLang="en-US" sz="1050" u="none" strike="noStrike" kern="1200" baseline="0" dirty="0" smtClean="0"/>
                        <a:t>민간기업의 직접투자를 통한 연안국 수산업의 발전 기여</a:t>
                      </a:r>
                    </a:p>
                    <a:p>
                      <a:pPr>
                        <a:lnSpc>
                          <a:spcPct val="120000"/>
                        </a:lnSpc>
                      </a:pPr>
                      <a:r>
                        <a:rPr lang="ko-KR" altLang="en-US" sz="1050" u="none" strike="noStrike" kern="1200" baseline="0" dirty="0" smtClean="0"/>
                        <a:t>    ▶ 민간 수산기업의 현지 수산가공업 진출 등 투자 확대</a:t>
                      </a:r>
                    </a:p>
                    <a:p>
                      <a:pPr>
                        <a:lnSpc>
                          <a:spcPct val="120000"/>
                        </a:lnSpc>
                      </a:pPr>
                      <a:r>
                        <a:rPr lang="ko-KR" altLang="en-US" sz="1050" u="none" strike="noStrike" kern="1200" baseline="0" dirty="0" smtClean="0"/>
                        <a:t>    ▶ 해외 </a:t>
                      </a:r>
                      <a:r>
                        <a:rPr lang="ko-KR" altLang="en-US" sz="1050" u="none" strike="noStrike" kern="1200" baseline="0" dirty="0" err="1" smtClean="0"/>
                        <a:t>저차</a:t>
                      </a:r>
                      <a:r>
                        <a:rPr lang="en-US" altLang="ko-KR" sz="1050" u="none" strike="noStrike" kern="1200" baseline="0" dirty="0" smtClean="0"/>
                        <a:t>/</a:t>
                      </a:r>
                      <a:r>
                        <a:rPr lang="ko-KR" altLang="en-US" sz="1050" u="none" strike="noStrike" kern="1200" baseline="0" dirty="0" smtClean="0"/>
                        <a:t>고차 가공 등</a:t>
                      </a:r>
                      <a:endParaRPr lang="ko-KR" altLang="en-US" sz="600" u="none" strike="noStrike" kern="1200" baseline="0" dirty="0" smtClean="0"/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050" u="none" strike="noStrike" kern="1200" baseline="0" dirty="0" smtClean="0"/>
                        <a:t>- </a:t>
                      </a:r>
                      <a:r>
                        <a:rPr lang="ko-KR" altLang="en-US" sz="1050" u="none" strike="noStrike" kern="1200" baseline="0" dirty="0" smtClean="0"/>
                        <a:t>국제수산기구 참여 확대를 통한 연안국 협력 강화</a:t>
                      </a:r>
                      <a:endParaRPr lang="ko-KR" altLang="en-US" sz="1050" dirty="0"/>
                    </a:p>
                  </a:txBody>
                  <a:tcPr/>
                </a:tc>
              </a:tr>
              <a:tr h="87064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endParaRPr lang="en-US" altLang="ko-KR" sz="1050" b="1" u="none" strike="noStrike" kern="1200" baseline="0" dirty="0" smtClean="0"/>
                    </a:p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050" b="1" u="none" strike="noStrike" kern="1200" baseline="0" dirty="0" smtClean="0"/>
                        <a:t>사례</a:t>
                      </a:r>
                      <a:endParaRPr lang="ko-KR" altLang="en-US" sz="105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</a:pPr>
                      <a:r>
                        <a:rPr lang="ko-KR" altLang="en-US" sz="1050" b="1" u="none" strike="noStrike" kern="1200" baseline="0" dirty="0" smtClean="0">
                          <a:solidFill>
                            <a:srgbClr val="0000CC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일본의 어업협력사업</a:t>
                      </a:r>
                    </a:p>
                    <a:p>
                      <a:pPr>
                        <a:lnSpc>
                          <a:spcPct val="120000"/>
                        </a:lnSpc>
                      </a:pPr>
                      <a:r>
                        <a:rPr lang="en-US" altLang="ko-KR" sz="1050" u="none" strike="noStrike" kern="1200" baseline="0" dirty="0" smtClean="0"/>
                        <a:t>    - </a:t>
                      </a:r>
                      <a:r>
                        <a:rPr lang="ko-KR" altLang="en-US" sz="1050" u="none" strike="noStrike" kern="1200" baseline="0" dirty="0" smtClean="0"/>
                        <a:t>수산 무상자금 </a:t>
                      </a:r>
                      <a:endParaRPr lang="en-US" altLang="ko-KR" sz="1050" u="none" strike="noStrike" kern="1200" baseline="0" dirty="0" smtClean="0"/>
                    </a:p>
                    <a:p>
                      <a:pPr>
                        <a:lnSpc>
                          <a:spcPct val="120000"/>
                        </a:lnSpc>
                      </a:pPr>
                      <a:r>
                        <a:rPr lang="en-US" altLang="ko-KR" sz="1050" u="none" strike="noStrike" kern="1200" baseline="0" dirty="0" smtClean="0"/>
                        <a:t>    - </a:t>
                      </a:r>
                      <a:r>
                        <a:rPr lang="ko-KR" altLang="en-US" sz="1050" u="none" strike="noStrike" kern="1200" baseline="0" dirty="0" smtClean="0"/>
                        <a:t>기술 협력 </a:t>
                      </a:r>
                      <a:endParaRPr lang="en-US" altLang="ko-KR" sz="1050" u="none" strike="noStrike" kern="1200" baseline="0" dirty="0" smtClean="0"/>
                    </a:p>
                    <a:p>
                      <a:pPr>
                        <a:lnSpc>
                          <a:spcPct val="120000"/>
                        </a:lnSpc>
                      </a:pPr>
                      <a:r>
                        <a:rPr lang="en-US" altLang="ko-KR" sz="1050" u="none" strike="noStrike" kern="1200" baseline="0" dirty="0" smtClean="0"/>
                        <a:t>    - </a:t>
                      </a:r>
                      <a:r>
                        <a:rPr lang="ko-KR" altLang="en-US" sz="1050" u="none" strike="noStrike" kern="1200" baseline="0" dirty="0" smtClean="0"/>
                        <a:t>공공시설 등의 유상차관</a:t>
                      </a:r>
                      <a:endParaRPr lang="ko-KR" altLang="en-US" sz="1050" b="0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04923133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285729"/>
            <a:ext cx="7812360" cy="511156"/>
          </a:xfrm>
        </p:spPr>
        <p:txBody>
          <a:bodyPr>
            <a:noAutofit/>
          </a:bodyPr>
          <a:lstStyle/>
          <a:p>
            <a:r>
              <a:rPr lang="ko-KR" altLang="en-US" dirty="0" smtClean="0"/>
              <a:t>나</a:t>
            </a:r>
            <a:r>
              <a:rPr lang="en-US" altLang="ko-KR" dirty="0" smtClean="0"/>
              <a:t>. </a:t>
            </a:r>
            <a:r>
              <a:rPr lang="ko-KR" altLang="en-US" sz="1400" dirty="0" err="1" smtClean="0"/>
              <a:t>권역별</a:t>
            </a:r>
            <a:r>
              <a:rPr lang="ko-KR" altLang="en-US" sz="1400" dirty="0" smtClean="0"/>
              <a:t> 전략모형</a:t>
            </a:r>
            <a:r>
              <a:rPr lang="en-US" altLang="ko-KR" sz="1400" dirty="0" smtClean="0"/>
              <a:t> C. </a:t>
            </a:r>
            <a:r>
              <a:rPr lang="ko-KR" altLang="en-US" dirty="0" smtClean="0"/>
              <a:t>해외 유통물류 거점 구축</a:t>
            </a:r>
            <a:endParaRPr lang="ko-KR" altLang="en-US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ko-KR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ko-KR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577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443509973"/>
              </p:ext>
            </p:extLst>
          </p:nvPr>
        </p:nvGraphicFramePr>
        <p:xfrm>
          <a:off x="1524000" y="1124743"/>
          <a:ext cx="6096000" cy="512642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887760"/>
                <a:gridCol w="5208240"/>
              </a:tblGrid>
              <a:tr h="30263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100" dirty="0" smtClean="0"/>
                        <a:t>구분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100" dirty="0" smtClean="0"/>
                        <a:t>주요 내용</a:t>
                      </a:r>
                      <a:endParaRPr lang="ko-KR" altLang="en-US" sz="1100" dirty="0"/>
                    </a:p>
                  </a:txBody>
                  <a:tcPr/>
                </a:tc>
              </a:tr>
              <a:tr h="30263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100" b="1" u="none" strike="noStrike" kern="1200" baseline="0" dirty="0" smtClean="0"/>
                        <a:t>목 표</a:t>
                      </a:r>
                      <a:endParaRPr lang="ko-KR" alt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한국 수산업의 글로벌 물류 네트워크 구축</a:t>
                      </a:r>
                    </a:p>
                  </a:txBody>
                  <a:tcPr/>
                </a:tc>
              </a:tr>
              <a:tr h="526918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ko-KR" altLang="en-US" sz="1100" b="1" u="none" strike="noStrike" kern="1200" baseline="0" dirty="0" smtClean="0"/>
                        <a:t>배경</a:t>
                      </a:r>
                      <a:endParaRPr lang="ko-KR" alt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① 수산물 소비국과 우리나라와의 유통물류 거점 구축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② 우리나라와 연안국 간의 수직적 통합체계 구축을 위한 중간기지 구축</a:t>
                      </a:r>
                      <a:endParaRPr lang="ko-KR" altLang="en-US" sz="1100" dirty="0"/>
                    </a:p>
                  </a:txBody>
                  <a:tcPr/>
                </a:tc>
              </a:tr>
              <a:tr h="823284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endParaRPr lang="en-US" altLang="ko-KR" sz="1100" b="1" u="none" strike="noStrike" kern="1200" baseline="0" dirty="0" smtClean="0"/>
                    </a:p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ko-KR" altLang="en-US" sz="1100" b="1" u="none" strike="noStrike" kern="1200" baseline="0" dirty="0" smtClean="0"/>
                        <a:t>주요 내용</a:t>
                      </a:r>
                      <a:endParaRPr lang="ko-KR" alt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소비지 및 산지의 수산물 유통물류 거점 구축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장거리 항공 수송 체계의 구축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주요 거대 소비국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중국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일본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의 지역 세분화에 따른 단계별 물류 구축</a:t>
                      </a:r>
                      <a:endParaRPr lang="ko-KR" altLang="en-US" sz="1100" dirty="0"/>
                    </a:p>
                  </a:txBody>
                  <a:tcPr/>
                </a:tc>
              </a:tr>
              <a:tr h="1726294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endParaRPr lang="en-US" altLang="ko-KR" sz="1100" b="1" u="none" strike="noStrike" kern="1200" baseline="0" dirty="0" smtClean="0"/>
                    </a:p>
                    <a:p>
                      <a:pPr algn="ctr">
                        <a:lnSpc>
                          <a:spcPct val="130000"/>
                        </a:lnSpc>
                      </a:pPr>
                      <a:endParaRPr lang="en-US" altLang="ko-KR" sz="1100" b="1" u="none" strike="noStrike" kern="1200" baseline="0" dirty="0" smtClean="0"/>
                    </a:p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ko-KR" altLang="en-US" sz="1100" b="1" u="none" strike="noStrike" kern="1200" baseline="0" dirty="0" smtClean="0"/>
                        <a:t>세부</a:t>
                      </a:r>
                    </a:p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ko-KR" altLang="en-US" sz="1100" b="1" u="none" strike="noStrike" kern="1200" baseline="0" dirty="0" smtClean="0"/>
                        <a:t>추진</a:t>
                      </a:r>
                    </a:p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ko-KR" altLang="en-US" sz="1100" b="1" u="none" strike="noStrike" kern="1200" baseline="0" dirty="0" smtClean="0"/>
                        <a:t>사업</a:t>
                      </a:r>
                      <a:endParaRPr lang="ko-KR" alt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소비지 </a:t>
                      </a:r>
                      <a:r>
                        <a:rPr lang="ko-KR" altLang="en-US" sz="11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권역별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수산물 유통물류 거점 구축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※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유럽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중동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중국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일본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북미시장 등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산지 유통물류 거점 구축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※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동남아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남태평양 등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장거리 수송체계의 현대화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▶ 포장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저온냉장 기술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▶ 장거리 내륙 육상운송을 위한 물류저장창고 등 지역허브 구축</a:t>
                      </a:r>
                      <a:endParaRPr lang="ko-KR" altLang="en-US" sz="1100" dirty="0"/>
                    </a:p>
                  </a:txBody>
                  <a:tcPr/>
                </a:tc>
              </a:tr>
              <a:tr h="143079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endParaRPr lang="en-US" altLang="ko-KR" sz="1100" b="1" u="none" strike="noStrike" kern="1200" baseline="0" dirty="0" smtClean="0"/>
                    </a:p>
                    <a:p>
                      <a:pPr algn="ctr" latinLnBrk="1">
                        <a:lnSpc>
                          <a:spcPct val="130000"/>
                        </a:lnSpc>
                      </a:pPr>
                      <a:endParaRPr lang="en-US" altLang="ko-KR" sz="1100" b="1" u="none" strike="noStrike" kern="1200" baseline="0" dirty="0" smtClean="0"/>
                    </a:p>
                    <a:p>
                      <a:pPr algn="ctr" latinLnBrk="1">
                        <a:lnSpc>
                          <a:spcPct val="130000"/>
                        </a:lnSpc>
                      </a:pPr>
                      <a:endParaRPr lang="en-US" altLang="ko-KR" sz="1100" b="1" u="none" strike="noStrike" kern="1200" baseline="0" dirty="0" smtClean="0"/>
                    </a:p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100" b="1" u="none" strike="noStrike" kern="1200" baseline="0" dirty="0" smtClean="0"/>
                        <a:t>사례</a:t>
                      </a:r>
                      <a:endParaRPr lang="ko-KR" alt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100" b="1" i="0" u="none" strike="noStrike" kern="1200" baseline="0" dirty="0" smtClean="0">
                          <a:solidFill>
                            <a:srgbClr val="0000CC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Findus </a:t>
                      </a:r>
                      <a:r>
                        <a:rPr lang="ko-KR" altLang="en-US" sz="1100" b="1" i="0" u="none" strike="noStrike" kern="1200" baseline="0" dirty="0" smtClean="0">
                          <a:solidFill>
                            <a:srgbClr val="0000CC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그룹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-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전 세계 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개국에서 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60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여 어종을 원재료로 수입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-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고차 가공 및 유통업을 통한 식품수출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전 세계적 글로벌 네트워크 구축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100" b="1" i="0" u="none" strike="noStrike" kern="1200" baseline="0" dirty="0" err="1" smtClean="0">
                          <a:solidFill>
                            <a:srgbClr val="0000CC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닛스이</a:t>
                      </a:r>
                      <a:r>
                        <a:rPr lang="ko-KR" altLang="en-US" sz="1100" b="1" i="0" u="none" strike="noStrike" kern="1200" baseline="0" dirty="0" smtClean="0">
                          <a:solidFill>
                            <a:srgbClr val="0000CC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그룹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-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전 세계에 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100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여 관련업체 간의 원료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상품의 물류체계 확보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- 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생산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남미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→</a:t>
                      </a:r>
                      <a:r>
                        <a:rPr lang="ko-KR" altLang="en-US" sz="11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산지저차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가공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남미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→고차 가공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일본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→상품판매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유럽</a:t>
                      </a:r>
                      <a:r>
                        <a:rPr lang="en-US" altLang="ko-KR" sz="11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100" b="0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79445961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252536" y="3095249"/>
            <a:ext cx="7775848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>
          <a:xfrm>
            <a:off x="270222" y="2500307"/>
            <a:ext cx="7974185" cy="511156"/>
          </a:xfrm>
        </p:spPr>
        <p:txBody>
          <a:bodyPr/>
          <a:lstStyle/>
          <a:p>
            <a:r>
              <a:rPr lang="en-US" altLang="ko-KR" i="1" dirty="0" smtClean="0">
                <a:solidFill>
                  <a:srgbClr val="0000CC"/>
                </a:solidFill>
                <a:latin typeface="굴림"/>
                <a:ea typeface="굴림"/>
              </a:rPr>
              <a:t>Ⅷ. </a:t>
            </a:r>
            <a:r>
              <a:rPr lang="ko-KR" altLang="en-US" i="1" dirty="0" smtClean="0">
                <a:solidFill>
                  <a:srgbClr val="0000CC"/>
                </a:solidFill>
              </a:rPr>
              <a:t>시 사 점</a:t>
            </a:r>
            <a:endParaRPr lang="ko-KR" altLang="en-US" i="1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7755173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ko-KR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ko-KR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168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7577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51520" y="1196752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altLang="ko-KR" dirty="0"/>
              <a:t> </a:t>
            </a:r>
            <a:r>
              <a:rPr lang="en-US" altLang="ko-KR" dirty="0" smtClean="0"/>
              <a:t> </a:t>
            </a:r>
            <a:r>
              <a:rPr lang="ko-KR" altLang="en-US" dirty="0" err="1" smtClean="0"/>
              <a:t>권역별</a:t>
            </a:r>
            <a:r>
              <a:rPr lang="ko-KR" altLang="en-US" dirty="0" smtClean="0"/>
              <a:t> 분업화 시스템 구축 및 이를 연결하는 </a:t>
            </a:r>
            <a:r>
              <a:rPr lang="ko-KR" altLang="en-US" dirty="0" smtClean="0">
                <a:solidFill>
                  <a:srgbClr val="FF0000"/>
                </a:solidFill>
              </a:rPr>
              <a:t>글로벌 링크의 완성 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70570" y="1801548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altLang="ko-KR" dirty="0"/>
              <a:t> </a:t>
            </a:r>
            <a:r>
              <a:rPr lang="en-US" altLang="ko-KR" dirty="0" smtClean="0"/>
              <a:t> </a:t>
            </a:r>
            <a:r>
              <a:rPr lang="ko-KR" altLang="en-US" dirty="0" smtClean="0"/>
              <a:t>필수 선단과 양식기반 구축을 통한 원료 조달의 안정성 확보</a:t>
            </a:r>
            <a:r>
              <a:rPr lang="en-US" altLang="ko-KR" dirty="0" smtClean="0"/>
              <a:t>(</a:t>
            </a:r>
            <a:r>
              <a:rPr lang="ko-KR" altLang="en-US" dirty="0" err="1" smtClean="0">
                <a:solidFill>
                  <a:srgbClr val="FF0000"/>
                </a:solidFill>
              </a:rPr>
              <a:t>니쓰이</a:t>
            </a:r>
            <a:r>
              <a:rPr lang="ko-KR" altLang="en-US" dirty="0" smtClean="0">
                <a:solidFill>
                  <a:srgbClr val="FF0000"/>
                </a:solidFill>
              </a:rPr>
              <a:t> 실패사례</a:t>
            </a:r>
            <a:r>
              <a:rPr lang="en-US" altLang="ko-KR" dirty="0" smtClean="0"/>
              <a:t>)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289620" y="2411753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ko-KR" altLang="en-US" dirty="0" smtClean="0"/>
              <a:t> </a:t>
            </a:r>
            <a:r>
              <a:rPr lang="ko-KR" altLang="en-US" dirty="0" smtClean="0">
                <a:solidFill>
                  <a:srgbClr val="FF0000"/>
                </a:solidFill>
              </a:rPr>
              <a:t>국가 </a:t>
            </a:r>
            <a:r>
              <a:rPr lang="en-US" altLang="ko-KR" dirty="0" smtClean="0">
                <a:solidFill>
                  <a:srgbClr val="FF0000"/>
                </a:solidFill>
              </a:rPr>
              <a:t>ODA </a:t>
            </a:r>
            <a:r>
              <a:rPr lang="ko-KR" altLang="en-US" dirty="0" smtClean="0">
                <a:solidFill>
                  <a:srgbClr val="FF0000"/>
                </a:solidFill>
              </a:rPr>
              <a:t>사업과 연계한 </a:t>
            </a:r>
            <a:r>
              <a:rPr lang="ko-KR" altLang="en-US" dirty="0" smtClean="0"/>
              <a:t>해외진출 방안 마련 필요</a:t>
            </a:r>
            <a:r>
              <a:rPr lang="en-US" altLang="ko-KR" dirty="0" smtClean="0"/>
              <a:t>(</a:t>
            </a:r>
            <a:r>
              <a:rPr lang="ko-KR" altLang="en-US" dirty="0" smtClean="0"/>
              <a:t>남미</a:t>
            </a:r>
            <a:r>
              <a:rPr lang="en-US" altLang="ko-KR" dirty="0" smtClean="0"/>
              <a:t>, </a:t>
            </a:r>
            <a:r>
              <a:rPr lang="ko-KR" altLang="en-US" dirty="0" smtClean="0"/>
              <a:t>아세안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294953" y="3006634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ko-KR" altLang="en-US" dirty="0" smtClean="0"/>
              <a:t> 수산물 </a:t>
            </a:r>
            <a:r>
              <a:rPr lang="ko-KR" altLang="en-US" dirty="0" smtClean="0">
                <a:solidFill>
                  <a:srgbClr val="FF0000"/>
                </a:solidFill>
              </a:rPr>
              <a:t>수출입 연결 </a:t>
            </a:r>
            <a:r>
              <a:rPr lang="ko-KR" altLang="en-US" dirty="0" err="1" smtClean="0">
                <a:solidFill>
                  <a:srgbClr val="FF0000"/>
                </a:solidFill>
              </a:rPr>
              <a:t>중심성을</a:t>
            </a:r>
            <a:r>
              <a:rPr lang="ko-KR" altLang="en-US" dirty="0" smtClean="0">
                <a:solidFill>
                  <a:srgbClr val="FF0000"/>
                </a:solidFill>
              </a:rPr>
              <a:t> 고려한 진출 필요</a:t>
            </a:r>
            <a:r>
              <a:rPr lang="en-US" altLang="ko-KR" dirty="0" smtClean="0">
                <a:solidFill>
                  <a:srgbClr val="FF0000"/>
                </a:solidFill>
              </a:rPr>
              <a:t>(</a:t>
            </a:r>
            <a:r>
              <a:rPr lang="ko-KR" altLang="en-US" dirty="0" smtClean="0">
                <a:solidFill>
                  <a:srgbClr val="FF0000"/>
                </a:solidFill>
              </a:rPr>
              <a:t>프랑스</a:t>
            </a:r>
            <a:r>
              <a:rPr lang="en-US" altLang="ko-KR" dirty="0" smtClean="0">
                <a:solidFill>
                  <a:srgbClr val="FF0000"/>
                </a:solidFill>
              </a:rPr>
              <a:t>, </a:t>
            </a:r>
            <a:r>
              <a:rPr lang="ko-KR" altLang="en-US" dirty="0" smtClean="0">
                <a:solidFill>
                  <a:srgbClr val="FF0000"/>
                </a:solidFill>
              </a:rPr>
              <a:t>네덜란드</a:t>
            </a:r>
            <a:r>
              <a:rPr lang="en-US" altLang="ko-KR" dirty="0" smtClean="0">
                <a:solidFill>
                  <a:srgbClr val="FF0000"/>
                </a:solidFill>
              </a:rPr>
              <a:t>, </a:t>
            </a:r>
            <a:r>
              <a:rPr lang="ko-KR" altLang="en-US" dirty="0" smtClean="0">
                <a:solidFill>
                  <a:srgbClr val="FF0000"/>
                </a:solidFill>
              </a:rPr>
              <a:t>독일 등</a:t>
            </a:r>
            <a:r>
              <a:rPr lang="en-US" altLang="ko-KR" dirty="0" smtClean="0">
                <a:solidFill>
                  <a:srgbClr val="FF0000"/>
                </a:solidFill>
              </a:rPr>
              <a:t>)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14003" y="3607081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ko-KR" altLang="en-US" dirty="0" smtClean="0"/>
              <a:t> </a:t>
            </a:r>
            <a:r>
              <a:rPr lang="ko-KR" altLang="en-US" dirty="0" smtClean="0">
                <a:solidFill>
                  <a:srgbClr val="FF0000"/>
                </a:solidFill>
              </a:rPr>
              <a:t>유럽수산 대기업의 </a:t>
            </a:r>
            <a:r>
              <a:rPr lang="en-US" altLang="ko-KR" dirty="0" smtClean="0">
                <a:solidFill>
                  <a:srgbClr val="FF0000"/>
                </a:solidFill>
              </a:rPr>
              <a:t>M&amp;A</a:t>
            </a:r>
            <a:r>
              <a:rPr lang="ko-KR" altLang="en-US" dirty="0" smtClean="0">
                <a:solidFill>
                  <a:srgbClr val="FF0000"/>
                </a:solidFill>
              </a:rPr>
              <a:t>를 통한 유럽</a:t>
            </a:r>
            <a:r>
              <a:rPr lang="en-US" altLang="ko-KR" dirty="0" smtClean="0">
                <a:solidFill>
                  <a:srgbClr val="FF0000"/>
                </a:solidFill>
              </a:rPr>
              <a:t>, </a:t>
            </a:r>
            <a:r>
              <a:rPr lang="ko-KR" altLang="en-US" dirty="0" smtClean="0">
                <a:solidFill>
                  <a:srgbClr val="FF0000"/>
                </a:solidFill>
              </a:rPr>
              <a:t>아프리카 동시 진출 고려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3528" y="4196862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ko-KR" altLang="en-US" dirty="0" smtClean="0"/>
              <a:t> 아프리카 연안 어장 이용을 위한 현지화 전략 마련</a:t>
            </a:r>
            <a:r>
              <a:rPr lang="en-US" altLang="ko-KR" dirty="0" smtClean="0"/>
              <a:t>(</a:t>
            </a:r>
            <a:r>
              <a:rPr lang="ko-KR" altLang="en-US" dirty="0" smtClean="0">
                <a:solidFill>
                  <a:srgbClr val="FF0000"/>
                </a:solidFill>
              </a:rPr>
              <a:t>연안 연근해 어업 등</a:t>
            </a:r>
            <a:r>
              <a:rPr lang="en-US" altLang="ko-KR" dirty="0" smtClean="0"/>
              <a:t>)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33053" y="4753876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ko-KR" altLang="en-US" dirty="0" smtClean="0"/>
              <a:t> 아프리카의 양식 제반 여건 열악</a:t>
            </a:r>
            <a:r>
              <a:rPr lang="en-US" altLang="ko-KR" dirty="0" smtClean="0"/>
              <a:t>, </a:t>
            </a:r>
            <a:r>
              <a:rPr lang="ko-KR" altLang="en-US" dirty="0" smtClean="0"/>
              <a:t>유사 기후에서의 성공 후 진출</a:t>
            </a:r>
            <a:r>
              <a:rPr lang="en-US" altLang="ko-KR" dirty="0" smtClean="0"/>
              <a:t>(</a:t>
            </a:r>
            <a:r>
              <a:rPr lang="ko-KR" altLang="en-US" dirty="0" err="1" smtClean="0">
                <a:solidFill>
                  <a:srgbClr val="FF0000"/>
                </a:solidFill>
              </a:rPr>
              <a:t>라스팔마스</a:t>
            </a:r>
            <a:r>
              <a:rPr lang="ko-KR" altLang="en-US" dirty="0" smtClean="0">
                <a:solidFill>
                  <a:srgbClr val="FF0000"/>
                </a:solidFill>
              </a:rPr>
              <a:t> 등</a:t>
            </a:r>
            <a:r>
              <a:rPr lang="en-US" altLang="ko-KR" dirty="0" smtClean="0"/>
              <a:t>)</a:t>
            </a:r>
            <a:r>
              <a:rPr lang="ko-KR" altLang="en-US" dirty="0" smtClean="0"/>
              <a:t>  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23528" y="5329940"/>
            <a:ext cx="864096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ko-KR" altLang="en-US" dirty="0" smtClean="0"/>
              <a:t> 아세안 국가 중 </a:t>
            </a:r>
            <a:r>
              <a:rPr lang="ko-KR" altLang="en-US" dirty="0" smtClean="0">
                <a:solidFill>
                  <a:srgbClr val="FF0000"/>
                </a:solidFill>
              </a:rPr>
              <a:t>인도네시아</a:t>
            </a:r>
            <a:r>
              <a:rPr lang="en-US" altLang="ko-KR" dirty="0" smtClean="0">
                <a:solidFill>
                  <a:srgbClr val="FF0000"/>
                </a:solidFill>
              </a:rPr>
              <a:t>, </a:t>
            </a:r>
            <a:r>
              <a:rPr lang="ko-KR" altLang="en-US" dirty="0" smtClean="0">
                <a:solidFill>
                  <a:srgbClr val="FF0000"/>
                </a:solidFill>
              </a:rPr>
              <a:t>미얀마</a:t>
            </a:r>
            <a:r>
              <a:rPr lang="en-US" altLang="ko-KR" dirty="0" smtClean="0">
                <a:solidFill>
                  <a:srgbClr val="FF0000"/>
                </a:solidFill>
              </a:rPr>
              <a:t>, </a:t>
            </a:r>
            <a:r>
              <a:rPr lang="ko-KR" altLang="en-US" dirty="0" smtClean="0">
                <a:solidFill>
                  <a:srgbClr val="FF0000"/>
                </a:solidFill>
              </a:rPr>
              <a:t>말레이시아 </a:t>
            </a:r>
            <a:r>
              <a:rPr lang="ko-KR" altLang="en-US" dirty="0" smtClean="0"/>
              <a:t>등 수산업 진출 여건 양호</a:t>
            </a:r>
            <a:endParaRPr lang="ko-KR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9445961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252536" y="3095249"/>
            <a:ext cx="7775848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>
          <a:xfrm>
            <a:off x="270222" y="2500307"/>
            <a:ext cx="7974185" cy="511156"/>
          </a:xfrm>
        </p:spPr>
        <p:txBody>
          <a:bodyPr/>
          <a:lstStyle/>
          <a:p>
            <a:r>
              <a:rPr lang="ko-KR" altLang="en-US" i="1" dirty="0" smtClean="0">
                <a:solidFill>
                  <a:srgbClr val="0000CC"/>
                </a:solidFill>
              </a:rPr>
              <a:t>부록</a:t>
            </a:r>
            <a:endParaRPr lang="ko-KR" altLang="en-US" i="1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7755173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285729"/>
            <a:ext cx="5148064" cy="511156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가</a:t>
            </a:r>
            <a:r>
              <a:rPr lang="en-US" altLang="ko-KR" dirty="0" smtClean="0"/>
              <a:t>. </a:t>
            </a:r>
            <a:r>
              <a:rPr lang="ko-KR" altLang="en-US" dirty="0" err="1" smtClean="0"/>
              <a:t>닛스이</a:t>
            </a:r>
            <a:r>
              <a:rPr lang="ko-KR" altLang="en-US" dirty="0" smtClean="0"/>
              <a:t> </a:t>
            </a:r>
            <a:r>
              <a:rPr lang="en-US" altLang="ko-KR" dirty="0" smtClean="0"/>
              <a:t>Global Link</a:t>
            </a:r>
            <a:r>
              <a:rPr lang="ko-KR" altLang="en-US" dirty="0" smtClean="0"/>
              <a:t> 사례</a:t>
            </a:r>
            <a:endParaRPr lang="ko-KR" altLang="en-US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51" name="_x482561760" descr="EMB00000c78377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708894"/>
            <a:ext cx="4144963" cy="3016250"/>
          </a:xfrm>
          <a:prstGeom prst="rect">
            <a:avLst/>
          </a:prstGeom>
          <a:noFill/>
        </p:spPr>
      </p:pic>
      <p:sp>
        <p:nvSpPr>
          <p:cNvPr id="15" name="직사각형 14"/>
          <p:cNvSpPr/>
          <p:nvPr/>
        </p:nvSpPr>
        <p:spPr>
          <a:xfrm>
            <a:off x="107504" y="1204838"/>
            <a:ext cx="4320480" cy="4140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600" b="1" dirty="0" smtClean="0">
                <a:solidFill>
                  <a:srgbClr val="FF0000"/>
                </a:solidFill>
                <a:latin typeface="+mn-ea"/>
                <a:ea typeface="+mn-ea"/>
              </a:rPr>
              <a:t> </a:t>
            </a:r>
            <a:r>
              <a:rPr lang="ko-KR" altLang="en-US" sz="1600" b="1" dirty="0" smtClean="0">
                <a:solidFill>
                  <a:srgbClr val="FF0000"/>
                </a:solidFill>
                <a:latin typeface="+mn-ea"/>
                <a:ea typeface="+mn-ea"/>
              </a:rPr>
              <a:t>세계적으로</a:t>
            </a:r>
            <a:r>
              <a:rPr lang="en-US" altLang="ko-KR" sz="1600" b="1" dirty="0" smtClean="0">
                <a:solidFill>
                  <a:srgbClr val="FF0000"/>
                </a:solidFill>
                <a:latin typeface="+mn-ea"/>
                <a:ea typeface="+mn-ea"/>
              </a:rPr>
              <a:t> 105</a:t>
            </a:r>
            <a:r>
              <a:rPr lang="ko-KR" altLang="en-US" sz="1600" b="1" dirty="0" smtClean="0">
                <a:solidFill>
                  <a:srgbClr val="FF0000"/>
                </a:solidFill>
                <a:latin typeface="+mn-ea"/>
                <a:ea typeface="+mn-ea"/>
              </a:rPr>
              <a:t>개사 설립</a:t>
            </a:r>
            <a:r>
              <a:rPr lang="en-US" altLang="ko-KR" sz="1600" b="1" dirty="0" smtClean="0">
                <a:solidFill>
                  <a:srgbClr val="FF0000"/>
                </a:solidFill>
                <a:latin typeface="+mn-ea"/>
                <a:ea typeface="+mn-ea"/>
              </a:rPr>
              <a:t>, M&amp;A, </a:t>
            </a:r>
            <a:r>
              <a:rPr lang="ko-KR" altLang="en-US" sz="1600" b="1" dirty="0" smtClean="0">
                <a:solidFill>
                  <a:srgbClr val="FF0000"/>
                </a:solidFill>
                <a:latin typeface="+mn-ea"/>
                <a:ea typeface="+mn-ea"/>
              </a:rPr>
              <a:t>자본참여</a:t>
            </a:r>
            <a:endParaRPr lang="en-US" altLang="ko-KR" sz="1600" dirty="0" smtClean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53" name="_x482612840" descr="EMB00000c78377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1052736"/>
            <a:ext cx="4299521" cy="3024336"/>
          </a:xfrm>
          <a:prstGeom prst="rect">
            <a:avLst/>
          </a:prstGeom>
          <a:noFill/>
        </p:spPr>
      </p:pic>
      <p:graphicFrame>
        <p:nvGraphicFramePr>
          <p:cNvPr id="18" name="표 17"/>
          <p:cNvGraphicFramePr>
            <a:graphicFrameLocks noGrp="1"/>
          </p:cNvGraphicFramePr>
          <p:nvPr/>
        </p:nvGraphicFramePr>
        <p:xfrm>
          <a:off x="3347864" y="4149080"/>
          <a:ext cx="5544616" cy="2693670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1081743"/>
                <a:gridCol w="4462873"/>
              </a:tblGrid>
              <a:tr h="14478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/>
                        <a:t>구분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윤명조420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/>
                        <a:t>사업 내용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윤명조420"/>
                      </a:endParaRPr>
                    </a:p>
                  </a:txBody>
                  <a:tcPr marL="17907" marR="17907" marT="17907" marB="17907" anchor="ctr"/>
                </a:tc>
              </a:tr>
              <a:tr h="45770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err="1"/>
                        <a:t>북미권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윤명조420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dirty="0"/>
                        <a:t>Global SCM</a:t>
                      </a:r>
                      <a:r>
                        <a:rPr lang="ko-KR" altLang="en-US" sz="1200" dirty="0"/>
                        <a:t>의 기간</a:t>
                      </a:r>
                      <a:r>
                        <a:rPr lang="en-US" altLang="ko-KR" sz="1200" dirty="0"/>
                        <a:t>(</a:t>
                      </a:r>
                      <a:r>
                        <a:rPr lang="ko-KR" altLang="en-US" sz="1200" dirty="0"/>
                        <a:t>基幹</a:t>
                      </a:r>
                      <a:r>
                        <a:rPr lang="en-US" altLang="ko-KR" sz="1200" dirty="0"/>
                        <a:t>) </a:t>
                      </a:r>
                      <a:r>
                        <a:rPr lang="ko-KR" altLang="en-US" sz="1200" dirty="0"/>
                        <a:t>권역 </a:t>
                      </a:r>
                    </a:p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err="1"/>
                        <a:t>수산자원국</a:t>
                      </a:r>
                      <a:r>
                        <a:rPr lang="ko-KR" altLang="en-US" sz="1200" dirty="0"/>
                        <a:t> 겸 글로벌 거대시장 </a:t>
                      </a:r>
                    </a:p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/>
                        <a:t>생산</a:t>
                      </a:r>
                      <a:r>
                        <a:rPr lang="en-US" altLang="ko-KR" sz="1200" dirty="0"/>
                        <a:t>-</a:t>
                      </a:r>
                      <a:r>
                        <a:rPr lang="ko-KR" altLang="en-US" sz="1200" dirty="0"/>
                        <a:t>가공</a:t>
                      </a:r>
                      <a:r>
                        <a:rPr lang="en-US" altLang="ko-KR" sz="1200" dirty="0"/>
                        <a:t>-</a:t>
                      </a:r>
                      <a:r>
                        <a:rPr lang="ko-KR" altLang="en-US" sz="1200" dirty="0"/>
                        <a:t>유통</a:t>
                      </a:r>
                      <a:r>
                        <a:rPr lang="en-US" altLang="ko-KR" sz="1200" dirty="0"/>
                        <a:t>-</a:t>
                      </a:r>
                      <a:r>
                        <a:rPr lang="ko-KR" altLang="en-US" sz="1200" dirty="0"/>
                        <a:t>판매의 </a:t>
                      </a:r>
                      <a:r>
                        <a:rPr lang="en-US" altLang="ko-KR" sz="1200" dirty="0"/>
                        <a:t>Local SCM </a:t>
                      </a:r>
                      <a:r>
                        <a:rPr lang="ko-KR" altLang="en-US" sz="1200" dirty="0"/>
                        <a:t>구축 필요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윤명조420"/>
                      </a:endParaRPr>
                    </a:p>
                  </a:txBody>
                  <a:tcPr marL="17907" marR="17907" marT="17907" marB="17907" anchor="ctr"/>
                </a:tc>
              </a:tr>
              <a:tr h="45770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/>
                        <a:t>유럽권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윤명조420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/>
                        <a:t>새로운 거대 시장의 확대를 목표</a:t>
                      </a:r>
                    </a:p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/>
                        <a:t>최근 웰빙 수요 급증 </a:t>
                      </a:r>
                    </a:p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/>
                        <a:t>북미아 견줄 정도의 </a:t>
                      </a:r>
                      <a:r>
                        <a:rPr lang="en-US" altLang="ko-KR" sz="1200"/>
                        <a:t>Local SCM </a:t>
                      </a:r>
                      <a:r>
                        <a:rPr lang="ko-KR" altLang="en-US" sz="1200"/>
                        <a:t>구축 필요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윤명조420"/>
                      </a:endParaRPr>
                    </a:p>
                  </a:txBody>
                  <a:tcPr marL="17907" marR="17907" marT="17907" marB="17907" anchor="ctr"/>
                </a:tc>
              </a:tr>
              <a:tr h="45770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/>
                        <a:t>남미권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윤명조420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/>
                        <a:t>그룹의 원료 조달 권역으로서 어획 및 양식 확대 </a:t>
                      </a:r>
                    </a:p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/>
                        <a:t>북미</a:t>
                      </a:r>
                      <a:r>
                        <a:rPr lang="en-US" altLang="ko-KR" sz="1200"/>
                        <a:t>-</a:t>
                      </a:r>
                      <a:r>
                        <a:rPr lang="ko-KR" altLang="en-US" sz="1200"/>
                        <a:t>유럽 등의 권역과 </a:t>
                      </a:r>
                      <a:r>
                        <a:rPr lang="en-US" altLang="ko-KR" sz="1200"/>
                        <a:t>Global Network </a:t>
                      </a:r>
                      <a:r>
                        <a:rPr lang="ko-KR" altLang="en-US" sz="1200"/>
                        <a:t>구축 필요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윤명조420"/>
                      </a:endParaRPr>
                    </a:p>
                  </a:txBody>
                  <a:tcPr marL="17907" marR="17907" marT="17907" marB="17907" anchor="ctr"/>
                </a:tc>
              </a:tr>
              <a:tr h="45770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/>
                        <a:t>아시아 및 오세아니아권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윤명조420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/>
                        <a:t>제조업</a:t>
                      </a:r>
                      <a:r>
                        <a:rPr lang="en-US" altLang="ko-KR" sz="1200" dirty="0"/>
                        <a:t>(</a:t>
                      </a:r>
                      <a:r>
                        <a:rPr lang="ko-KR" altLang="en-US" sz="1200" dirty="0"/>
                        <a:t>수산가공업</a:t>
                      </a:r>
                      <a:r>
                        <a:rPr lang="en-US" altLang="ko-KR" sz="1200" dirty="0"/>
                        <a:t>)</a:t>
                      </a:r>
                      <a:r>
                        <a:rPr lang="ko-KR" altLang="en-US" sz="1200" dirty="0"/>
                        <a:t>으로서의 기능 지원</a:t>
                      </a:r>
                    </a:p>
                    <a:p>
                      <a:pPr marL="0" marR="0" algn="ctr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/>
                        <a:t>이 지역의 후진국에 주요 생산가공기지 설립 필요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윤명조420"/>
                      </a:endParaRPr>
                    </a:p>
                  </a:txBody>
                  <a:tcPr marL="17907" marR="17907" marT="17907" marB="17907" anchor="ctr"/>
                </a:tc>
              </a:tr>
            </a:tbl>
          </a:graphicData>
        </a:graphic>
      </p:graphicFrame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19275410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285729"/>
            <a:ext cx="5148064" cy="511156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나</a:t>
            </a:r>
            <a:r>
              <a:rPr lang="en-US" altLang="ko-KR" dirty="0" smtClean="0"/>
              <a:t>. </a:t>
            </a:r>
            <a:r>
              <a:rPr lang="ko-KR" altLang="en-US" dirty="0" err="1" smtClean="0"/>
              <a:t>마루하니치로</a:t>
            </a:r>
            <a:r>
              <a:rPr lang="en-US" altLang="ko-KR" dirty="0" smtClean="0"/>
              <a:t>- </a:t>
            </a:r>
            <a:r>
              <a:rPr lang="ko-KR" altLang="en-US" dirty="0" smtClean="0"/>
              <a:t>트라이앵글 오퍼레이션</a:t>
            </a:r>
            <a:endParaRPr lang="ko-KR" altLang="en-US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3489" name="_x482673248" descr="EMB00000c78377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052736"/>
            <a:ext cx="5976664" cy="54972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51062343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285729"/>
            <a:ext cx="5148064" cy="511156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다</a:t>
            </a:r>
            <a:r>
              <a:rPr lang="en-US" altLang="ko-KR" dirty="0" smtClean="0"/>
              <a:t>. </a:t>
            </a:r>
            <a:r>
              <a:rPr lang="ko-KR" altLang="en-US" dirty="0" err="1" smtClean="0"/>
              <a:t>쿄쿠요</a:t>
            </a:r>
            <a:r>
              <a:rPr lang="ko-KR" altLang="en-US" dirty="0" smtClean="0"/>
              <a:t> 그룹</a:t>
            </a:r>
            <a:endParaRPr lang="ko-KR" altLang="en-US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451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4513" name="_x482652352" descr="EMB00000c78377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268760"/>
            <a:ext cx="5328592" cy="485035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47693862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285729"/>
            <a:ext cx="5148064" cy="511156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라</a:t>
            </a:r>
            <a:r>
              <a:rPr lang="en-US" altLang="ko-KR" dirty="0" smtClean="0"/>
              <a:t>. </a:t>
            </a:r>
            <a:r>
              <a:rPr lang="ko-KR" altLang="en-US" dirty="0" err="1" smtClean="0"/>
              <a:t>페스카노바</a:t>
            </a:r>
            <a:r>
              <a:rPr lang="ko-KR" altLang="en-US" dirty="0" smtClean="0"/>
              <a:t> 사례</a:t>
            </a:r>
            <a:endParaRPr lang="ko-KR" altLang="en-US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451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553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5537" name="_x482694840" descr="EMB00000c78377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268760"/>
            <a:ext cx="7200800" cy="52565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05986025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285729"/>
            <a:ext cx="5148064" cy="511156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마</a:t>
            </a:r>
            <a:r>
              <a:rPr lang="en-US" altLang="ko-KR" dirty="0" smtClean="0"/>
              <a:t>. </a:t>
            </a:r>
            <a:r>
              <a:rPr lang="en-US" altLang="ko-KR" dirty="0" err="1" smtClean="0"/>
              <a:t>Kennermervis</a:t>
            </a:r>
            <a:r>
              <a:rPr lang="en-US" altLang="ko-KR" dirty="0" smtClean="0"/>
              <a:t> </a:t>
            </a:r>
            <a:r>
              <a:rPr lang="ko-KR" altLang="en-US" dirty="0" smtClean="0"/>
              <a:t>그룹 사례</a:t>
            </a:r>
            <a:r>
              <a:rPr lang="en-US" altLang="ko-KR" dirty="0" smtClean="0"/>
              <a:t>(</a:t>
            </a:r>
            <a:r>
              <a:rPr lang="ko-KR" altLang="en-US" dirty="0" smtClean="0"/>
              <a:t>프랑스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451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553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6561" name="_x482654352" descr="EMB00000c78377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268760"/>
            <a:ext cx="7056784" cy="515044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9440782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285729"/>
            <a:ext cx="5148064" cy="511156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바</a:t>
            </a:r>
            <a:r>
              <a:rPr lang="en-US" altLang="ko-KR" dirty="0" smtClean="0"/>
              <a:t>. Royal Greenland </a:t>
            </a:r>
            <a:r>
              <a:rPr lang="ko-KR" altLang="en-US" dirty="0" smtClean="0"/>
              <a:t>사례</a:t>
            </a:r>
            <a:r>
              <a:rPr lang="en-US" altLang="ko-KR" dirty="0" smtClean="0"/>
              <a:t>(</a:t>
            </a:r>
            <a:r>
              <a:rPr lang="ko-KR" altLang="en-US" dirty="0" smtClean="0"/>
              <a:t>덴마크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451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553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75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7585" name="_x482908928" descr="EMB00000c78377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196752"/>
            <a:ext cx="7344816" cy="53538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0928678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285729"/>
            <a:ext cx="5148064" cy="511156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사</a:t>
            </a:r>
            <a:r>
              <a:rPr lang="en-US" altLang="ko-KR" dirty="0" smtClean="0"/>
              <a:t>. </a:t>
            </a:r>
            <a:r>
              <a:rPr lang="en-US" altLang="ko-KR" dirty="0" err="1" smtClean="0"/>
              <a:t>Panape</a:t>
            </a:r>
            <a:r>
              <a:rPr lang="en-US" altLang="ko-KR" dirty="0" err="1"/>
              <a:t>s</a:t>
            </a:r>
            <a:r>
              <a:rPr lang="en-US" altLang="ko-KR" dirty="0" err="1" smtClean="0"/>
              <a:t>ca</a:t>
            </a:r>
            <a:r>
              <a:rPr lang="en-US" altLang="ko-KR" dirty="0" smtClean="0"/>
              <a:t> </a:t>
            </a:r>
            <a:r>
              <a:rPr lang="ko-KR" altLang="en-US" dirty="0" smtClean="0"/>
              <a:t>사례</a:t>
            </a:r>
            <a:r>
              <a:rPr lang="en-US" altLang="ko-KR" dirty="0" smtClean="0"/>
              <a:t>(</a:t>
            </a:r>
            <a:r>
              <a:rPr lang="ko-KR" altLang="en-US" dirty="0" smtClean="0"/>
              <a:t>이탈리아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451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553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75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861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8609" name="_x474548296" descr="EMB00000c78378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052736"/>
            <a:ext cx="6624736" cy="52205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71273640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285729"/>
            <a:ext cx="5148064" cy="511156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아</a:t>
            </a:r>
            <a:r>
              <a:rPr lang="en-US" altLang="ko-KR" dirty="0" smtClean="0"/>
              <a:t>. Findus Group </a:t>
            </a:r>
            <a:r>
              <a:rPr lang="ko-KR" altLang="en-US" dirty="0" smtClean="0"/>
              <a:t>사례</a:t>
            </a:r>
            <a:r>
              <a:rPr lang="en-US" altLang="ko-KR" dirty="0" smtClean="0"/>
              <a:t>(</a:t>
            </a:r>
            <a:r>
              <a:rPr lang="ko-KR" altLang="en-US" dirty="0" smtClean="0"/>
              <a:t>스웨덴</a:t>
            </a:r>
            <a:r>
              <a:rPr lang="en-US" altLang="ko-KR" dirty="0" smtClean="0"/>
              <a:t>, </a:t>
            </a:r>
            <a:r>
              <a:rPr lang="ko-KR" altLang="en-US" dirty="0" smtClean="0"/>
              <a:t>영국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451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553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75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861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963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9633" name="_x482652432" descr="EMB00000c78378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340768"/>
            <a:ext cx="7200800" cy="45940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61455945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285729"/>
            <a:ext cx="5148064" cy="511156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자</a:t>
            </a:r>
            <a:r>
              <a:rPr lang="en-US" altLang="ko-KR" dirty="0" smtClean="0"/>
              <a:t>. </a:t>
            </a:r>
            <a:r>
              <a:rPr lang="ko-KR" altLang="en-US" dirty="0" err="1" smtClean="0"/>
              <a:t>타이유니온</a:t>
            </a:r>
            <a:r>
              <a:rPr lang="en-US" altLang="ko-KR" dirty="0" smtClean="0"/>
              <a:t> </a:t>
            </a:r>
            <a:r>
              <a:rPr lang="ko-KR" altLang="en-US" dirty="0" smtClean="0"/>
              <a:t>사례</a:t>
            </a:r>
            <a:r>
              <a:rPr lang="en-US" altLang="ko-KR" dirty="0" smtClean="0"/>
              <a:t>(</a:t>
            </a:r>
            <a:r>
              <a:rPr lang="ko-KR" altLang="en-US" dirty="0" smtClean="0"/>
              <a:t>태국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451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553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75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861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963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065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70657" name="_x482669232" descr="EMB00000c78378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052736"/>
            <a:ext cx="5488670" cy="54785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1321940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표지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사용자 지정 3">
      <a:majorFont>
        <a:latin typeface="Arial Narrow"/>
        <a:ea typeface="맑은 고딕"/>
        <a:cs typeface=""/>
      </a:majorFont>
      <a:minorFont>
        <a:latin typeface="Arial Narrow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>
            <a:lumMod val="20000"/>
            <a:lumOff val="80000"/>
          </a:schemeClr>
        </a:solidFill>
        <a:ln>
          <a:solidFill>
            <a:schemeClr val="bg1"/>
          </a:solidFill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a:spPr>
      <a:bodyPr anchor="ctr"/>
      <a:lstStyle>
        <a:defPPr>
          <a:defRPr sz="1200" b="1" smtClean="0">
            <a:solidFill>
              <a:schemeClr val="tx1">
                <a:lumMod val="75000"/>
                <a:lumOff val="25000"/>
              </a:schemeClr>
            </a:solidFill>
            <a:latin typeface="Impact"/>
            <a:ea typeface="맑은 고딕" pitchFamily="50" charset="-127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>
        <a:spAutoFit/>
      </a:bodyPr>
      <a:lstStyle>
        <a:defPPr fontAlgn="auto">
          <a:spcBef>
            <a:spcPts val="0"/>
          </a:spcBef>
          <a:spcAft>
            <a:spcPts val="1200"/>
          </a:spcAft>
          <a:defRPr kumimoji="0" sz="2800" b="1" spc="-200" smtClean="0">
            <a:latin typeface="맑은 고딕" pitchFamily="50" charset="-127"/>
            <a:ea typeface="맑은 고딕" pitchFamily="50" charset="-127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52841</TotalTime>
  <Words>7757</Words>
  <Application>Microsoft Office PowerPoint</Application>
  <PresentationFormat>화면 슬라이드 쇼(4:3)</PresentationFormat>
  <Paragraphs>2349</Paragraphs>
  <Slides>90</Slides>
  <Notes>37</Notes>
  <HiddenSlides>0</HiddenSlides>
  <MMClips>0</MMClips>
  <ScaleCrop>false</ScaleCrop>
  <HeadingPairs>
    <vt:vector size="6" baseType="variant">
      <vt:variant>
        <vt:lpstr>사용한 글꼴</vt:lpstr>
      </vt:variant>
      <vt:variant>
        <vt:i4>14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90</vt:i4>
      </vt:variant>
    </vt:vector>
  </HeadingPairs>
  <TitlesOfParts>
    <vt:vector size="105" baseType="lpstr">
      <vt:lpstr>굴림</vt:lpstr>
      <vt:lpstr>Arial</vt:lpstr>
      <vt:lpstr>맑은 고딕</vt:lpstr>
      <vt:lpstr>Rix고딕 M</vt:lpstr>
      <vt:lpstr>Arial Narrow</vt:lpstr>
      <vt:lpstr>산돌고딕 M</vt:lpstr>
      <vt:lpstr>Arial Unicode MS</vt:lpstr>
      <vt:lpstr>Wingdings</vt:lpstr>
      <vt:lpstr>Impact</vt:lpstr>
      <vt:lpstr>바탕</vt:lpstr>
      <vt:lpstr>휴먼모음T</vt:lpstr>
      <vt:lpstr>나눔고딕</vt:lpstr>
      <vt:lpstr>윤명조420</vt:lpstr>
      <vt:lpstr>Rix고딕 EB</vt:lpstr>
      <vt:lpstr>표지</vt:lpstr>
      <vt:lpstr>슬라이드 0</vt:lpstr>
      <vt:lpstr>슬라이드 1</vt:lpstr>
      <vt:lpstr>Ⅰ. 연구 개요</vt:lpstr>
      <vt:lpstr>가. 연구 추진 배경 및 필요성</vt:lpstr>
      <vt:lpstr>나. 연구의 주요 내용</vt:lpstr>
      <vt:lpstr>Ⅱ. 기본 방향</vt:lpstr>
      <vt:lpstr>가. 권역별 진출방안의 필요성</vt:lpstr>
      <vt:lpstr>나. 기본방향</vt:lpstr>
      <vt:lpstr>다. 권역별 진출방안의 개념도</vt:lpstr>
      <vt:lpstr>Ⅲ. 글로벌 수산업 동향 분석</vt:lpstr>
      <vt:lpstr>가. 세계 수산물 생산 추이 및 전망 </vt:lpstr>
      <vt:lpstr>나. 세계 수산물 무역 규모(OECD 국가)</vt:lpstr>
      <vt:lpstr>다. 세계 수산물 무역 규모(한국)</vt:lpstr>
      <vt:lpstr>라. 세계 식품 산업 시장 규모 및 전망</vt:lpstr>
      <vt:lpstr>마. 주요국의 수산업 비중</vt:lpstr>
      <vt:lpstr>바. 수산물 무역 중심성</vt:lpstr>
      <vt:lpstr>바. 수산물 무역 중심성</vt:lpstr>
      <vt:lpstr>Ⅳ. 해외진출 사례 분석</vt:lpstr>
      <vt:lpstr>Ⅳ. 해외진출 사례 분석</vt:lpstr>
      <vt:lpstr>가. 중국</vt:lpstr>
      <vt:lpstr>나. EU </vt:lpstr>
      <vt:lpstr>다. 대만 </vt:lpstr>
      <vt:lpstr>Ⅳ. 해외진출 사례 분석</vt:lpstr>
      <vt:lpstr>슬라이드 23</vt:lpstr>
      <vt:lpstr>슬라이드 24</vt:lpstr>
      <vt:lpstr>다. 기업별 글로벌화 전략</vt:lpstr>
      <vt:lpstr>Ⅴ. 권역별 수산업 현황  </vt:lpstr>
      <vt:lpstr>Ⅴ. 권역별 수산업 현황  </vt:lpstr>
      <vt:lpstr>가. 아세안 권역 수산업 개황</vt:lpstr>
      <vt:lpstr>가. 아세안 권역 수산업 개황</vt:lpstr>
      <vt:lpstr>가. 아세안 권역 수산업 개황</vt:lpstr>
      <vt:lpstr>나. 국가별 수산업 현황(인도네시아)</vt:lpstr>
      <vt:lpstr>나. 국가별 수산업 현황 (필리핀)</vt:lpstr>
      <vt:lpstr>나. 국가별 수산업 현황(베트남)</vt:lpstr>
      <vt:lpstr>나. 국가별 수산업 현황(태국)</vt:lpstr>
      <vt:lpstr>나. 국가별 수산업 현황(미얀마)</vt:lpstr>
      <vt:lpstr>다. 한국과의 수산물 수출입 현황</vt:lpstr>
      <vt:lpstr>Ⅴ. 권역별 수산업 현황  </vt:lpstr>
      <vt:lpstr>가. 남서부 대서양 수산업 개황</vt:lpstr>
      <vt:lpstr> 남서부 대서양 권역별 현황</vt:lpstr>
      <vt:lpstr>가. 남서부 대서양 수산업 개황</vt:lpstr>
      <vt:lpstr>가. 남서부 대서양 수산업 개황</vt:lpstr>
      <vt:lpstr>나. 아르헨티나 수산업 현황</vt:lpstr>
      <vt:lpstr>다. 브라질 수산업 현황(어선어업)</vt:lpstr>
      <vt:lpstr>다. 브라질 수산업 현황(양식어업)</vt:lpstr>
      <vt:lpstr>라. 우루과이 수산업 현황</vt:lpstr>
      <vt:lpstr>마. 포클랜드 제도의 수산업 현황 </vt:lpstr>
      <vt:lpstr>마. 포클랜드 제도의 수산업 현황 </vt:lpstr>
      <vt:lpstr>Ⅴ. 권역별 수산업 현황  </vt:lpstr>
      <vt:lpstr>가. 주요국의 생산 현황 </vt:lpstr>
      <vt:lpstr>가. 주요국의 생산 현황  </vt:lpstr>
      <vt:lpstr>나. 외국 조업선의 아프리카 조업 현황  </vt:lpstr>
      <vt:lpstr>다. 주요 연안국의 조업 현황 </vt:lpstr>
      <vt:lpstr>라. 주요 어종의 생산 현황  </vt:lpstr>
      <vt:lpstr>라. 주요 어종의 생산 현황  </vt:lpstr>
      <vt:lpstr>마. 한국의 대 아프리카 수입  </vt:lpstr>
      <vt:lpstr>Ⅵ. 권역별 진출 가능성</vt:lpstr>
      <vt:lpstr>Ⅵ. 권역별 진출 가능성</vt:lpstr>
      <vt:lpstr>가. 인도네시아 합작어업 및 가공산업 진출</vt:lpstr>
      <vt:lpstr>나. 미얀마 합작어업 및 양식업, 어분공장 진출</vt:lpstr>
      <vt:lpstr>다. 말레이시아 양식업 진출</vt:lpstr>
      <vt:lpstr>Ⅵ. 권역별 진출 가능성</vt:lpstr>
      <vt:lpstr>가. 남빙양 원양업 </vt:lpstr>
      <vt:lpstr>나. 포클랜드 EEZ와 영국 보호령에서의 오징어 면허어업 합작</vt:lpstr>
      <vt:lpstr>다. 아르헨티나 현지 회사와의 합작</vt:lpstr>
      <vt:lpstr>다. 아르헨티나 현지 회사와의 합작</vt:lpstr>
      <vt:lpstr>라. 우루과이와의 합작</vt:lpstr>
      <vt:lpstr>마. 브라질과의 협력</vt:lpstr>
      <vt:lpstr>바. 수산협력사업을 통한 브라질 진출</vt:lpstr>
      <vt:lpstr>Ⅵ. 권역별 진출 가능성</vt:lpstr>
      <vt:lpstr>가. 유럽기업 M&amp;A를 통한 아프리카 진출</vt:lpstr>
      <vt:lpstr>나. 아프리카 연안 조업 현지화 및 중층트롤화</vt:lpstr>
      <vt:lpstr>다. 라스팔마스에서 시작해 아프리카로 양식업 진출 확대 </vt:lpstr>
      <vt:lpstr>Ⅶ. 한국형 글로벌링크</vt:lpstr>
      <vt:lpstr>가. 기본 개념도</vt:lpstr>
      <vt:lpstr>나. 권역별 전략모형 A. 전략적 수출 품목의 육성</vt:lpstr>
      <vt:lpstr>나. 권역별 전략모형 B. 해외 수산협력사업의 추진</vt:lpstr>
      <vt:lpstr>나. 권역별 전략모형 C. 해외 유통물류 거점 구축</vt:lpstr>
      <vt:lpstr>Ⅷ. 시 사 점</vt:lpstr>
      <vt:lpstr>슬라이드 79</vt:lpstr>
      <vt:lpstr>부록</vt:lpstr>
      <vt:lpstr>가. 닛스이 Global Link 사례</vt:lpstr>
      <vt:lpstr>나. 마루하니치로- 트라이앵글 오퍼레이션</vt:lpstr>
      <vt:lpstr>다. 쿄쿠요 그룹</vt:lpstr>
      <vt:lpstr>라. 페스카노바 사례</vt:lpstr>
      <vt:lpstr>마. Kennermervis 그룹 사례(프랑스)</vt:lpstr>
      <vt:lpstr>바. Royal Greenland 사례(덴마크)</vt:lpstr>
      <vt:lpstr>사. Panapesca 사례(이탈리아)</vt:lpstr>
      <vt:lpstr>아. Findus Group 사례(스웨덴, 영국)</vt:lpstr>
      <vt:lpstr>자. 타이유니온 사례(태국)</vt:lpstr>
    </vt:vector>
  </TitlesOfParts>
  <Company>Stevia design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NHN</dc:creator>
  <cp:lastModifiedBy>user</cp:lastModifiedBy>
  <cp:revision>5096</cp:revision>
  <cp:lastPrinted>2014-01-07T12:08:18Z</cp:lastPrinted>
  <dcterms:created xsi:type="dcterms:W3CDTF">2007-04-27T09:07:31Z</dcterms:created>
  <dcterms:modified xsi:type="dcterms:W3CDTF">2014-02-14T00:43:08Z</dcterms:modified>
</cp:coreProperties>
</file>