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831" r:id="rId1"/>
    <p:sldMasterId id="2147483833" r:id="rId2"/>
  </p:sldMasterIdLst>
  <p:notesMasterIdLst>
    <p:notesMasterId r:id="rId46"/>
  </p:notesMasterIdLst>
  <p:handoutMasterIdLst>
    <p:handoutMasterId r:id="rId47"/>
  </p:handoutMasterIdLst>
  <p:sldIdLst>
    <p:sldId id="544" r:id="rId3"/>
    <p:sldId id="460" r:id="rId4"/>
    <p:sldId id="461" r:id="rId5"/>
    <p:sldId id="620" r:id="rId6"/>
    <p:sldId id="622" r:id="rId7"/>
    <p:sldId id="623" r:id="rId8"/>
    <p:sldId id="621" r:id="rId9"/>
    <p:sldId id="648" r:id="rId10"/>
    <p:sldId id="649" r:id="rId11"/>
    <p:sldId id="650" r:id="rId12"/>
    <p:sldId id="624" r:id="rId13"/>
    <p:sldId id="625" r:id="rId14"/>
    <p:sldId id="629" r:id="rId15"/>
    <p:sldId id="630" r:id="rId16"/>
    <p:sldId id="647" r:id="rId17"/>
    <p:sldId id="633" r:id="rId18"/>
    <p:sldId id="634" r:id="rId19"/>
    <p:sldId id="635" r:id="rId20"/>
    <p:sldId id="626" r:id="rId21"/>
    <p:sldId id="653" r:id="rId22"/>
    <p:sldId id="654" r:id="rId23"/>
    <p:sldId id="655" r:id="rId24"/>
    <p:sldId id="657" r:id="rId25"/>
    <p:sldId id="658" r:id="rId26"/>
    <p:sldId id="656" r:id="rId27"/>
    <p:sldId id="651" r:id="rId28"/>
    <p:sldId id="659" r:id="rId29"/>
    <p:sldId id="660" r:id="rId30"/>
    <p:sldId id="661" r:id="rId31"/>
    <p:sldId id="663" r:id="rId32"/>
    <p:sldId id="652" r:id="rId33"/>
    <p:sldId id="627" r:id="rId34"/>
    <p:sldId id="628" r:id="rId35"/>
    <p:sldId id="636" r:id="rId36"/>
    <p:sldId id="637" r:id="rId37"/>
    <p:sldId id="639" r:id="rId38"/>
    <p:sldId id="640" r:id="rId39"/>
    <p:sldId id="641" r:id="rId40"/>
    <p:sldId id="664" r:id="rId41"/>
    <p:sldId id="665" r:id="rId42"/>
    <p:sldId id="666" r:id="rId43"/>
    <p:sldId id="668" r:id="rId44"/>
    <p:sldId id="619" r:id="rId45"/>
  </p:sldIdLst>
  <p:sldSz cx="9144000" cy="6858000" type="screen4x3"/>
  <p:notesSz cx="6797675" cy="9926638"/>
  <p:embeddedFontLst>
    <p:embeddedFont>
      <p:font typeface="맑은 고딕" pitchFamily="50" charset="-127"/>
      <p:regular r:id="rId48"/>
      <p:bold r:id="rId49"/>
    </p:embeddedFont>
    <p:embeddedFont>
      <p:font typeface="나눔고딕 ExtraBold" pitchFamily="50" charset="-127"/>
      <p:bold r:id="rId50"/>
    </p:embeddedFont>
    <p:embeddedFont>
      <p:font typeface="산돌고딕B" pitchFamily="50" charset="-127"/>
      <p:regular r:id="rId51"/>
    </p:embeddedFont>
    <p:embeddedFont>
      <p:font typeface="나눔고딕" pitchFamily="50" charset="-127"/>
      <p:regular r:id="rId52"/>
      <p:bold r:id="rId53"/>
    </p:embeddedFont>
    <p:embeddedFont>
      <p:font typeface="HY헤드라인M" pitchFamily="18" charset="-127"/>
      <p:regular r:id="rId54"/>
    </p:embeddedFont>
    <p:embeddedFont>
      <p:font typeface="나눔바른고딕" pitchFamily="50" charset="-127"/>
      <p:regular r:id="rId55"/>
      <p:bold r:id="rId56"/>
    </p:embeddedFont>
    <p:embeddedFont>
      <p:font typeface="나눔고딕 Bold" pitchFamily="50" charset="-127"/>
      <p:bold r:id="rId57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5pPr>
    <a:lvl6pPr marL="2286000" algn="l" defTabSz="914400" rtl="0" eaLnBrk="1" latinLnBrk="1" hangingPunct="1"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6pPr>
    <a:lvl7pPr marL="2743200" algn="l" defTabSz="914400" rtl="0" eaLnBrk="1" latinLnBrk="1" hangingPunct="1"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7pPr>
    <a:lvl8pPr marL="3200400" algn="l" defTabSz="914400" rtl="0" eaLnBrk="1" latinLnBrk="1" hangingPunct="1"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8pPr>
    <a:lvl9pPr marL="3657600" algn="l" defTabSz="914400" rtl="0" eaLnBrk="1" latinLnBrk="1" hangingPunct="1">
      <a:defRPr kumimoji="1" b="1" kern="1200">
        <a:solidFill>
          <a:schemeClr val="tx1"/>
        </a:solidFill>
        <a:latin typeface="산돌고딕B" pitchFamily="50" charset="-127"/>
        <a:ea typeface="산돌고딕B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>
          <p15:clr>
            <a:srgbClr val="A4A3A4"/>
          </p15:clr>
        </p15:guide>
        <p15:guide id="2" orient="horz" pos="748">
          <p15:clr>
            <a:srgbClr val="A4A3A4"/>
          </p15:clr>
        </p15:guide>
        <p15:guide id="3" orient="horz" pos="3972">
          <p15:clr>
            <a:srgbClr val="A4A3A4"/>
          </p15:clr>
        </p15:guide>
        <p15:guide id="4" orient="horz" pos="551">
          <p15:clr>
            <a:srgbClr val="A4A3A4"/>
          </p15:clr>
        </p15:guide>
        <p15:guide id="5" orient="horz" pos="416">
          <p15:clr>
            <a:srgbClr val="A4A3A4"/>
          </p15:clr>
        </p15:guide>
        <p15:guide id="6" pos="2880">
          <p15:clr>
            <a:srgbClr val="A4A3A4"/>
          </p15:clr>
        </p15:guide>
        <p15:guide id="7" pos="155">
          <p15:clr>
            <a:srgbClr val="A4A3A4"/>
          </p15:clr>
        </p15:guide>
        <p15:guide id="8" pos="559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7575"/>
    <a:srgbClr val="73A8D9"/>
    <a:srgbClr val="FFFFFF"/>
    <a:srgbClr val="8064A2"/>
    <a:srgbClr val="6179A8"/>
    <a:srgbClr val="5EAFA6"/>
    <a:srgbClr val="5CB565"/>
    <a:srgbClr val="9BBB59"/>
    <a:srgbClr val="D8D8D8"/>
    <a:srgbClr val="95959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03447BB-5D67-496B-8E87-E561075AD55C}" styleName="어두운 스타일 1 - 강조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보통 스타일 3 - 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80" autoAdjust="0"/>
    <p:restoredTop sz="99565" autoAdjust="0"/>
  </p:normalViewPr>
  <p:slideViewPr>
    <p:cSldViewPr snapToGrid="0">
      <p:cViewPr varScale="1">
        <p:scale>
          <a:sx n="91" d="100"/>
          <a:sy n="91" d="100"/>
        </p:scale>
        <p:origin x="-1020" y="-108"/>
      </p:cViewPr>
      <p:guideLst>
        <p:guide orient="horz"/>
        <p:guide orient="horz" pos="748"/>
        <p:guide orient="horz" pos="3972"/>
        <p:guide orient="horz" pos="551"/>
        <p:guide orient="horz" pos="416"/>
        <p:guide pos="2880"/>
        <p:guide pos="155"/>
        <p:guide pos="559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6.fntdata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5.fntdata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8" Type="http://schemas.openxmlformats.org/officeDocument/2006/relationships/slide" Target="slides/slide6.xml"/><Relationship Id="rId51" Type="http://schemas.openxmlformats.org/officeDocument/2006/relationships/font" Target="fonts/font4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5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view3D>
      <c:rotX val="20"/>
      <c:rotY val="40"/>
      <c:rAngAx val="1"/>
    </c:view3D>
    <c:sideWall>
      <c:spPr>
        <a:noFill/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cat>
            <c:strRef>
              <c:f>Sheet1!$A$2:$A$7</c:f>
              <c:strCache>
                <c:ptCount val="4"/>
                <c:pt idx="0">
                  <c:v>항목 1</c:v>
                </c:pt>
                <c:pt idx="1">
                  <c:v>항목 2</c:v>
                </c:pt>
                <c:pt idx="2">
                  <c:v>항목 3</c:v>
                </c:pt>
                <c:pt idx="3">
                  <c:v>항목 4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5.6</c:v>
                </c:pt>
                <c:pt idx="1">
                  <c:v>12</c:v>
                </c:pt>
                <c:pt idx="2">
                  <c:v>20</c:v>
                </c:pt>
                <c:pt idx="3">
                  <c:v>36</c:v>
                </c:pt>
                <c:pt idx="4">
                  <c:v>60</c:v>
                </c:pt>
                <c:pt idx="5">
                  <c:v>89</c:v>
                </c:pt>
              </c:numCache>
            </c:numRef>
          </c:val>
        </c:ser>
        <c:shape val="box"/>
        <c:axId val="127984384"/>
        <c:axId val="127985920"/>
        <c:axId val="0"/>
      </c:bar3DChart>
      <c:catAx>
        <c:axId val="127984384"/>
        <c:scaling>
          <c:orientation val="minMax"/>
        </c:scaling>
        <c:delete val="1"/>
        <c:axPos val="b"/>
        <c:tickLblPos val="none"/>
        <c:crossAx val="127985920"/>
        <c:crosses val="autoZero"/>
        <c:auto val="1"/>
        <c:lblAlgn val="ctr"/>
        <c:lblOffset val="100"/>
      </c:catAx>
      <c:valAx>
        <c:axId val="127985920"/>
        <c:scaling>
          <c:orientation val="minMax"/>
        </c:scaling>
        <c:delete val="1"/>
        <c:axPos val="l"/>
        <c:numFmt formatCode="General" sourceLinked="1"/>
        <c:tickLblPos val="none"/>
        <c:crossAx val="127984384"/>
        <c:crosses val="autoZero"/>
        <c:crossBetween val="between"/>
      </c:valAx>
      <c:spPr>
        <a:ln w="25400">
          <a:noFill/>
        </a:ln>
      </c:spPr>
    </c:plotArea>
    <c:plotVisOnly val="1"/>
  </c:chart>
  <c:spPr>
    <a:scene3d>
      <a:camera prst="orthographicFront"/>
      <a:lightRig rig="threePt" dir="t"/>
    </a:scene3d>
    <a:sp3d prstMaterial="powder"/>
  </c:spPr>
  <c:txPr>
    <a:bodyPr/>
    <a:lstStyle/>
    <a:p>
      <a:pPr>
        <a:defRPr sz="1800"/>
      </a:pPr>
      <a:endParaRPr lang="ko-K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areaChart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연근해어업</c:v>
                </c:pt>
              </c:strCache>
            </c:strRef>
          </c:tx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1228.71</c:v>
                </c:pt>
                <c:pt idx="1">
                  <c:v>1375.67</c:v>
                </c:pt>
                <c:pt idx="2">
                  <c:v>1525.32</c:v>
                </c:pt>
                <c:pt idx="3">
                  <c:v>1689.76</c:v>
                </c:pt>
                <c:pt idx="4">
                  <c:v>1867.51</c:v>
                </c:pt>
                <c:pt idx="5">
                  <c:v>2060.7800000000002</c:v>
                </c:pt>
                <c:pt idx="6">
                  <c:v>2169.8200000000002</c:v>
                </c:pt>
                <c:pt idx="7">
                  <c:v>2332.79</c:v>
                </c:pt>
                <c:pt idx="8">
                  <c:v>2483.87</c:v>
                </c:pt>
                <c:pt idx="9">
                  <c:v>2702.24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내수면 어업</c:v>
                </c:pt>
              </c:strCache>
            </c:strRef>
          </c:tx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366.75</c:v>
                </c:pt>
                <c:pt idx="1">
                  <c:v>478.43</c:v>
                </c:pt>
                <c:pt idx="2">
                  <c:v>548.09</c:v>
                </c:pt>
                <c:pt idx="3">
                  <c:v>625.44000000000005</c:v>
                </c:pt>
                <c:pt idx="4">
                  <c:v>689.71</c:v>
                </c:pt>
                <c:pt idx="5">
                  <c:v>764.97</c:v>
                </c:pt>
                <c:pt idx="6">
                  <c:v>913.12</c:v>
                </c:pt>
                <c:pt idx="7">
                  <c:v>963.82</c:v>
                </c:pt>
                <c:pt idx="8">
                  <c:v>1012.97</c:v>
                </c:pt>
                <c:pt idx="9">
                  <c:v>1076.5899999999999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양식업 </c:v>
                </c:pt>
              </c:strCache>
            </c:strRef>
          </c:tx>
          <c:spPr>
            <a:ln w="25400">
              <a:noFill/>
            </a:ln>
          </c:spPr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Sheet1!$D$2:$D$11</c:f>
              <c:numCache>
                <c:formatCode>General</c:formatCode>
                <c:ptCount val="10"/>
                <c:pt idx="0">
                  <c:v>485.22</c:v>
                </c:pt>
                <c:pt idx="1">
                  <c:v>574.99</c:v>
                </c:pt>
                <c:pt idx="2">
                  <c:v>616.35</c:v>
                </c:pt>
                <c:pt idx="3">
                  <c:v>687.67</c:v>
                </c:pt>
                <c:pt idx="4">
                  <c:v>775.25</c:v>
                </c:pt>
                <c:pt idx="5">
                  <c:v>858.76</c:v>
                </c:pt>
                <c:pt idx="6">
                  <c:v>830.48</c:v>
                </c:pt>
                <c:pt idx="7">
                  <c:v>898.96</c:v>
                </c:pt>
                <c:pt idx="8">
                  <c:v>929.38</c:v>
                </c:pt>
                <c:pt idx="9">
                  <c:v>964.26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임시어업</c:v>
                </c:pt>
              </c:strCache>
            </c:strRef>
          </c:tx>
          <c:spPr>
            <a:ln w="25400">
              <a:noFill/>
            </a:ln>
          </c:spPr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Sheet1!$E$2:$E$11</c:f>
              <c:numCache>
                <c:formatCode>General</c:formatCode>
                <c:ptCount val="10"/>
                <c:pt idx="0">
                  <c:v>136.79</c:v>
                </c:pt>
                <c:pt idx="1">
                  <c:v>152.69</c:v>
                </c:pt>
                <c:pt idx="2">
                  <c:v>170.1</c:v>
                </c:pt>
                <c:pt idx="3">
                  <c:v>191.05</c:v>
                </c:pt>
                <c:pt idx="4">
                  <c:v>209.72</c:v>
                </c:pt>
                <c:pt idx="5">
                  <c:v>237.46</c:v>
                </c:pt>
                <c:pt idx="6">
                  <c:v>250.04</c:v>
                </c:pt>
                <c:pt idx="7">
                  <c:v>282.64</c:v>
                </c:pt>
                <c:pt idx="8">
                  <c:v>290</c:v>
                </c:pt>
                <c:pt idx="9">
                  <c:v>304.44</c:v>
                </c:pt>
              </c:numCache>
            </c:numRef>
          </c:val>
        </c:ser>
        <c:axId val="160500352"/>
        <c:axId val="166286848"/>
      </c:areaChart>
      <c:catAx>
        <c:axId val="160500352"/>
        <c:scaling>
          <c:orientation val="minMax"/>
        </c:scaling>
        <c:axPos val="b"/>
        <c:numFmt formatCode="General" sourceLinked="1"/>
        <c:tickLblPos val="nextTo"/>
        <c:crossAx val="166286848"/>
        <c:crosses val="autoZero"/>
        <c:auto val="1"/>
        <c:lblAlgn val="ctr"/>
        <c:lblOffset val="100"/>
      </c:catAx>
      <c:valAx>
        <c:axId val="166286848"/>
        <c:scaling>
          <c:orientation val="minMax"/>
        </c:scaling>
        <c:axPos val="l"/>
        <c:majorGridlines/>
        <c:numFmt formatCode="General" sourceLinked="1"/>
        <c:tickLblPos val="nextTo"/>
        <c:crossAx val="160500352"/>
        <c:crosses val="autoZero"/>
        <c:crossBetween val="midCat"/>
      </c:valAx>
    </c:plotArea>
    <c:legend>
      <c:legendPos val="r"/>
      <c:layout/>
    </c:legend>
    <c:plotVisOnly val="1"/>
  </c:chart>
  <c:txPr>
    <a:bodyPr/>
    <a:lstStyle/>
    <a:p>
      <a:pPr>
        <a:defRPr sz="1200">
          <a:latin typeface="나눔고딕 Bold" pitchFamily="50" charset="-127"/>
          <a:ea typeface="나눔고딕 Bold" pitchFamily="50" charset="-127"/>
        </a:defRPr>
      </a:pPr>
      <a:endParaRPr lang="ko-K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ko-KR"/>
  <c:chart>
    <c:plotArea>
      <c:layout/>
      <c:areaChart>
        <c:grouping val="stacked"/>
        <c:ser>
          <c:idx val="0"/>
          <c:order val="0"/>
          <c:tx>
            <c:strRef>
              <c:f>Sheet1!$B$1</c:f>
              <c:strCache>
                <c:ptCount val="1"/>
                <c:pt idx="0">
                  <c:v>개방어업</c:v>
                </c:pt>
              </c:strCache>
            </c:strRef>
          </c:tx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366.75</c:v>
                </c:pt>
                <c:pt idx="1">
                  <c:v>478.43</c:v>
                </c:pt>
                <c:pt idx="2">
                  <c:v>548.09</c:v>
                </c:pt>
                <c:pt idx="3">
                  <c:v>625.44000000000005</c:v>
                </c:pt>
                <c:pt idx="4">
                  <c:v>689.71</c:v>
                </c:pt>
                <c:pt idx="5">
                  <c:v>764.97</c:v>
                </c:pt>
                <c:pt idx="6">
                  <c:v>913.12</c:v>
                </c:pt>
                <c:pt idx="7">
                  <c:v>963.82</c:v>
                </c:pt>
                <c:pt idx="8">
                  <c:v>1012.97</c:v>
                </c:pt>
                <c:pt idx="9">
                  <c:v>1076.5899999999999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임시어업</c:v>
                </c:pt>
              </c:strCache>
            </c:strRef>
          </c:tx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136.79</c:v>
                </c:pt>
                <c:pt idx="1">
                  <c:v>152.69</c:v>
                </c:pt>
                <c:pt idx="2">
                  <c:v>170.1</c:v>
                </c:pt>
                <c:pt idx="3">
                  <c:v>191.05</c:v>
                </c:pt>
                <c:pt idx="4">
                  <c:v>209.72</c:v>
                </c:pt>
                <c:pt idx="5">
                  <c:v>237.46</c:v>
                </c:pt>
                <c:pt idx="6">
                  <c:v>250.04</c:v>
                </c:pt>
                <c:pt idx="7">
                  <c:v>282.64</c:v>
                </c:pt>
                <c:pt idx="8">
                  <c:v>290</c:v>
                </c:pt>
                <c:pt idx="9">
                  <c:v>304.44</c:v>
                </c:pt>
              </c:numCache>
            </c:numRef>
          </c:val>
        </c:ser>
        <c:axId val="193743104"/>
        <c:axId val="193853696"/>
      </c:areaChart>
      <c:catAx>
        <c:axId val="193743104"/>
        <c:scaling>
          <c:orientation val="minMax"/>
        </c:scaling>
        <c:axPos val="b"/>
        <c:numFmt formatCode="General" sourceLinked="1"/>
        <c:tickLblPos val="nextTo"/>
        <c:crossAx val="193853696"/>
        <c:crosses val="autoZero"/>
        <c:auto val="1"/>
        <c:lblAlgn val="ctr"/>
        <c:lblOffset val="100"/>
      </c:catAx>
      <c:valAx>
        <c:axId val="193853696"/>
        <c:scaling>
          <c:orientation val="minMax"/>
        </c:scaling>
        <c:axPos val="l"/>
        <c:majorGridlines/>
        <c:numFmt formatCode="General" sourceLinked="1"/>
        <c:tickLblPos val="nextTo"/>
        <c:crossAx val="193743104"/>
        <c:crosses val="autoZero"/>
        <c:crossBetween val="midCat"/>
      </c:valAx>
    </c:plotArea>
    <c:legend>
      <c:legendPos val="r"/>
      <c:layout/>
    </c:legend>
    <c:plotVisOnly val="1"/>
  </c:chart>
  <c:txPr>
    <a:bodyPr/>
    <a:lstStyle/>
    <a:p>
      <a:pPr>
        <a:defRPr sz="1200">
          <a:latin typeface="나눔고딕 Bold" pitchFamily="50" charset="-127"/>
          <a:ea typeface="나눔고딕 Bold" pitchFamily="50" charset="-127"/>
        </a:defRPr>
      </a:pPr>
      <a:endParaRPr lang="ko-KR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plotArea>
      <c:layout/>
      <c:areaChart>
        <c:grouping val="stacked"/>
        <c:ser>
          <c:idx val="1"/>
          <c:order val="1"/>
          <c:tx>
            <c:strRef>
              <c:f>Sheet1!$C$1</c:f>
              <c:strCache>
                <c:ptCount val="1"/>
                <c:pt idx="0">
                  <c:v>양식생산량 </c:v>
                </c:pt>
              </c:strCache>
            </c:strRef>
          </c:tx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485.21999999999991</c:v>
                </c:pt>
                <c:pt idx="1">
                  <c:v>574.99</c:v>
                </c:pt>
                <c:pt idx="2">
                  <c:v>616.3499999999998</c:v>
                </c:pt>
                <c:pt idx="3">
                  <c:v>687.67000000000019</c:v>
                </c:pt>
                <c:pt idx="4">
                  <c:v>775.25</c:v>
                </c:pt>
                <c:pt idx="5">
                  <c:v>858.76</c:v>
                </c:pt>
                <c:pt idx="6">
                  <c:v>830.48</c:v>
                </c:pt>
                <c:pt idx="7">
                  <c:v>898.95999999999981</c:v>
                </c:pt>
                <c:pt idx="8">
                  <c:v>929.35999999999979</c:v>
                </c:pt>
                <c:pt idx="9">
                  <c:v>964.26</c:v>
                </c:pt>
              </c:numCache>
            </c:numRef>
          </c:val>
        </c:ser>
        <c:axId val="94040064"/>
        <c:axId val="94041600"/>
      </c:areaChar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양식 면적 </c:v>
                </c:pt>
              </c:strCache>
            </c:strRef>
          </c:tx>
          <c:cat>
            <c:numRef>
              <c:f>Sheet1!$A$2:$A$11</c:f>
              <c:numCache>
                <c:formatCode>General</c:formatCode>
                <c:ptCount val="10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</c:numCache>
            </c:numRef>
          </c:cat>
          <c:val>
            <c:numRef>
              <c:f>Sheet1!$B$2:$B$11</c:f>
              <c:numCache>
                <c:formatCode>0_ </c:formatCode>
                <c:ptCount val="10"/>
                <c:pt idx="0">
                  <c:v>389.80599999999993</c:v>
                </c:pt>
                <c:pt idx="1">
                  <c:v>405.85500000000002</c:v>
                </c:pt>
                <c:pt idx="2">
                  <c:v>436.82499999999999</c:v>
                </c:pt>
                <c:pt idx="3">
                  <c:v>441.0979999999999</c:v>
                </c:pt>
                <c:pt idx="4">
                  <c:v>440.58499999999987</c:v>
                </c:pt>
                <c:pt idx="5">
                  <c:v>442.702</c:v>
                </c:pt>
                <c:pt idx="6">
                  <c:v>443.69499999999999</c:v>
                </c:pt>
                <c:pt idx="7">
                  <c:v>448.46899999999988</c:v>
                </c:pt>
                <c:pt idx="8">
                  <c:v>449.69200000000001</c:v>
                </c:pt>
                <c:pt idx="9">
                  <c:v>450.32299999999987</c:v>
                </c:pt>
              </c:numCache>
            </c:numRef>
          </c:val>
        </c:ser>
        <c:marker val="1"/>
        <c:axId val="94057216"/>
        <c:axId val="94043136"/>
      </c:lineChart>
      <c:catAx>
        <c:axId val="94040064"/>
        <c:scaling>
          <c:orientation val="minMax"/>
        </c:scaling>
        <c:axPos val="b"/>
        <c:numFmt formatCode="General" sourceLinked="1"/>
        <c:tickLblPos val="nextTo"/>
        <c:crossAx val="94041600"/>
        <c:crosses val="autoZero"/>
        <c:auto val="1"/>
        <c:lblAlgn val="ctr"/>
        <c:lblOffset val="100"/>
      </c:catAx>
      <c:valAx>
        <c:axId val="94041600"/>
        <c:scaling>
          <c:orientation val="minMax"/>
        </c:scaling>
        <c:axPos val="l"/>
        <c:majorGridlines/>
        <c:numFmt formatCode="General" sourceLinked="1"/>
        <c:tickLblPos val="nextTo"/>
        <c:crossAx val="94040064"/>
        <c:crosses val="autoZero"/>
        <c:crossBetween val="between"/>
      </c:valAx>
      <c:valAx>
        <c:axId val="94043136"/>
        <c:scaling>
          <c:orientation val="minMax"/>
        </c:scaling>
        <c:axPos val="r"/>
        <c:numFmt formatCode="0_ " sourceLinked="1"/>
        <c:tickLblPos val="nextTo"/>
        <c:crossAx val="94057216"/>
        <c:crosses val="max"/>
        <c:crossBetween val="between"/>
      </c:valAx>
      <c:catAx>
        <c:axId val="94057216"/>
        <c:scaling>
          <c:orientation val="minMax"/>
        </c:scaling>
        <c:delete val="1"/>
        <c:axPos val="b"/>
        <c:numFmt formatCode="General" sourceLinked="1"/>
        <c:tickLblPos val="none"/>
        <c:crossAx val="94043136"/>
        <c:crosses val="autoZero"/>
        <c:auto val="1"/>
        <c:lblAlgn val="ctr"/>
        <c:lblOffset val="100"/>
      </c:catAx>
    </c:plotArea>
    <c:legend>
      <c:legendPos val="r"/>
      <c:layout/>
    </c:legend>
    <c:plotVisOnly val="1"/>
    <c:dispBlanksAs val="gap"/>
  </c:chart>
  <c:txPr>
    <a:bodyPr/>
    <a:lstStyle/>
    <a:p>
      <a:pPr>
        <a:defRPr sz="1200">
          <a:latin typeface="나눔고딕 Bold" pitchFamily="50" charset="-127"/>
          <a:ea typeface="나눔고딕 Bold" pitchFamily="50" charset="-127"/>
        </a:defRPr>
      </a:pPr>
      <a:endParaRPr lang="ko-KR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599019-78F1-4791-8E2F-6C48A8859B5C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latinLnBrk="1"/>
          <a:endParaRPr lang="ko-KR" altLang="en-US"/>
        </a:p>
      </dgm:t>
    </dgm:pt>
    <dgm:pt modelId="{2C7A626B-0B8C-471C-9C63-463D0B05182A}">
      <dgm:prSet phldrT="[텍스트]" custT="1"/>
      <dgm:spPr>
        <a:xfrm>
          <a:off x="0" y="1627"/>
          <a:ext cx="1990396" cy="711673"/>
        </a:xfrm>
        <a:prstGeom prst="roundRect">
          <a:avLst/>
        </a:prstGeom>
        <a:solidFill>
          <a:srgbClr val="9BBB5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lIns="54000" rIns="18000"/>
        <a:lstStyle/>
        <a:p>
          <a:pPr algn="l" latinLnBrk="1"/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1)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채무불이행위험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0611F56A-E488-43C4-BE8C-CF3A70D21A02}" type="parTrans" cxnId="{4D81A6D1-36AB-479E-B15B-C41C27FDB8E3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4732CAF7-3D07-42A4-8592-788795165C18}" type="sibTrans" cxnId="{4D81A6D1-36AB-479E-B15B-C41C27FDB8E3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780B5447-0B33-48B0-8D4A-AAE24FAA3587}">
      <dgm:prSet phldrT="[텍스트]" custT="1"/>
      <dgm:spPr>
        <a:xfrm rot="5400000">
          <a:off x="4406600" y="-2342264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정치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경제적 개혁 덕에 채무불이행위험이 점진적으로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감소중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BDCBD96F-0085-4D2E-8706-41F37C7DC05B}" type="parTrans" cxnId="{F68B6B32-D49D-4CBA-8D6C-5C672B689B6A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BBAB3F87-A07E-4E8B-8E95-84B3DE8C4996}" type="sibTrans" cxnId="{F68B6B32-D49D-4CBA-8D6C-5C672B689B6A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AED280EA-0C35-4283-AE5D-6E9525CFC26F}">
      <dgm:prSet phldrT="[텍스트]" custT="1"/>
      <dgm:spPr>
        <a:xfrm rot="5400000">
          <a:off x="4406600" y="-2342264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채무면제이익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차관 및 원조 재개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GDP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성장세 가속화 덕에 부채규모 감소 전망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3893E90D-4432-4873-92CF-B092A292D241}" type="parTrans" cxnId="{9EB07FF7-419F-4D48-B10B-2528B8F5745C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68A8BBF0-EE29-486C-AAEA-2E22A78A71D6}" type="sibTrans" cxnId="{9EB07FF7-419F-4D48-B10B-2528B8F5745C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BD1925AC-627A-41CE-8529-388712E71A45}">
      <dgm:prSet phldrT="[텍스트]" custT="1"/>
      <dgm:spPr>
        <a:xfrm rot="5400000">
          <a:off x="4406600" y="-1595006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2679212"/>
            <a:satOff val="-3448"/>
            <a:lumOff val="-269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2679212"/>
              <a:satOff val="-3448"/>
              <a:lumOff val="-269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미얀마 중앙은행은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짯화가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 시장에서 평가되도록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(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변동환율제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)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 허용할 조짐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0125F96E-75F9-40C0-B182-A253BDEE8846}" type="parTrans" cxnId="{B7DFBCB2-F14A-4F6B-8CCD-978A34A84329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C54D443F-AE67-4531-A2E0-6CC589C5FE75}" type="sibTrans" cxnId="{B7DFBCB2-F14A-4F6B-8CCD-978A34A84329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4C4996A8-0858-4AC8-B88C-57443CAB9238}">
      <dgm:prSet phldrT="[텍스트]" custT="1"/>
      <dgm:spPr>
        <a:xfrm rot="5400000">
          <a:off x="4406600" y="-1595006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2679212"/>
            <a:satOff val="-3448"/>
            <a:lumOff val="-269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2679212"/>
              <a:satOff val="-3448"/>
              <a:lumOff val="-269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이로 인해 환율변동성은 증가할 전망이나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국제사회의 기술적 도움 및 미얀마 중앙은행의 자치권 신장으로 변화폭은 제한될 전망	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A678737C-BE8D-4A46-841E-27402EDFD077}" type="parTrans" cxnId="{61BBD56A-4BAB-4F9B-8152-A259F7D65BDC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833B8DFC-B41F-4057-B5F8-21A1AB05644F}" type="sibTrans" cxnId="{61BBD56A-4BAB-4F9B-8152-A259F7D65BDC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36FCA9D4-224E-4A58-A9EB-0DE676380BC2}">
      <dgm:prSet phldrT="[텍스트]" custT="1"/>
      <dgm:spPr>
        <a:xfrm>
          <a:off x="0" y="1496143"/>
          <a:ext cx="1990396" cy="711673"/>
        </a:xfrm>
        <a:prstGeom prst="roundRect">
          <a:avLst/>
        </a:prstGeom>
        <a:solidFill>
          <a:srgbClr val="5EAFA6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lIns="54000" rIns="18000"/>
        <a:lstStyle/>
        <a:p>
          <a:pPr algn="l" latinLnBrk="1"/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3)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은행 부실채권위험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57773BF2-9247-4BFE-B4F1-E7A9A490F891}" type="parTrans" cxnId="{0A81875A-C088-4E30-8850-E3066795A9CA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382969CE-C722-4592-9FB1-257955B53775}" type="sibTrans" cxnId="{0A81875A-C088-4E30-8850-E3066795A9CA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218FCC4E-11FC-4C21-96F2-33D6A032C0FE}">
      <dgm:prSet phldrT="[텍스트]" custT="1"/>
      <dgm:spPr>
        <a:xfrm rot="5400000">
          <a:off x="4406600" y="-847749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5358425"/>
            <a:satOff val="-6896"/>
            <a:lumOff val="-537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5358425"/>
              <a:satOff val="-6896"/>
              <a:lumOff val="-537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IMF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식 경제개혁이 진행되면서 은행 부실채권위험은 증가할 전망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EF20A76A-846B-41BD-9D92-8A2902AF4126}" type="parTrans" cxnId="{B9901512-3556-4B5C-B96F-D8827F613EBE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C1A0C887-30CA-4716-85FD-5BB88F4FD650}" type="sibTrans" cxnId="{B9901512-3556-4B5C-B96F-D8827F613EBE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B2AC30FF-2976-45BA-8543-AEFD61517275}">
      <dgm:prSet phldrT="[텍스트]" custT="1"/>
      <dgm:spPr>
        <a:xfrm rot="5400000">
          <a:off x="4406600" y="-847749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5358425"/>
            <a:satOff val="-6896"/>
            <a:lumOff val="-537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5358425"/>
              <a:satOff val="-6896"/>
              <a:lumOff val="-537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미얀마 국내은행과의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JV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형태로 해외 금융사의 진입을 허용하는 입법안은 미얀마 은행권의 근대화를 촉진할 것으로 예상됨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BD30E71B-6423-4A08-97FC-C8263E42FB00}" type="parTrans" cxnId="{506D4C26-B517-4001-BB2C-E8E1ADD0DD46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976221A6-3854-4FE3-9D60-8137DB42850B}" type="sibTrans" cxnId="{506D4C26-B517-4001-BB2C-E8E1ADD0DD46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89611027-2AA8-4349-AAB8-3A9B70CC4770}">
      <dgm:prSet phldrT="[텍스트]" custT="1"/>
      <dgm:spPr>
        <a:xfrm>
          <a:off x="0" y="2243400"/>
          <a:ext cx="1990396" cy="711673"/>
        </a:xfrm>
        <a:prstGeom prst="roundRect">
          <a:avLst/>
        </a:prstGeom>
        <a:solidFill>
          <a:srgbClr val="6179A8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lIns="54000" rIns="18000"/>
        <a:lstStyle/>
        <a:p>
          <a:pPr algn="l" latinLnBrk="1"/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4)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정치적 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04B9B221-6B2D-44B9-9B33-AB76717777BF}" type="parTrans" cxnId="{5E3CADC2-1F27-40D7-9E7E-1447271F9299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176785E2-A6F0-49F3-B0B5-05AEEA66D5B7}" type="sibTrans" cxnId="{5E3CADC2-1F27-40D7-9E7E-1447271F9299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A363F46E-482D-43AD-BA68-25C20A2F632A}">
      <dgm:prSet phldrT="[텍스트]" custT="1"/>
      <dgm:spPr>
        <a:xfrm rot="5400000">
          <a:off x="4406600" y="-100491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8037638"/>
            <a:satOff val="-10345"/>
            <a:lumOff val="-806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8037638"/>
              <a:satOff val="-10345"/>
              <a:lumOff val="-806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정치적 자유화가 계속 진행되나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헌법의 조력은 받는 군부로 인해 완전한 민주화 체제로의 전환은 어려울 전망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3BFB78F7-6C42-4BA8-A11B-38D916917352}" type="parTrans" cxnId="{F69B7BD5-C25B-40FE-BBF0-B08581AAB3CF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F435C936-28B2-4FAE-B2F9-475A5C2773B0}" type="sibTrans" cxnId="{F69B7BD5-C25B-40FE-BBF0-B08581AAB3CF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6467B483-4D96-488B-98CD-3C19C206B1E1}">
      <dgm:prSet phldrT="[텍스트]" custT="1"/>
      <dgm:spPr>
        <a:xfrm>
          <a:off x="0" y="2990658"/>
          <a:ext cx="1990396" cy="711673"/>
        </a:xfrm>
        <a:prstGeom prst="roundRect">
          <a:avLst/>
        </a:prstGeom>
        <a:solidFill>
          <a:srgbClr val="8064A2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lIns="54000" rIns="18000"/>
        <a:lstStyle/>
        <a:p>
          <a:pPr algn="l" latinLnBrk="1"/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5)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경제구조적 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533749B2-782F-44F4-95D9-52381E9DAD7A}" type="sibTrans" cxnId="{C616F152-6233-41A6-9A9A-A786537DEA4A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8A8CAF88-F41A-4684-858F-9D9E0072E27B}" type="parTrans" cxnId="{C616F152-6233-41A6-9A9A-A786537DEA4A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BCDA8BD2-09AF-4D16-A032-C3A96493B75E}">
      <dgm:prSet phldrT="[텍스트]" custT="1"/>
      <dgm:spPr>
        <a:xfrm rot="5400000">
          <a:off x="4406600" y="-100491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8037638"/>
            <a:satOff val="-10345"/>
            <a:lumOff val="-806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8037638"/>
              <a:satOff val="-10345"/>
              <a:lumOff val="-806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종교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인종 갈등이 심화됨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0F3DF068-10AD-4DBA-843C-B5EC52442A7C}" type="sibTrans" cxnId="{55AD90D5-C780-4E1D-B062-7401570974BD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BAFF604F-BE27-495B-9E17-5CC893EBC5EF}" type="parTrans" cxnId="{55AD90D5-C780-4E1D-B062-7401570974BD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2F5D2968-613B-4D92-A1AF-BAC331FAAD51}">
      <dgm:prSet phldrT="[텍스트]" custT="1"/>
      <dgm:spPr>
        <a:xfrm rot="5400000">
          <a:off x="4406600" y="646766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10716850"/>
            <a:satOff val="-13793"/>
            <a:lumOff val="-1075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10716850"/>
              <a:satOff val="-13793"/>
              <a:lumOff val="-1075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GDP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성장세 가속화에도 불구하고 거시경제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펀더멘탈은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 여전히 취약할 전망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4826F118-E538-4A09-A6AF-741F9E5769EC}" type="parTrans" cxnId="{76DF82B8-899C-47B8-8508-BA76169556C7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CB3B3A98-41DE-4219-942E-22F49695333B}" type="sibTrans" cxnId="{76DF82B8-899C-47B8-8508-BA76169556C7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6BFA60FB-83BE-4F57-9882-39C2A578AF59}">
      <dgm:prSet phldrT="[텍스트]" custT="1"/>
      <dgm:spPr>
        <a:xfrm rot="5400000">
          <a:off x="4406600" y="646766"/>
          <a:ext cx="569339" cy="5399458"/>
        </a:xfrm>
        <a:prstGeom prst="round2SameRect">
          <a:avLst/>
        </a:prstGeom>
        <a:solidFill>
          <a:srgbClr val="9BBB59">
            <a:tint val="40000"/>
            <a:alpha val="90000"/>
            <a:hueOff val="10716850"/>
            <a:satOff val="-13793"/>
            <a:lumOff val="-1075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10716850"/>
              <a:satOff val="-13793"/>
              <a:lumOff val="-1075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정부는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2013-2014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에도 예산적자를 지속할 것으로 예상됨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07423EFC-1989-4B93-988D-9101764148F9}" type="parTrans" cxnId="{1E7969A4-CD88-4E76-9D9C-8AA467389129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AB92F976-46D9-46FB-BE57-D1E108C01E10}" type="sibTrans" cxnId="{1E7969A4-CD88-4E76-9D9C-8AA467389129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9A37A5D6-3C02-473E-822B-378E232F67E6}">
      <dgm:prSet phldrT="[텍스트]" custT="1"/>
      <dgm:spPr>
        <a:xfrm>
          <a:off x="0" y="748885"/>
          <a:ext cx="1990396" cy="711673"/>
        </a:xfrm>
        <a:prstGeom prst="roundRect">
          <a:avLst/>
        </a:prstGeom>
        <a:solidFill>
          <a:srgbClr val="5CB565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 lIns="54000" rIns="18000"/>
        <a:lstStyle/>
        <a:p>
          <a:pPr algn="l" latinLnBrk="1"/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2)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환율변동위험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gm:t>
    </dgm:pt>
    <dgm:pt modelId="{30B9CC02-467B-4532-BDDD-4B053C106759}" type="sibTrans" cxnId="{3E31CF6C-D56D-4C16-AFF8-6E8919CB9F88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9B39FC0F-842E-4C02-8059-4D631E5F946B}" type="parTrans" cxnId="{3E31CF6C-D56D-4C16-AFF8-6E8919CB9F88}">
      <dgm:prSet/>
      <dgm:spPr/>
      <dgm:t>
        <a:bodyPr/>
        <a:lstStyle/>
        <a:p>
          <a:pPr latinLnBrk="1"/>
          <a:endParaRPr lang="ko-KR" altLang="en-US">
            <a:latin typeface="나눔고딕 Bold" pitchFamily="50" charset="-127"/>
            <a:ea typeface="나눔고딕 Bold" pitchFamily="50" charset="-127"/>
          </a:endParaRPr>
        </a:p>
      </dgm:t>
    </dgm:pt>
    <dgm:pt modelId="{B04D5087-C7DB-457D-BF1F-61BDC4AF9DB6}" type="pres">
      <dgm:prSet presAssocID="{7C599019-78F1-4791-8E2F-6C48A8859B5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55A1F8A-8D55-4D13-A20F-6E8C08B039C0}" type="pres">
      <dgm:prSet presAssocID="{2C7A626B-0B8C-471C-9C63-463D0B05182A}" presName="linNode" presStyleCnt="0"/>
      <dgm:spPr/>
    </dgm:pt>
    <dgm:pt modelId="{A897E89E-4356-4566-A2BC-0EB679C7B743}" type="pres">
      <dgm:prSet presAssocID="{2C7A626B-0B8C-471C-9C63-463D0B05182A}" presName="parentText" presStyleLbl="node1" presStyleIdx="0" presStyleCnt="5" custScaleX="74794" custLinFactNeighborX="-858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ABE77EA-98CC-4C25-9FCB-D06222866E9E}" type="pres">
      <dgm:prSet presAssocID="{2C7A626B-0B8C-471C-9C63-463D0B05182A}" presName="descendantText" presStyleLbl="alignAccFollowNode1" presStyleIdx="0" presStyleCnt="5" custScaleX="1141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67F28C7-96A8-4A2E-BE95-44FFA83962C2}" type="pres">
      <dgm:prSet presAssocID="{4732CAF7-3D07-42A4-8592-788795165C18}" presName="sp" presStyleCnt="0"/>
      <dgm:spPr/>
    </dgm:pt>
    <dgm:pt modelId="{BA6B5AA0-F8F9-4918-BA3F-6E1107E1E2E2}" type="pres">
      <dgm:prSet presAssocID="{9A37A5D6-3C02-473E-822B-378E232F67E6}" presName="linNode" presStyleCnt="0"/>
      <dgm:spPr/>
    </dgm:pt>
    <dgm:pt modelId="{D5E7019B-3F67-4EB7-99F1-CCAAB6E2072C}" type="pres">
      <dgm:prSet presAssocID="{9A37A5D6-3C02-473E-822B-378E232F67E6}" presName="parentText" presStyleLbl="node1" presStyleIdx="1" presStyleCnt="5" custScaleX="74794" custLinFactNeighborX="-858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E481488-1C8B-43E0-AE2E-10621C6C1663}" type="pres">
      <dgm:prSet presAssocID="{9A37A5D6-3C02-473E-822B-378E232F67E6}" presName="descendantText" presStyleLbl="alignAccFollowNode1" presStyleIdx="1" presStyleCnt="5" custScaleX="1141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E939849-C248-4E40-B7FE-E7E15399881D}" type="pres">
      <dgm:prSet presAssocID="{30B9CC02-467B-4532-BDDD-4B053C106759}" presName="sp" presStyleCnt="0"/>
      <dgm:spPr/>
    </dgm:pt>
    <dgm:pt modelId="{569EE9BA-6D01-4A92-823D-FFB74065C297}" type="pres">
      <dgm:prSet presAssocID="{36FCA9D4-224E-4A58-A9EB-0DE676380BC2}" presName="linNode" presStyleCnt="0"/>
      <dgm:spPr/>
    </dgm:pt>
    <dgm:pt modelId="{D275A2EE-6B06-41E1-A946-E397B13020BF}" type="pres">
      <dgm:prSet presAssocID="{36FCA9D4-224E-4A58-A9EB-0DE676380BC2}" presName="parentText" presStyleLbl="node1" presStyleIdx="2" presStyleCnt="5" custScaleX="74794" custLinFactNeighborX="-858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5898822-40AA-4755-83D5-891B3A7F8068}" type="pres">
      <dgm:prSet presAssocID="{36FCA9D4-224E-4A58-A9EB-0DE676380BC2}" presName="descendantText" presStyleLbl="alignAccFollowNode1" presStyleIdx="2" presStyleCnt="5" custScaleX="1141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5EB4A46-F186-48AD-AD34-681ACBBCA5C9}" type="pres">
      <dgm:prSet presAssocID="{382969CE-C722-4592-9FB1-257955B53775}" presName="sp" presStyleCnt="0"/>
      <dgm:spPr/>
    </dgm:pt>
    <dgm:pt modelId="{8ADBC6AB-AB71-4E0C-9E66-1178DEA696C2}" type="pres">
      <dgm:prSet presAssocID="{89611027-2AA8-4349-AAB8-3A9B70CC4770}" presName="linNode" presStyleCnt="0"/>
      <dgm:spPr/>
    </dgm:pt>
    <dgm:pt modelId="{5D5201E8-C9EB-4D39-8413-5432146D4DA0}" type="pres">
      <dgm:prSet presAssocID="{89611027-2AA8-4349-AAB8-3A9B70CC4770}" presName="parentText" presStyleLbl="node1" presStyleIdx="3" presStyleCnt="5" custScaleX="74794" custLinFactNeighborX="-858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18CF6EF-F6BF-48E9-933E-29290180AA92}" type="pres">
      <dgm:prSet presAssocID="{89611027-2AA8-4349-AAB8-3A9B70CC4770}" presName="descendantText" presStyleLbl="alignAccFollowNode1" presStyleIdx="3" presStyleCnt="5" custScaleX="1141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C92378F-6E02-40D2-92D9-0335FFEF334E}" type="pres">
      <dgm:prSet presAssocID="{176785E2-A6F0-49F3-B0B5-05AEEA66D5B7}" presName="sp" presStyleCnt="0"/>
      <dgm:spPr/>
    </dgm:pt>
    <dgm:pt modelId="{953142BC-7553-4F61-8748-18F1D374338C}" type="pres">
      <dgm:prSet presAssocID="{6467B483-4D96-488B-98CD-3C19C206B1E1}" presName="linNode" presStyleCnt="0"/>
      <dgm:spPr/>
    </dgm:pt>
    <dgm:pt modelId="{3C29A43C-A3D9-41CC-8F0D-3C01C77592A9}" type="pres">
      <dgm:prSet presAssocID="{6467B483-4D96-488B-98CD-3C19C206B1E1}" presName="parentText" presStyleLbl="node1" presStyleIdx="4" presStyleCnt="5" custScaleX="74794" custLinFactNeighborX="-8587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692829D-2890-4B7A-AA6D-EEDE02A89E30}" type="pres">
      <dgm:prSet presAssocID="{6467B483-4D96-488B-98CD-3C19C206B1E1}" presName="descendantText" presStyleLbl="alignAccFollowNode1" presStyleIdx="4" presStyleCnt="5" custScaleX="11413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C44CCA5-7873-4C1A-A528-7C20EBE1044F}" type="presOf" srcId="{B2AC30FF-2976-45BA-8543-AEFD61517275}" destId="{05898822-40AA-4755-83D5-891B3A7F8068}" srcOrd="0" destOrd="1" presId="urn:microsoft.com/office/officeart/2005/8/layout/vList5"/>
    <dgm:cxn modelId="{76DF82B8-899C-47B8-8508-BA76169556C7}" srcId="{6467B483-4D96-488B-98CD-3C19C206B1E1}" destId="{2F5D2968-613B-4D92-A1AF-BAC331FAAD51}" srcOrd="0" destOrd="0" parTransId="{4826F118-E538-4A09-A6AF-741F9E5769EC}" sibTransId="{CB3B3A98-41DE-4219-942E-22F49695333B}"/>
    <dgm:cxn modelId="{4D81A6D1-36AB-479E-B15B-C41C27FDB8E3}" srcId="{7C599019-78F1-4791-8E2F-6C48A8859B5C}" destId="{2C7A626B-0B8C-471C-9C63-463D0B05182A}" srcOrd="0" destOrd="0" parTransId="{0611F56A-E488-43C4-BE8C-CF3A70D21A02}" sibTransId="{4732CAF7-3D07-42A4-8592-788795165C18}"/>
    <dgm:cxn modelId="{F69B7BD5-C25B-40FE-BBF0-B08581AAB3CF}" srcId="{89611027-2AA8-4349-AAB8-3A9B70CC4770}" destId="{A363F46E-482D-43AD-BA68-25C20A2F632A}" srcOrd="0" destOrd="0" parTransId="{3BFB78F7-6C42-4BA8-A11B-38D916917352}" sibTransId="{F435C936-28B2-4FAE-B2F9-475A5C2773B0}"/>
    <dgm:cxn modelId="{B7DFBCB2-F14A-4F6B-8CCD-978A34A84329}" srcId="{9A37A5D6-3C02-473E-822B-378E232F67E6}" destId="{BD1925AC-627A-41CE-8529-388712E71A45}" srcOrd="0" destOrd="0" parTransId="{0125F96E-75F9-40C0-B182-A253BDEE8846}" sibTransId="{C54D443F-AE67-4531-A2E0-6CC589C5FE75}"/>
    <dgm:cxn modelId="{9EB07FF7-419F-4D48-B10B-2528B8F5745C}" srcId="{2C7A626B-0B8C-471C-9C63-463D0B05182A}" destId="{AED280EA-0C35-4283-AE5D-6E9525CFC26F}" srcOrd="1" destOrd="0" parTransId="{3893E90D-4432-4873-92CF-B092A292D241}" sibTransId="{68A8BBF0-EE29-486C-AAEA-2E22A78A71D6}"/>
    <dgm:cxn modelId="{40182D4B-3D56-41DD-8DE6-0DC4C4F8DC2F}" type="presOf" srcId="{9A37A5D6-3C02-473E-822B-378E232F67E6}" destId="{D5E7019B-3F67-4EB7-99F1-CCAAB6E2072C}" srcOrd="0" destOrd="0" presId="urn:microsoft.com/office/officeart/2005/8/layout/vList5"/>
    <dgm:cxn modelId="{62E70250-813D-41CC-BC8F-6997DC673E51}" type="presOf" srcId="{36FCA9D4-224E-4A58-A9EB-0DE676380BC2}" destId="{D275A2EE-6B06-41E1-A946-E397B13020BF}" srcOrd="0" destOrd="0" presId="urn:microsoft.com/office/officeart/2005/8/layout/vList5"/>
    <dgm:cxn modelId="{48422F49-707F-426B-AF11-84749569FFB3}" type="presOf" srcId="{6BFA60FB-83BE-4F57-9882-39C2A578AF59}" destId="{9692829D-2890-4B7A-AA6D-EEDE02A89E30}" srcOrd="0" destOrd="1" presId="urn:microsoft.com/office/officeart/2005/8/layout/vList5"/>
    <dgm:cxn modelId="{61BBD56A-4BAB-4F9B-8152-A259F7D65BDC}" srcId="{9A37A5D6-3C02-473E-822B-378E232F67E6}" destId="{4C4996A8-0858-4AC8-B88C-57443CAB9238}" srcOrd="1" destOrd="0" parTransId="{A678737C-BE8D-4A46-841E-27402EDFD077}" sibTransId="{833B8DFC-B41F-4057-B5F8-21A1AB05644F}"/>
    <dgm:cxn modelId="{91DF35D0-DA59-4649-BEBE-66927062E7FB}" type="presOf" srcId="{BCDA8BD2-09AF-4D16-A032-C3A96493B75E}" destId="{718CF6EF-F6BF-48E9-933E-29290180AA92}" srcOrd="0" destOrd="1" presId="urn:microsoft.com/office/officeart/2005/8/layout/vList5"/>
    <dgm:cxn modelId="{F68B6B32-D49D-4CBA-8D6C-5C672B689B6A}" srcId="{2C7A626B-0B8C-471C-9C63-463D0B05182A}" destId="{780B5447-0B33-48B0-8D4A-AAE24FAA3587}" srcOrd="0" destOrd="0" parTransId="{BDCBD96F-0085-4D2E-8706-41F37C7DC05B}" sibTransId="{BBAB3F87-A07E-4E8B-8E95-84B3DE8C4996}"/>
    <dgm:cxn modelId="{B9901512-3556-4B5C-B96F-D8827F613EBE}" srcId="{36FCA9D4-224E-4A58-A9EB-0DE676380BC2}" destId="{218FCC4E-11FC-4C21-96F2-33D6A032C0FE}" srcOrd="0" destOrd="0" parTransId="{EF20A76A-846B-41BD-9D92-8A2902AF4126}" sibTransId="{C1A0C887-30CA-4716-85FD-5BB88F4FD650}"/>
    <dgm:cxn modelId="{F4F18352-EB1E-4CB0-856A-E083833B3102}" type="presOf" srcId="{780B5447-0B33-48B0-8D4A-AAE24FAA3587}" destId="{5ABE77EA-98CC-4C25-9FCB-D06222866E9E}" srcOrd="0" destOrd="0" presId="urn:microsoft.com/office/officeart/2005/8/layout/vList5"/>
    <dgm:cxn modelId="{5E3CADC2-1F27-40D7-9E7E-1447271F9299}" srcId="{7C599019-78F1-4791-8E2F-6C48A8859B5C}" destId="{89611027-2AA8-4349-AAB8-3A9B70CC4770}" srcOrd="3" destOrd="0" parTransId="{04B9B221-6B2D-44B9-9B33-AB76717777BF}" sibTransId="{176785E2-A6F0-49F3-B0B5-05AEEA66D5B7}"/>
    <dgm:cxn modelId="{1E7969A4-CD88-4E76-9D9C-8AA467389129}" srcId="{6467B483-4D96-488B-98CD-3C19C206B1E1}" destId="{6BFA60FB-83BE-4F57-9882-39C2A578AF59}" srcOrd="1" destOrd="0" parTransId="{07423EFC-1989-4B93-988D-9101764148F9}" sibTransId="{AB92F976-46D9-46FB-BE57-D1E108C01E10}"/>
    <dgm:cxn modelId="{998A9950-18FC-4E7B-8ABC-D68253A6734F}" type="presOf" srcId="{2F5D2968-613B-4D92-A1AF-BAC331FAAD51}" destId="{9692829D-2890-4B7A-AA6D-EEDE02A89E30}" srcOrd="0" destOrd="0" presId="urn:microsoft.com/office/officeart/2005/8/layout/vList5"/>
    <dgm:cxn modelId="{416EC0F7-2A9C-4C73-AEFD-BA3B8FD93E01}" type="presOf" srcId="{7C599019-78F1-4791-8E2F-6C48A8859B5C}" destId="{B04D5087-C7DB-457D-BF1F-61BDC4AF9DB6}" srcOrd="0" destOrd="0" presId="urn:microsoft.com/office/officeart/2005/8/layout/vList5"/>
    <dgm:cxn modelId="{CA1F3527-32B8-4CA7-BE81-744368FEEB98}" type="presOf" srcId="{4C4996A8-0858-4AC8-B88C-57443CAB9238}" destId="{1E481488-1C8B-43E0-AE2E-10621C6C1663}" srcOrd="0" destOrd="1" presId="urn:microsoft.com/office/officeart/2005/8/layout/vList5"/>
    <dgm:cxn modelId="{8B2F962B-B2EC-4AAB-9794-0DE267D79091}" type="presOf" srcId="{89611027-2AA8-4349-AAB8-3A9B70CC4770}" destId="{5D5201E8-C9EB-4D39-8413-5432146D4DA0}" srcOrd="0" destOrd="0" presId="urn:microsoft.com/office/officeart/2005/8/layout/vList5"/>
    <dgm:cxn modelId="{C616F152-6233-41A6-9A9A-A786537DEA4A}" srcId="{7C599019-78F1-4791-8E2F-6C48A8859B5C}" destId="{6467B483-4D96-488B-98CD-3C19C206B1E1}" srcOrd="4" destOrd="0" parTransId="{8A8CAF88-F41A-4684-858F-9D9E0072E27B}" sibTransId="{533749B2-782F-44F4-95D9-52381E9DAD7A}"/>
    <dgm:cxn modelId="{55AD90D5-C780-4E1D-B062-7401570974BD}" srcId="{89611027-2AA8-4349-AAB8-3A9B70CC4770}" destId="{BCDA8BD2-09AF-4D16-A032-C3A96493B75E}" srcOrd="1" destOrd="0" parTransId="{BAFF604F-BE27-495B-9E17-5CC893EBC5EF}" sibTransId="{0F3DF068-10AD-4DBA-843C-B5EC52442A7C}"/>
    <dgm:cxn modelId="{F9A97E20-AF79-40CA-B796-2380254ABB84}" type="presOf" srcId="{2C7A626B-0B8C-471C-9C63-463D0B05182A}" destId="{A897E89E-4356-4566-A2BC-0EB679C7B743}" srcOrd="0" destOrd="0" presId="urn:microsoft.com/office/officeart/2005/8/layout/vList5"/>
    <dgm:cxn modelId="{52F9EEFC-BBDE-42C1-BE5B-A8C353BA8247}" type="presOf" srcId="{6467B483-4D96-488B-98CD-3C19C206B1E1}" destId="{3C29A43C-A3D9-41CC-8F0D-3C01C77592A9}" srcOrd="0" destOrd="0" presId="urn:microsoft.com/office/officeart/2005/8/layout/vList5"/>
    <dgm:cxn modelId="{EF3E394E-204C-4E37-858F-0996C0218F4F}" type="presOf" srcId="{AED280EA-0C35-4283-AE5D-6E9525CFC26F}" destId="{5ABE77EA-98CC-4C25-9FCB-D06222866E9E}" srcOrd="0" destOrd="1" presId="urn:microsoft.com/office/officeart/2005/8/layout/vList5"/>
    <dgm:cxn modelId="{1ABBE187-93F1-41B3-86DE-37C6E31CEC13}" type="presOf" srcId="{BD1925AC-627A-41CE-8529-388712E71A45}" destId="{1E481488-1C8B-43E0-AE2E-10621C6C1663}" srcOrd="0" destOrd="0" presId="urn:microsoft.com/office/officeart/2005/8/layout/vList5"/>
    <dgm:cxn modelId="{0A81875A-C088-4E30-8850-E3066795A9CA}" srcId="{7C599019-78F1-4791-8E2F-6C48A8859B5C}" destId="{36FCA9D4-224E-4A58-A9EB-0DE676380BC2}" srcOrd="2" destOrd="0" parTransId="{57773BF2-9247-4BFE-B4F1-E7A9A490F891}" sibTransId="{382969CE-C722-4592-9FB1-257955B53775}"/>
    <dgm:cxn modelId="{506D4C26-B517-4001-BB2C-E8E1ADD0DD46}" srcId="{36FCA9D4-224E-4A58-A9EB-0DE676380BC2}" destId="{B2AC30FF-2976-45BA-8543-AEFD61517275}" srcOrd="1" destOrd="0" parTransId="{BD30E71B-6423-4A08-97FC-C8263E42FB00}" sibTransId="{976221A6-3854-4FE3-9D60-8137DB42850B}"/>
    <dgm:cxn modelId="{3774DFC1-DF14-4FC6-92AB-C889D7C29557}" type="presOf" srcId="{218FCC4E-11FC-4C21-96F2-33D6A032C0FE}" destId="{05898822-40AA-4755-83D5-891B3A7F8068}" srcOrd="0" destOrd="0" presId="urn:microsoft.com/office/officeart/2005/8/layout/vList5"/>
    <dgm:cxn modelId="{49584B9A-096A-49F9-A656-259629EDCE81}" type="presOf" srcId="{A363F46E-482D-43AD-BA68-25C20A2F632A}" destId="{718CF6EF-F6BF-48E9-933E-29290180AA92}" srcOrd="0" destOrd="0" presId="urn:microsoft.com/office/officeart/2005/8/layout/vList5"/>
    <dgm:cxn modelId="{3E31CF6C-D56D-4C16-AFF8-6E8919CB9F88}" srcId="{7C599019-78F1-4791-8E2F-6C48A8859B5C}" destId="{9A37A5D6-3C02-473E-822B-378E232F67E6}" srcOrd="1" destOrd="0" parTransId="{9B39FC0F-842E-4C02-8059-4D631E5F946B}" sibTransId="{30B9CC02-467B-4532-BDDD-4B053C106759}"/>
    <dgm:cxn modelId="{B46F9912-6DFA-429E-B975-F2658A54A3D6}" type="presParOf" srcId="{B04D5087-C7DB-457D-BF1F-61BDC4AF9DB6}" destId="{955A1F8A-8D55-4D13-A20F-6E8C08B039C0}" srcOrd="0" destOrd="0" presId="urn:microsoft.com/office/officeart/2005/8/layout/vList5"/>
    <dgm:cxn modelId="{3F412FBF-4F68-4827-B908-38B027A4C2AE}" type="presParOf" srcId="{955A1F8A-8D55-4D13-A20F-6E8C08B039C0}" destId="{A897E89E-4356-4566-A2BC-0EB679C7B743}" srcOrd="0" destOrd="0" presId="urn:microsoft.com/office/officeart/2005/8/layout/vList5"/>
    <dgm:cxn modelId="{F2803929-5B3B-4FE2-A984-70294821EBF2}" type="presParOf" srcId="{955A1F8A-8D55-4D13-A20F-6E8C08B039C0}" destId="{5ABE77EA-98CC-4C25-9FCB-D06222866E9E}" srcOrd="1" destOrd="0" presId="urn:microsoft.com/office/officeart/2005/8/layout/vList5"/>
    <dgm:cxn modelId="{219818F8-10CD-48D2-BC82-A5CE89EAA4EC}" type="presParOf" srcId="{B04D5087-C7DB-457D-BF1F-61BDC4AF9DB6}" destId="{367F28C7-96A8-4A2E-BE95-44FFA83962C2}" srcOrd="1" destOrd="0" presId="urn:microsoft.com/office/officeart/2005/8/layout/vList5"/>
    <dgm:cxn modelId="{2ADA1718-D787-4CD9-BBAB-CC300E2D8F13}" type="presParOf" srcId="{B04D5087-C7DB-457D-BF1F-61BDC4AF9DB6}" destId="{BA6B5AA0-F8F9-4918-BA3F-6E1107E1E2E2}" srcOrd="2" destOrd="0" presId="urn:microsoft.com/office/officeart/2005/8/layout/vList5"/>
    <dgm:cxn modelId="{287A50F2-98B6-4512-B746-1AD55FE8CC73}" type="presParOf" srcId="{BA6B5AA0-F8F9-4918-BA3F-6E1107E1E2E2}" destId="{D5E7019B-3F67-4EB7-99F1-CCAAB6E2072C}" srcOrd="0" destOrd="0" presId="urn:microsoft.com/office/officeart/2005/8/layout/vList5"/>
    <dgm:cxn modelId="{E3653CBB-D426-4DC3-81F7-FBB8C40487DD}" type="presParOf" srcId="{BA6B5AA0-F8F9-4918-BA3F-6E1107E1E2E2}" destId="{1E481488-1C8B-43E0-AE2E-10621C6C1663}" srcOrd="1" destOrd="0" presId="urn:microsoft.com/office/officeart/2005/8/layout/vList5"/>
    <dgm:cxn modelId="{44604606-A839-4862-A2AC-2FC8097D5E1A}" type="presParOf" srcId="{B04D5087-C7DB-457D-BF1F-61BDC4AF9DB6}" destId="{BE939849-C248-4E40-B7FE-E7E15399881D}" srcOrd="3" destOrd="0" presId="urn:microsoft.com/office/officeart/2005/8/layout/vList5"/>
    <dgm:cxn modelId="{A47D7A94-C019-4CD1-8432-16C4B3C401C0}" type="presParOf" srcId="{B04D5087-C7DB-457D-BF1F-61BDC4AF9DB6}" destId="{569EE9BA-6D01-4A92-823D-FFB74065C297}" srcOrd="4" destOrd="0" presId="urn:microsoft.com/office/officeart/2005/8/layout/vList5"/>
    <dgm:cxn modelId="{ADCDD854-B466-42C6-8850-1E9C081AC311}" type="presParOf" srcId="{569EE9BA-6D01-4A92-823D-FFB74065C297}" destId="{D275A2EE-6B06-41E1-A946-E397B13020BF}" srcOrd="0" destOrd="0" presId="urn:microsoft.com/office/officeart/2005/8/layout/vList5"/>
    <dgm:cxn modelId="{CAD74FFE-61B5-4F2D-A895-75A30FE219E0}" type="presParOf" srcId="{569EE9BA-6D01-4A92-823D-FFB74065C297}" destId="{05898822-40AA-4755-83D5-891B3A7F8068}" srcOrd="1" destOrd="0" presId="urn:microsoft.com/office/officeart/2005/8/layout/vList5"/>
    <dgm:cxn modelId="{F0D6CEB8-09F6-4595-AE5C-9FCF1F4CFB4E}" type="presParOf" srcId="{B04D5087-C7DB-457D-BF1F-61BDC4AF9DB6}" destId="{55EB4A46-F186-48AD-AD34-681ACBBCA5C9}" srcOrd="5" destOrd="0" presId="urn:microsoft.com/office/officeart/2005/8/layout/vList5"/>
    <dgm:cxn modelId="{4C64FDEA-DE35-407C-A8BF-1DDE3F325A1F}" type="presParOf" srcId="{B04D5087-C7DB-457D-BF1F-61BDC4AF9DB6}" destId="{8ADBC6AB-AB71-4E0C-9E66-1178DEA696C2}" srcOrd="6" destOrd="0" presId="urn:microsoft.com/office/officeart/2005/8/layout/vList5"/>
    <dgm:cxn modelId="{CC4D65EE-6428-472B-87F9-CBF7A2999D44}" type="presParOf" srcId="{8ADBC6AB-AB71-4E0C-9E66-1178DEA696C2}" destId="{5D5201E8-C9EB-4D39-8413-5432146D4DA0}" srcOrd="0" destOrd="0" presId="urn:microsoft.com/office/officeart/2005/8/layout/vList5"/>
    <dgm:cxn modelId="{8D22C00E-342E-4922-987D-2ACA69988163}" type="presParOf" srcId="{8ADBC6AB-AB71-4E0C-9E66-1178DEA696C2}" destId="{718CF6EF-F6BF-48E9-933E-29290180AA92}" srcOrd="1" destOrd="0" presId="urn:microsoft.com/office/officeart/2005/8/layout/vList5"/>
    <dgm:cxn modelId="{0964E0FE-F40F-476B-A1F5-DDD2CE8381E0}" type="presParOf" srcId="{B04D5087-C7DB-457D-BF1F-61BDC4AF9DB6}" destId="{BC92378F-6E02-40D2-92D9-0335FFEF334E}" srcOrd="7" destOrd="0" presId="urn:microsoft.com/office/officeart/2005/8/layout/vList5"/>
    <dgm:cxn modelId="{C2BC63D7-963C-4E35-AABE-1862CD7E0CA4}" type="presParOf" srcId="{B04D5087-C7DB-457D-BF1F-61BDC4AF9DB6}" destId="{953142BC-7553-4F61-8748-18F1D374338C}" srcOrd="8" destOrd="0" presId="urn:microsoft.com/office/officeart/2005/8/layout/vList5"/>
    <dgm:cxn modelId="{68F17C3E-3DE3-4FBF-B3A6-CFC6E60D9AF1}" type="presParOf" srcId="{953142BC-7553-4F61-8748-18F1D374338C}" destId="{3C29A43C-A3D9-41CC-8F0D-3C01C77592A9}" srcOrd="0" destOrd="0" presId="urn:microsoft.com/office/officeart/2005/8/layout/vList5"/>
    <dgm:cxn modelId="{C36A9215-F93D-4751-A387-AB959B35E0E6}" type="presParOf" srcId="{953142BC-7553-4F61-8748-18F1D374338C}" destId="{9692829D-2890-4B7A-AA6D-EEDE02A89E3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C599019-78F1-4791-8E2F-6C48A8859B5C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pPr latinLnBrk="1"/>
          <a:endParaRPr lang="ko-KR" altLang="en-US"/>
        </a:p>
      </dgm:t>
    </dgm:pt>
    <dgm:pt modelId="{BD1925AC-627A-41CE-8529-388712E71A45}">
      <dgm:prSet phldrT="[텍스트]" custT="1"/>
      <dgm:spPr>
        <a:xfrm rot="5400000">
          <a:off x="4160506" y="-2431008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양곤 수산시장 조사를 통해 시장 운영방식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어선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얼음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경매 등 일관체제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전액 자기자본 조달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/>
          </a:r>
          <a:b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</a:b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연매출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($9,100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만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년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및 거래량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(200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일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수익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·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비용구조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(VMP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사는 조업선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70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운반선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30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 등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/>
          </a:r>
          <a:b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</a:b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시장전체 어선의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50%)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소유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이외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척에 수수료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4%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징수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0125F96E-75F9-40C0-B182-A253BDEE8846}" type="parTrans" cxnId="{B7DFBCB2-F14A-4F6B-8CCD-978A34A84329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C54D443F-AE67-4531-A2E0-6CC589C5FE75}" type="sibTrans" cxnId="{B7DFBCB2-F14A-4F6B-8CCD-978A34A84329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36FCA9D4-224E-4A58-A9EB-0DE676380BC2}">
      <dgm:prSet phldrT="[텍스트]" custT="1"/>
      <dgm:spPr>
        <a:xfrm>
          <a:off x="1677" y="931772"/>
          <a:ext cx="1637247" cy="885473"/>
        </a:xfrm>
        <a:prstGeom prst="roundRect">
          <a:avLst/>
        </a:prstGeom>
        <a:solidFill>
          <a:srgbClr val="C0504D">
            <a:hueOff val="1170380"/>
            <a:satOff val="-1460"/>
            <a:lumOff val="343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latinLnBrk="1"/>
          <a:r>
            <a:rPr lang="en-US" altLang="ko-KR" sz="1300" b="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MZN</a:t>
          </a:r>
          <a:r>
            <a:rPr lang="ko-KR" altLang="en-US" sz="1300" b="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사</a:t>
          </a:r>
          <a:endParaRPr lang="ko-KR" altLang="en-US" sz="1300" b="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gm:t>
    </dgm:pt>
    <dgm:pt modelId="{57773BF2-9247-4BFE-B4F1-E7A9A490F891}" type="parTrans" cxnId="{0A81875A-C088-4E30-8850-E3066795A9CA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382969CE-C722-4592-9FB1-257955B53775}" type="sibTrans" cxnId="{0A81875A-C088-4E30-8850-E3066795A9CA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218FCC4E-11FC-4C21-96F2-33D6A032C0FE}">
      <dgm:prSet phldrT="[텍스트]" custT="1"/>
      <dgm:spPr>
        <a:xfrm rot="5400000">
          <a:off x="4160506" y="-1501261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1256455"/>
            <a:satOff val="-1094"/>
            <a:lumOff val="-1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1256455"/>
              <a:satOff val="-1094"/>
              <a:lumOff val="-1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생산설비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MZN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은 양곤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메익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등에 타이거새우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머드크랩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·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잉어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en-US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Rohu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)·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수리미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연육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공장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어분공장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얼음공장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메익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2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개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라카인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개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등 보유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EF20A76A-846B-41BD-9D92-8A2902AF4126}" type="parTrans" cxnId="{B9901512-3556-4B5C-B96F-D8827F613EBE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C1A0C887-30CA-4716-85FD-5BB88F4FD650}" type="sibTrans" cxnId="{B9901512-3556-4B5C-B96F-D8827F613EBE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89611027-2AA8-4349-AAB8-3A9B70CC4770}">
      <dgm:prSet phldrT="[텍스트]" custT="1"/>
      <dgm:spPr>
        <a:xfrm>
          <a:off x="1677" y="1861519"/>
          <a:ext cx="1637247" cy="885473"/>
        </a:xfrm>
        <a:prstGeom prst="roundRect">
          <a:avLst/>
        </a:prstGeom>
        <a:solidFill>
          <a:srgbClr val="C0504D">
            <a:hueOff val="2340759"/>
            <a:satOff val="-2919"/>
            <a:lumOff val="686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300" b="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미얀마 수협</a:t>
          </a:r>
          <a:endParaRPr lang="ko-KR" altLang="en-US" sz="1300" b="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gm:t>
    </dgm:pt>
    <dgm:pt modelId="{04B9B221-6B2D-44B9-9B33-AB76717777BF}" type="parTrans" cxnId="{5E3CADC2-1F27-40D7-9E7E-1447271F9299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176785E2-A6F0-49F3-B0B5-05AEEA66D5B7}" type="sibTrans" cxnId="{5E3CADC2-1F27-40D7-9E7E-1447271F9299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A363F46E-482D-43AD-BA68-25C20A2F632A}">
      <dgm:prSet phldrT="[텍스트]" custT="1"/>
      <dgm:spPr>
        <a:xfrm rot="5400000">
          <a:off x="4160506" y="-571514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2512910"/>
            <a:satOff val="-2189"/>
            <a:lumOff val="-3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2512910"/>
              <a:satOff val="-2189"/>
              <a:lumOff val="-3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미얀마 수산업의 잠재성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미얀마 해안선은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2,800Km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로 깨끗한 수질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세계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위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보유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3BFB78F7-6C42-4BA8-A11B-38D916917352}" type="parTrans" cxnId="{F69B7BD5-C25B-40FE-BBF0-B08581AAB3CF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F435C936-28B2-4FAE-B2F9-475A5C2773B0}" type="sibTrans" cxnId="{F69B7BD5-C25B-40FE-BBF0-B08581AAB3CF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6467B483-4D96-488B-98CD-3C19C206B1E1}">
      <dgm:prSet phldrT="[텍스트]" custT="1"/>
      <dgm:spPr>
        <a:xfrm>
          <a:off x="1677" y="2791266"/>
          <a:ext cx="1637247" cy="885473"/>
        </a:xfrm>
        <a:prstGeom prst="roundRect">
          <a:avLst/>
        </a:prstGeom>
        <a:solidFill>
          <a:srgbClr val="C0504D">
            <a:hueOff val="3511139"/>
            <a:satOff val="-4379"/>
            <a:lumOff val="103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latinLnBrk="1"/>
          <a:r>
            <a:rPr lang="en-US" altLang="ko-KR" sz="1300" b="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PPT</a:t>
          </a:r>
          <a:r>
            <a:rPr lang="ko-KR" altLang="en-US" sz="1300" b="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사</a:t>
          </a:r>
          <a:endParaRPr lang="ko-KR" altLang="en-US" sz="1300" b="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gm:t>
    </dgm:pt>
    <dgm:pt modelId="{533749B2-782F-44F4-95D9-52381E9DAD7A}" type="sibTrans" cxnId="{C616F152-6233-41A6-9A9A-A786537DEA4A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8A8CAF88-F41A-4684-858F-9D9E0072E27B}" type="parTrans" cxnId="{C616F152-6233-41A6-9A9A-A786537DEA4A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BCDA8BD2-09AF-4D16-A032-C3A96493B75E}">
      <dgm:prSet phldrT="[텍스트]" custT="1"/>
      <dgm:spPr>
        <a:xfrm rot="5400000">
          <a:off x="4160506" y="-571514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2512910"/>
            <a:satOff val="-2189"/>
            <a:lumOff val="-3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2512910"/>
              <a:satOff val="-2189"/>
              <a:lumOff val="-3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냉동창고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사료공장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항만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어획도구 장비가 크게 부족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0F3DF068-10AD-4DBA-843C-B5EC52442A7C}" type="sibTrans" cxnId="{55AD90D5-C780-4E1D-B062-7401570974BD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BAFF604F-BE27-495B-9E17-5CC893EBC5EF}" type="parTrans" cxnId="{55AD90D5-C780-4E1D-B062-7401570974BD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2F5D2968-613B-4D92-A1AF-BAC331FAAD51}">
      <dgm:prSet phldrT="[텍스트]" custT="1"/>
      <dgm:spPr>
        <a:xfrm rot="5400000">
          <a:off x="4160506" y="358232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3769366"/>
            <a:satOff val="-3283"/>
            <a:lumOff val="-4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3769366"/>
              <a:satOff val="-3283"/>
              <a:lumOff val="-4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생산품목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머드크랩을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비롯한 각종 수산물을 양식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4826F118-E538-4A09-A6AF-741F9E5769EC}" type="parTrans" cxnId="{76DF82B8-899C-47B8-8508-BA76169556C7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CB3B3A98-41DE-4219-942E-22F49695333B}" type="sibTrans" cxnId="{76DF82B8-899C-47B8-8508-BA76169556C7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6BFA60FB-83BE-4F57-9882-39C2A578AF59}">
      <dgm:prSet phldrT="[텍스트]" custT="1"/>
      <dgm:spPr>
        <a:xfrm rot="5400000">
          <a:off x="4160506" y="358232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3769366"/>
            <a:satOff val="-3283"/>
            <a:lumOff val="-4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3769366"/>
              <a:satOff val="-3283"/>
              <a:lumOff val="-4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어분공장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하루에 원료 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200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톤으로 어분 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50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생산가능함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.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어분 품질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Protein 60%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이상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Max 68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%</a:t>
          </a:r>
          <a:b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</a:b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그러나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연구소 데이터에 의하면 간신히 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60%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를 맞추는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수준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07423EFC-1989-4B93-988D-9101764148F9}" type="parTrans" cxnId="{1E7969A4-CD88-4E76-9D9C-8AA467389129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AB92F976-46D9-46FB-BE57-D1E108C01E10}" type="sibTrans" cxnId="{1E7969A4-CD88-4E76-9D9C-8AA467389129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9A37A5D6-3C02-473E-822B-378E232F67E6}">
      <dgm:prSet phldrT="[텍스트]" custT="1"/>
      <dgm:spPr>
        <a:xfrm>
          <a:off x="1677" y="2025"/>
          <a:ext cx="1637247" cy="885473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300" b="0" cap="none" spc="-15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양곤 수산시장 및 </a:t>
          </a:r>
          <a:r>
            <a:rPr lang="en-US" altLang="ko-KR" sz="1300" b="0" cap="none" spc="-15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VMP</a:t>
          </a:r>
          <a:r>
            <a:rPr lang="ko-KR" altLang="en-US" sz="1300" b="0" cap="none" spc="-15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사</a:t>
          </a:r>
          <a:endParaRPr lang="ko-KR" altLang="en-US" sz="1300" b="0" cap="none" spc="-15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gm:t>
    </dgm:pt>
    <dgm:pt modelId="{30B9CC02-467B-4532-BDDD-4B053C106759}" type="sibTrans" cxnId="{3E31CF6C-D56D-4C16-AFF8-6E8919CB9F88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9B39FC0F-842E-4C02-8059-4D631E5F946B}" type="parTrans" cxnId="{3E31CF6C-D56D-4C16-AFF8-6E8919CB9F88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FD43E22D-3215-48D6-B277-66BD80164B0A}">
      <dgm:prSet custT="1"/>
      <dgm:spPr>
        <a:xfrm rot="5400000">
          <a:off x="4160506" y="-1501261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1256455"/>
            <a:satOff val="-1094"/>
            <a:lumOff val="-1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1256455"/>
              <a:satOff val="-1094"/>
              <a:lumOff val="-1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어로어업 한계 및 기술부족으로 어획량 감소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양식 신규품목 개척 또한 지연됨</a:t>
          </a:r>
          <a:endParaRPr lang="ko-KR" altLang="ko-KR" sz="10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F9FBEAEC-AD6A-4951-B8D5-C5B20AE08B5F}" type="parTrans" cxnId="{05C0FDC8-917E-48BF-928C-D45762C28935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55220F76-0B6F-4956-922F-655A4645D842}" type="sibTrans" cxnId="{05C0FDC8-917E-48BF-928C-D45762C28935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6C780E40-80C5-4A99-9584-5ED108C965BB}">
      <dgm:prSet phldrT="[텍스트]" custT="1"/>
      <dgm:spPr>
        <a:xfrm rot="5400000">
          <a:off x="4160506" y="-571514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2512910"/>
            <a:satOff val="-2189"/>
            <a:lumOff val="-3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2512910"/>
              <a:satOff val="-2189"/>
              <a:lumOff val="-3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현재 기술부족으로 인해 미얀마 심해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랍스터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en-US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9,000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톤을 어획하지 못하고 있음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1D1D1C64-F8B3-456A-AFD4-90CE08FEFDF7}" type="parTrans" cxnId="{CACCC587-FD25-425A-8704-8C29E0C1645E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5AD7A126-788E-4EE8-AE37-BC4F58741019}" type="sibTrans" cxnId="{CACCC587-FD25-425A-8704-8C29E0C1645E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BCDF3811-ED2C-47A5-B5BE-08D64AAF1DE3}">
      <dgm:prSet phldrT="[텍스트]" custT="1"/>
      <dgm:spPr>
        <a:xfrm rot="5400000">
          <a:off x="4160506" y="358232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3769366"/>
            <a:satOff val="-3283"/>
            <a:lumOff val="-4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3769366"/>
              <a:satOff val="-3283"/>
              <a:lumOff val="-4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어선 건조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목선 건조능력은 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년임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. 150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~250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톤까지 건조 가능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3FC5F85B-B9D6-44E5-BA0A-8FC420D96809}" type="parTrans" cxnId="{2AF87921-CCF3-40AB-BC05-3B85F4378D84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5D28F43A-86E8-4C2A-B782-E8246D0A7E89}" type="sibTrans" cxnId="{2AF87921-CCF3-40AB-BC05-3B85F4378D84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DFD2767E-698D-4459-B799-D4F7BC19E6DC}">
      <dgm:prSet phldrT="[텍스트]" custT="1"/>
      <dgm:spPr>
        <a:xfrm>
          <a:off x="1677" y="3721013"/>
          <a:ext cx="1637247" cy="885473"/>
        </a:xfrm>
        <a:prstGeom prst="roundRect">
          <a:avLst/>
        </a:prstGeom>
        <a:solidFill>
          <a:srgbClr val="C0504D">
            <a:hueOff val="4681519"/>
            <a:satOff val="-5839"/>
            <a:lumOff val="1373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pPr latinLnBrk="1"/>
          <a:r>
            <a:rPr lang="ko-KR" altLang="en-US" sz="1300" b="0" cap="none" spc="0" dirty="0" err="1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띨라와</a:t>
          </a:r>
          <a:r>
            <a:rPr lang="ko-KR" altLang="en-US" sz="1300" b="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 경제특구</a:t>
          </a:r>
          <a:endParaRPr lang="ko-KR" altLang="en-US" sz="1300" b="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gm:t>
    </dgm:pt>
    <dgm:pt modelId="{35496134-A1BA-4C8C-8CD6-E27547A119E3}" type="parTrans" cxnId="{FE6D0217-5055-45AD-84A9-92A18B199227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8167F85C-E0CB-45CC-96E1-185D39F405C8}" type="sibTrans" cxnId="{FE6D0217-5055-45AD-84A9-92A18B199227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F2D05651-00BB-4A00-866D-0E9EB70EC776}">
      <dgm:prSet phldrT="[텍스트]" custT="1"/>
      <dgm:spPr>
        <a:xfrm rot="5400000">
          <a:off x="4160506" y="1287979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5025821"/>
            <a:satOff val="-4378"/>
            <a:lumOff val="-6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5025821"/>
              <a:satOff val="-4378"/>
              <a:lumOff val="-6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ko-KR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띨라와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경제특구는 일본자금 투자가 이미 대규모로 집행되었고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소규모</a:t>
          </a:r>
          <a:r>
            <a:rPr lang="en-US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ko-KR" altLang="ko-KR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파일럿으로 실험하기에는 부적합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함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5B66D1CB-CA93-43B6-88CE-59B3D89ED527}" type="parTrans" cxnId="{3DF55466-4EA4-4E8E-B1FD-09C618522B4E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FC20D3A5-709C-4D0A-A25D-9BF120B2CBFA}" type="sibTrans" cxnId="{3DF55466-4EA4-4E8E-B1FD-09C618522B4E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E8DF78F5-1C60-427B-8574-B316DB4396EF}">
      <dgm:prSet phldrT="[텍스트]" custT="1"/>
      <dgm:spPr>
        <a:xfrm rot="5400000">
          <a:off x="4160506" y="1287979"/>
          <a:ext cx="708378" cy="5751541"/>
        </a:xfrm>
        <a:prstGeom prst="round2SameRect">
          <a:avLst/>
        </a:prstGeom>
        <a:solidFill>
          <a:srgbClr val="C0504D">
            <a:tint val="40000"/>
            <a:alpha val="90000"/>
            <a:hueOff val="5025821"/>
            <a:satOff val="-4378"/>
            <a:lumOff val="-6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5025821"/>
              <a:satOff val="-4378"/>
              <a:lumOff val="-6"/>
              <a:alphaOff val="0"/>
            </a:srgbClr>
          </a:solidFill>
          <a:prstDash val="solid"/>
        </a:ln>
        <a:effectLst/>
      </dgm:spPr>
      <dgm:t>
        <a:bodyPr/>
        <a:lstStyle/>
        <a:p>
          <a:pPr latinLnBrk="1">
            <a:lnSpc>
              <a:spcPct val="70000"/>
            </a:lnSpc>
            <a:spcAft>
              <a:spcPts val="0"/>
            </a:spcAft>
          </a:pP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더웨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및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메익은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풍부한 자원과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중화권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수출시장 </a:t>
          </a:r>
          <a:r>
            <a:rPr lang="ko-KR" altLang="en-US" sz="10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고려시</a:t>
          </a:r>
          <a:r>
            <a:rPr lang="ko-KR" altLang="en-US" sz="10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진출지역 후보지로 적합함</a:t>
          </a:r>
          <a:endParaRPr lang="ko-KR" altLang="en-US" sz="1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gm:t>
    </dgm:pt>
    <dgm:pt modelId="{B8664998-763A-4ABE-8966-3A1ED2E49CA3}" type="parTrans" cxnId="{A1700D65-035C-463E-8610-16C9842A44E7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F35B22D1-1E6B-4595-8535-720F46E21837}" type="sibTrans" cxnId="{A1700D65-035C-463E-8610-16C9842A44E7}">
      <dgm:prSet/>
      <dgm:spPr/>
      <dgm:t>
        <a:bodyPr/>
        <a:lstStyle/>
        <a:p>
          <a:pPr latinLnBrk="1"/>
          <a:endParaRPr lang="ko-KR" altLang="en-US">
            <a:latin typeface="+mn-ea"/>
            <a:ea typeface="+mn-ea"/>
          </a:endParaRPr>
        </a:p>
      </dgm:t>
    </dgm:pt>
    <dgm:pt modelId="{B04D5087-C7DB-457D-BF1F-61BDC4AF9DB6}" type="pres">
      <dgm:prSet presAssocID="{7C599019-78F1-4791-8E2F-6C48A8859B5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A6B5AA0-F8F9-4918-BA3F-6E1107E1E2E2}" type="pres">
      <dgm:prSet presAssocID="{9A37A5D6-3C02-473E-822B-378E232F67E6}" presName="linNode" presStyleCnt="0"/>
      <dgm:spPr/>
    </dgm:pt>
    <dgm:pt modelId="{D5E7019B-3F67-4EB7-99F1-CCAAB6E2072C}" type="pres">
      <dgm:prSet presAssocID="{9A37A5D6-3C02-473E-822B-378E232F67E6}" presName="parentText" presStyleLbl="node1" presStyleIdx="0" presStyleCnt="5" custScaleX="6723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E481488-1C8B-43E0-AE2E-10621C6C1663}" type="pres">
      <dgm:prSet presAssocID="{9A37A5D6-3C02-473E-822B-378E232F67E6}" presName="descendantText" presStyleLbl="alignAccFollowNode1" presStyleIdx="0" presStyleCnt="5" custScaleX="13286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E939849-C248-4E40-B7FE-E7E15399881D}" type="pres">
      <dgm:prSet presAssocID="{30B9CC02-467B-4532-BDDD-4B053C106759}" presName="sp" presStyleCnt="0"/>
      <dgm:spPr/>
    </dgm:pt>
    <dgm:pt modelId="{569EE9BA-6D01-4A92-823D-FFB74065C297}" type="pres">
      <dgm:prSet presAssocID="{36FCA9D4-224E-4A58-A9EB-0DE676380BC2}" presName="linNode" presStyleCnt="0"/>
      <dgm:spPr/>
    </dgm:pt>
    <dgm:pt modelId="{D275A2EE-6B06-41E1-A946-E397B13020BF}" type="pres">
      <dgm:prSet presAssocID="{36FCA9D4-224E-4A58-A9EB-0DE676380BC2}" presName="parentText" presStyleLbl="node1" presStyleIdx="1" presStyleCnt="5" custScaleX="6723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5898822-40AA-4755-83D5-891B3A7F8068}" type="pres">
      <dgm:prSet presAssocID="{36FCA9D4-224E-4A58-A9EB-0DE676380BC2}" presName="descendantText" presStyleLbl="alignAccFollowNode1" presStyleIdx="1" presStyleCnt="5" custScaleX="13286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5EB4A46-F186-48AD-AD34-681ACBBCA5C9}" type="pres">
      <dgm:prSet presAssocID="{382969CE-C722-4592-9FB1-257955B53775}" presName="sp" presStyleCnt="0"/>
      <dgm:spPr/>
    </dgm:pt>
    <dgm:pt modelId="{8ADBC6AB-AB71-4E0C-9E66-1178DEA696C2}" type="pres">
      <dgm:prSet presAssocID="{89611027-2AA8-4349-AAB8-3A9B70CC4770}" presName="linNode" presStyleCnt="0"/>
      <dgm:spPr/>
    </dgm:pt>
    <dgm:pt modelId="{5D5201E8-C9EB-4D39-8413-5432146D4DA0}" type="pres">
      <dgm:prSet presAssocID="{89611027-2AA8-4349-AAB8-3A9B70CC4770}" presName="parentText" presStyleLbl="node1" presStyleIdx="2" presStyleCnt="5" custScaleX="6723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18CF6EF-F6BF-48E9-933E-29290180AA92}" type="pres">
      <dgm:prSet presAssocID="{89611027-2AA8-4349-AAB8-3A9B70CC4770}" presName="descendantText" presStyleLbl="alignAccFollowNode1" presStyleIdx="2" presStyleCnt="5" custScaleX="13286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C92378F-6E02-40D2-92D9-0335FFEF334E}" type="pres">
      <dgm:prSet presAssocID="{176785E2-A6F0-49F3-B0B5-05AEEA66D5B7}" presName="sp" presStyleCnt="0"/>
      <dgm:spPr/>
    </dgm:pt>
    <dgm:pt modelId="{953142BC-7553-4F61-8748-18F1D374338C}" type="pres">
      <dgm:prSet presAssocID="{6467B483-4D96-488B-98CD-3C19C206B1E1}" presName="linNode" presStyleCnt="0"/>
      <dgm:spPr/>
    </dgm:pt>
    <dgm:pt modelId="{3C29A43C-A3D9-41CC-8F0D-3C01C77592A9}" type="pres">
      <dgm:prSet presAssocID="{6467B483-4D96-488B-98CD-3C19C206B1E1}" presName="parentText" presStyleLbl="node1" presStyleIdx="3" presStyleCnt="5" custScaleX="6723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692829D-2890-4B7A-AA6D-EEDE02A89E30}" type="pres">
      <dgm:prSet presAssocID="{6467B483-4D96-488B-98CD-3C19C206B1E1}" presName="descendantText" presStyleLbl="alignAccFollowNode1" presStyleIdx="3" presStyleCnt="5" custScaleX="13286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AA8E5C-5868-45C4-A798-EB94A75C0B51}" type="pres">
      <dgm:prSet presAssocID="{533749B2-782F-44F4-95D9-52381E9DAD7A}" presName="sp" presStyleCnt="0"/>
      <dgm:spPr/>
    </dgm:pt>
    <dgm:pt modelId="{D0865EC3-A199-4930-8439-099016549294}" type="pres">
      <dgm:prSet presAssocID="{DFD2767E-698D-4459-B799-D4F7BC19E6DC}" presName="linNode" presStyleCnt="0"/>
      <dgm:spPr/>
    </dgm:pt>
    <dgm:pt modelId="{7CB6C855-34DE-40CF-BD10-B4EAA9F13107}" type="pres">
      <dgm:prSet presAssocID="{DFD2767E-698D-4459-B799-D4F7BC19E6DC}" presName="parentText" presStyleLbl="node1" presStyleIdx="4" presStyleCnt="5" custScaleX="67236">
        <dgm:presLayoutVars>
          <dgm:chMax val="1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B9522DF-0FF4-45FB-A65F-3AFE584964BE}" type="pres">
      <dgm:prSet presAssocID="{DFD2767E-698D-4459-B799-D4F7BC19E6DC}" presName="descendantText" presStyleLbl="alignAccFollowNode1" presStyleIdx="4" presStyleCnt="5" custScaleX="13286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1B31ADF4-6087-4862-B120-20252A455004}" type="presOf" srcId="{36FCA9D4-224E-4A58-A9EB-0DE676380BC2}" destId="{D275A2EE-6B06-41E1-A946-E397B13020BF}" srcOrd="0" destOrd="0" presId="urn:microsoft.com/office/officeart/2005/8/layout/vList5"/>
    <dgm:cxn modelId="{9F823005-ECE2-4A21-B74D-62B9CCEE10CF}" type="presOf" srcId="{7C599019-78F1-4791-8E2F-6C48A8859B5C}" destId="{B04D5087-C7DB-457D-BF1F-61BDC4AF9DB6}" srcOrd="0" destOrd="0" presId="urn:microsoft.com/office/officeart/2005/8/layout/vList5"/>
    <dgm:cxn modelId="{76DF82B8-899C-47B8-8508-BA76169556C7}" srcId="{6467B483-4D96-488B-98CD-3C19C206B1E1}" destId="{2F5D2968-613B-4D92-A1AF-BAC331FAAD51}" srcOrd="0" destOrd="0" parTransId="{4826F118-E538-4A09-A6AF-741F9E5769EC}" sibTransId="{CB3B3A98-41DE-4219-942E-22F49695333B}"/>
    <dgm:cxn modelId="{F69B7BD5-C25B-40FE-BBF0-B08581AAB3CF}" srcId="{89611027-2AA8-4349-AAB8-3A9B70CC4770}" destId="{A363F46E-482D-43AD-BA68-25C20A2F632A}" srcOrd="0" destOrd="0" parTransId="{3BFB78F7-6C42-4BA8-A11B-38D916917352}" sibTransId="{F435C936-28B2-4FAE-B2F9-475A5C2773B0}"/>
    <dgm:cxn modelId="{645A71C5-FAE9-4629-8F1E-F14486587B68}" type="presOf" srcId="{6467B483-4D96-488B-98CD-3C19C206B1E1}" destId="{3C29A43C-A3D9-41CC-8F0D-3C01C77592A9}" srcOrd="0" destOrd="0" presId="urn:microsoft.com/office/officeart/2005/8/layout/vList5"/>
    <dgm:cxn modelId="{B7DFBCB2-F14A-4F6B-8CCD-978A34A84329}" srcId="{9A37A5D6-3C02-473E-822B-378E232F67E6}" destId="{BD1925AC-627A-41CE-8529-388712E71A45}" srcOrd="0" destOrd="0" parTransId="{0125F96E-75F9-40C0-B182-A253BDEE8846}" sibTransId="{C54D443F-AE67-4531-A2E0-6CC589C5FE75}"/>
    <dgm:cxn modelId="{2BB021FD-6BBA-45A9-B13D-50E5D092C7EF}" type="presOf" srcId="{9A37A5D6-3C02-473E-822B-378E232F67E6}" destId="{D5E7019B-3F67-4EB7-99F1-CCAAB6E2072C}" srcOrd="0" destOrd="0" presId="urn:microsoft.com/office/officeart/2005/8/layout/vList5"/>
    <dgm:cxn modelId="{9E43FCA8-B8A7-4A92-A847-FEDEC78448F2}" type="presOf" srcId="{E8DF78F5-1C60-427B-8574-B316DB4396EF}" destId="{4B9522DF-0FF4-45FB-A65F-3AFE584964BE}" srcOrd="0" destOrd="1" presId="urn:microsoft.com/office/officeart/2005/8/layout/vList5"/>
    <dgm:cxn modelId="{81D1808D-248B-4E2F-8B63-2ADDE4146E93}" type="presOf" srcId="{6C780E40-80C5-4A99-9584-5ED108C965BB}" destId="{718CF6EF-F6BF-48E9-933E-29290180AA92}" srcOrd="0" destOrd="2" presId="urn:microsoft.com/office/officeart/2005/8/layout/vList5"/>
    <dgm:cxn modelId="{45035A93-F79A-4FE5-986E-50C26B59A242}" type="presOf" srcId="{DFD2767E-698D-4459-B799-D4F7BC19E6DC}" destId="{7CB6C855-34DE-40CF-BD10-B4EAA9F13107}" srcOrd="0" destOrd="0" presId="urn:microsoft.com/office/officeart/2005/8/layout/vList5"/>
    <dgm:cxn modelId="{DC487C26-F51F-45B8-A303-A6DFB3D6DAE9}" type="presOf" srcId="{BD1925AC-627A-41CE-8529-388712E71A45}" destId="{1E481488-1C8B-43E0-AE2E-10621C6C1663}" srcOrd="0" destOrd="0" presId="urn:microsoft.com/office/officeart/2005/8/layout/vList5"/>
    <dgm:cxn modelId="{3DF55466-4EA4-4E8E-B1FD-09C618522B4E}" srcId="{DFD2767E-698D-4459-B799-D4F7BC19E6DC}" destId="{F2D05651-00BB-4A00-866D-0E9EB70EC776}" srcOrd="0" destOrd="0" parTransId="{5B66D1CB-CA93-43B6-88CE-59B3D89ED527}" sibTransId="{FC20D3A5-709C-4D0A-A25D-9BF120B2CBFA}"/>
    <dgm:cxn modelId="{52E69573-17C3-4FA6-ADC5-65DF95ED7636}" type="presOf" srcId="{BCDA8BD2-09AF-4D16-A032-C3A96493B75E}" destId="{718CF6EF-F6BF-48E9-933E-29290180AA92}" srcOrd="0" destOrd="1" presId="urn:microsoft.com/office/officeart/2005/8/layout/vList5"/>
    <dgm:cxn modelId="{B9901512-3556-4B5C-B96F-D8827F613EBE}" srcId="{36FCA9D4-224E-4A58-A9EB-0DE676380BC2}" destId="{218FCC4E-11FC-4C21-96F2-33D6A032C0FE}" srcOrd="0" destOrd="0" parTransId="{EF20A76A-846B-41BD-9D92-8A2902AF4126}" sibTransId="{C1A0C887-30CA-4716-85FD-5BB88F4FD650}"/>
    <dgm:cxn modelId="{5E3CADC2-1F27-40D7-9E7E-1447271F9299}" srcId="{7C599019-78F1-4791-8E2F-6C48A8859B5C}" destId="{89611027-2AA8-4349-AAB8-3A9B70CC4770}" srcOrd="2" destOrd="0" parTransId="{04B9B221-6B2D-44B9-9B33-AB76717777BF}" sibTransId="{176785E2-A6F0-49F3-B0B5-05AEEA66D5B7}"/>
    <dgm:cxn modelId="{1E7969A4-CD88-4E76-9D9C-8AA467389129}" srcId="{6467B483-4D96-488B-98CD-3C19C206B1E1}" destId="{6BFA60FB-83BE-4F57-9882-39C2A578AF59}" srcOrd="1" destOrd="0" parTransId="{07423EFC-1989-4B93-988D-9101764148F9}" sibTransId="{AB92F976-46D9-46FB-BE57-D1E108C01E10}"/>
    <dgm:cxn modelId="{AFAA491A-41A3-4A88-9FAB-BEA4961DAF58}" type="presOf" srcId="{6BFA60FB-83BE-4F57-9882-39C2A578AF59}" destId="{9692829D-2890-4B7A-AA6D-EEDE02A89E30}" srcOrd="0" destOrd="1" presId="urn:microsoft.com/office/officeart/2005/8/layout/vList5"/>
    <dgm:cxn modelId="{4EF69EE7-31D9-4B5F-819B-28A9C7FC4E8D}" type="presOf" srcId="{89611027-2AA8-4349-AAB8-3A9B70CC4770}" destId="{5D5201E8-C9EB-4D39-8413-5432146D4DA0}" srcOrd="0" destOrd="0" presId="urn:microsoft.com/office/officeart/2005/8/layout/vList5"/>
    <dgm:cxn modelId="{D12F90B9-6F75-4947-A61B-36CA6D268CC2}" type="presOf" srcId="{BCDF3811-ED2C-47A5-B5BE-08D64AAF1DE3}" destId="{9692829D-2890-4B7A-AA6D-EEDE02A89E30}" srcOrd="0" destOrd="2" presId="urn:microsoft.com/office/officeart/2005/8/layout/vList5"/>
    <dgm:cxn modelId="{C616F152-6233-41A6-9A9A-A786537DEA4A}" srcId="{7C599019-78F1-4791-8E2F-6C48A8859B5C}" destId="{6467B483-4D96-488B-98CD-3C19C206B1E1}" srcOrd="3" destOrd="0" parTransId="{8A8CAF88-F41A-4684-858F-9D9E0072E27B}" sibTransId="{533749B2-782F-44F4-95D9-52381E9DAD7A}"/>
    <dgm:cxn modelId="{FE6D0217-5055-45AD-84A9-92A18B199227}" srcId="{7C599019-78F1-4791-8E2F-6C48A8859B5C}" destId="{DFD2767E-698D-4459-B799-D4F7BC19E6DC}" srcOrd="4" destOrd="0" parTransId="{35496134-A1BA-4C8C-8CD6-E27547A119E3}" sibTransId="{8167F85C-E0CB-45CC-96E1-185D39F405C8}"/>
    <dgm:cxn modelId="{A95000F2-DE26-4DF3-B780-755EA88FE86A}" type="presOf" srcId="{A363F46E-482D-43AD-BA68-25C20A2F632A}" destId="{718CF6EF-F6BF-48E9-933E-29290180AA92}" srcOrd="0" destOrd="0" presId="urn:microsoft.com/office/officeart/2005/8/layout/vList5"/>
    <dgm:cxn modelId="{55AD90D5-C780-4E1D-B062-7401570974BD}" srcId="{89611027-2AA8-4349-AAB8-3A9B70CC4770}" destId="{BCDA8BD2-09AF-4D16-A032-C3A96493B75E}" srcOrd="1" destOrd="0" parTransId="{BAFF604F-BE27-495B-9E17-5CC893EBC5EF}" sibTransId="{0F3DF068-10AD-4DBA-843C-B5EC52442A7C}"/>
    <dgm:cxn modelId="{9119653B-A81F-49BD-9E20-91CB789ADA0A}" type="presOf" srcId="{FD43E22D-3215-48D6-B277-66BD80164B0A}" destId="{05898822-40AA-4755-83D5-891B3A7F8068}" srcOrd="0" destOrd="1" presId="urn:microsoft.com/office/officeart/2005/8/layout/vList5"/>
    <dgm:cxn modelId="{2A1320F7-B31E-4448-A669-56070F4A7ECF}" type="presOf" srcId="{218FCC4E-11FC-4C21-96F2-33D6A032C0FE}" destId="{05898822-40AA-4755-83D5-891B3A7F8068}" srcOrd="0" destOrd="0" presId="urn:microsoft.com/office/officeart/2005/8/layout/vList5"/>
    <dgm:cxn modelId="{0A81875A-C088-4E30-8850-E3066795A9CA}" srcId="{7C599019-78F1-4791-8E2F-6C48A8859B5C}" destId="{36FCA9D4-224E-4A58-A9EB-0DE676380BC2}" srcOrd="1" destOrd="0" parTransId="{57773BF2-9247-4BFE-B4F1-E7A9A490F891}" sibTransId="{382969CE-C722-4592-9FB1-257955B53775}"/>
    <dgm:cxn modelId="{05C0FDC8-917E-48BF-928C-D45762C28935}" srcId="{36FCA9D4-224E-4A58-A9EB-0DE676380BC2}" destId="{FD43E22D-3215-48D6-B277-66BD80164B0A}" srcOrd="1" destOrd="0" parTransId="{F9FBEAEC-AD6A-4951-B8D5-C5B20AE08B5F}" sibTransId="{55220F76-0B6F-4956-922F-655A4645D842}"/>
    <dgm:cxn modelId="{CB7A06BF-BF57-4A6A-9934-E6EB385E8605}" type="presOf" srcId="{F2D05651-00BB-4A00-866D-0E9EB70EC776}" destId="{4B9522DF-0FF4-45FB-A65F-3AFE584964BE}" srcOrd="0" destOrd="0" presId="urn:microsoft.com/office/officeart/2005/8/layout/vList5"/>
    <dgm:cxn modelId="{2AF87921-CCF3-40AB-BC05-3B85F4378D84}" srcId="{6467B483-4D96-488B-98CD-3C19C206B1E1}" destId="{BCDF3811-ED2C-47A5-B5BE-08D64AAF1DE3}" srcOrd="2" destOrd="0" parTransId="{3FC5F85B-B9D6-44E5-BA0A-8FC420D96809}" sibTransId="{5D28F43A-86E8-4C2A-B782-E8246D0A7E89}"/>
    <dgm:cxn modelId="{BB5446E0-224A-4E7F-B25C-7EF50F5F8355}" type="presOf" srcId="{2F5D2968-613B-4D92-A1AF-BAC331FAAD51}" destId="{9692829D-2890-4B7A-AA6D-EEDE02A89E30}" srcOrd="0" destOrd="0" presId="urn:microsoft.com/office/officeart/2005/8/layout/vList5"/>
    <dgm:cxn modelId="{CACCC587-FD25-425A-8704-8C29E0C1645E}" srcId="{89611027-2AA8-4349-AAB8-3A9B70CC4770}" destId="{6C780E40-80C5-4A99-9584-5ED108C965BB}" srcOrd="2" destOrd="0" parTransId="{1D1D1C64-F8B3-456A-AFD4-90CE08FEFDF7}" sibTransId="{5AD7A126-788E-4EE8-AE37-BC4F58741019}"/>
    <dgm:cxn modelId="{A1700D65-035C-463E-8610-16C9842A44E7}" srcId="{DFD2767E-698D-4459-B799-D4F7BC19E6DC}" destId="{E8DF78F5-1C60-427B-8574-B316DB4396EF}" srcOrd="1" destOrd="0" parTransId="{B8664998-763A-4ABE-8966-3A1ED2E49CA3}" sibTransId="{F35B22D1-1E6B-4595-8535-720F46E21837}"/>
    <dgm:cxn modelId="{3E31CF6C-D56D-4C16-AFF8-6E8919CB9F88}" srcId="{7C599019-78F1-4791-8E2F-6C48A8859B5C}" destId="{9A37A5D6-3C02-473E-822B-378E232F67E6}" srcOrd="0" destOrd="0" parTransId="{9B39FC0F-842E-4C02-8059-4D631E5F946B}" sibTransId="{30B9CC02-467B-4532-BDDD-4B053C106759}"/>
    <dgm:cxn modelId="{79EB4B9D-F22C-421C-9687-B2E49185C8E5}" type="presParOf" srcId="{B04D5087-C7DB-457D-BF1F-61BDC4AF9DB6}" destId="{BA6B5AA0-F8F9-4918-BA3F-6E1107E1E2E2}" srcOrd="0" destOrd="0" presId="urn:microsoft.com/office/officeart/2005/8/layout/vList5"/>
    <dgm:cxn modelId="{414BA7E4-01F7-42E3-A6F8-1CDF1C757EDB}" type="presParOf" srcId="{BA6B5AA0-F8F9-4918-BA3F-6E1107E1E2E2}" destId="{D5E7019B-3F67-4EB7-99F1-CCAAB6E2072C}" srcOrd="0" destOrd="0" presId="urn:microsoft.com/office/officeart/2005/8/layout/vList5"/>
    <dgm:cxn modelId="{3832C50E-5D57-498E-9141-81549C18B280}" type="presParOf" srcId="{BA6B5AA0-F8F9-4918-BA3F-6E1107E1E2E2}" destId="{1E481488-1C8B-43E0-AE2E-10621C6C1663}" srcOrd="1" destOrd="0" presId="urn:microsoft.com/office/officeart/2005/8/layout/vList5"/>
    <dgm:cxn modelId="{1E57251F-C741-4734-BC7C-94ED2A2E34B3}" type="presParOf" srcId="{B04D5087-C7DB-457D-BF1F-61BDC4AF9DB6}" destId="{BE939849-C248-4E40-B7FE-E7E15399881D}" srcOrd="1" destOrd="0" presId="urn:microsoft.com/office/officeart/2005/8/layout/vList5"/>
    <dgm:cxn modelId="{797C7C84-16D6-4C75-8061-40E4EA5322D7}" type="presParOf" srcId="{B04D5087-C7DB-457D-BF1F-61BDC4AF9DB6}" destId="{569EE9BA-6D01-4A92-823D-FFB74065C297}" srcOrd="2" destOrd="0" presId="urn:microsoft.com/office/officeart/2005/8/layout/vList5"/>
    <dgm:cxn modelId="{CBA0CF97-18DA-43B8-9CFB-914916DC3556}" type="presParOf" srcId="{569EE9BA-6D01-4A92-823D-FFB74065C297}" destId="{D275A2EE-6B06-41E1-A946-E397B13020BF}" srcOrd="0" destOrd="0" presId="urn:microsoft.com/office/officeart/2005/8/layout/vList5"/>
    <dgm:cxn modelId="{49DE3917-CA82-47B3-B72A-1298816A03D4}" type="presParOf" srcId="{569EE9BA-6D01-4A92-823D-FFB74065C297}" destId="{05898822-40AA-4755-83D5-891B3A7F8068}" srcOrd="1" destOrd="0" presId="urn:microsoft.com/office/officeart/2005/8/layout/vList5"/>
    <dgm:cxn modelId="{8D3ED5FA-2719-45A0-91C7-831844BF4F17}" type="presParOf" srcId="{B04D5087-C7DB-457D-BF1F-61BDC4AF9DB6}" destId="{55EB4A46-F186-48AD-AD34-681ACBBCA5C9}" srcOrd="3" destOrd="0" presId="urn:microsoft.com/office/officeart/2005/8/layout/vList5"/>
    <dgm:cxn modelId="{F671E24D-3220-4D73-8850-9927C1B24BA4}" type="presParOf" srcId="{B04D5087-C7DB-457D-BF1F-61BDC4AF9DB6}" destId="{8ADBC6AB-AB71-4E0C-9E66-1178DEA696C2}" srcOrd="4" destOrd="0" presId="urn:microsoft.com/office/officeart/2005/8/layout/vList5"/>
    <dgm:cxn modelId="{D1D7DB44-EB2D-4C17-A095-E36D081981A0}" type="presParOf" srcId="{8ADBC6AB-AB71-4E0C-9E66-1178DEA696C2}" destId="{5D5201E8-C9EB-4D39-8413-5432146D4DA0}" srcOrd="0" destOrd="0" presId="urn:microsoft.com/office/officeart/2005/8/layout/vList5"/>
    <dgm:cxn modelId="{A930B2CC-37C7-497E-9CCA-7F3FDD8F900C}" type="presParOf" srcId="{8ADBC6AB-AB71-4E0C-9E66-1178DEA696C2}" destId="{718CF6EF-F6BF-48E9-933E-29290180AA92}" srcOrd="1" destOrd="0" presId="urn:microsoft.com/office/officeart/2005/8/layout/vList5"/>
    <dgm:cxn modelId="{CE3D45DC-E998-4A77-AE4F-38B375F680C5}" type="presParOf" srcId="{B04D5087-C7DB-457D-BF1F-61BDC4AF9DB6}" destId="{BC92378F-6E02-40D2-92D9-0335FFEF334E}" srcOrd="5" destOrd="0" presId="urn:microsoft.com/office/officeart/2005/8/layout/vList5"/>
    <dgm:cxn modelId="{949F7959-E8E9-46EB-99BA-B2AE0961B33E}" type="presParOf" srcId="{B04D5087-C7DB-457D-BF1F-61BDC4AF9DB6}" destId="{953142BC-7553-4F61-8748-18F1D374338C}" srcOrd="6" destOrd="0" presId="urn:microsoft.com/office/officeart/2005/8/layout/vList5"/>
    <dgm:cxn modelId="{4960EDD8-62FB-40E6-9A74-5A53B8612820}" type="presParOf" srcId="{953142BC-7553-4F61-8748-18F1D374338C}" destId="{3C29A43C-A3D9-41CC-8F0D-3C01C77592A9}" srcOrd="0" destOrd="0" presId="urn:microsoft.com/office/officeart/2005/8/layout/vList5"/>
    <dgm:cxn modelId="{77C244EC-E73A-4FB0-BC33-50BF75F13020}" type="presParOf" srcId="{953142BC-7553-4F61-8748-18F1D374338C}" destId="{9692829D-2890-4B7A-AA6D-EEDE02A89E30}" srcOrd="1" destOrd="0" presId="urn:microsoft.com/office/officeart/2005/8/layout/vList5"/>
    <dgm:cxn modelId="{237D85C2-D614-4CFC-8046-5CCE657B5548}" type="presParOf" srcId="{B04D5087-C7DB-457D-BF1F-61BDC4AF9DB6}" destId="{6AAA8E5C-5868-45C4-A798-EB94A75C0B51}" srcOrd="7" destOrd="0" presId="urn:microsoft.com/office/officeart/2005/8/layout/vList5"/>
    <dgm:cxn modelId="{498D1913-1309-4150-B74D-5B00E431FE3D}" type="presParOf" srcId="{B04D5087-C7DB-457D-BF1F-61BDC4AF9DB6}" destId="{D0865EC3-A199-4930-8439-099016549294}" srcOrd="8" destOrd="0" presId="urn:microsoft.com/office/officeart/2005/8/layout/vList5"/>
    <dgm:cxn modelId="{9FF01B86-39F2-4D2D-8A9A-F127C35A18F1}" type="presParOf" srcId="{D0865EC3-A199-4930-8439-099016549294}" destId="{7CB6C855-34DE-40CF-BD10-B4EAA9F13107}" srcOrd="0" destOrd="0" presId="urn:microsoft.com/office/officeart/2005/8/layout/vList5"/>
    <dgm:cxn modelId="{C06EFC83-6136-42CA-9400-909A73A06629}" type="presParOf" srcId="{D0865EC3-A199-4930-8439-099016549294}" destId="{4B9522DF-0FF4-45FB-A65F-3AFE584964B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ABE77EA-98CC-4C25-9FCB-D06222866E9E}">
      <dsp:nvSpPr>
        <dsp:cNvPr id="0" name=""/>
        <dsp:cNvSpPr/>
      </dsp:nvSpPr>
      <dsp:spPr>
        <a:xfrm rot="5400000">
          <a:off x="4729261" y="-2535132"/>
          <a:ext cx="548218" cy="5758672"/>
        </a:xfrm>
        <a:prstGeom prst="round2SameRect">
          <a:avLst/>
        </a:prstGeom>
        <a:solidFill>
          <a:srgbClr val="9BBB59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정치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경제적 개혁 덕에 채무불이행위험이 점진적으로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감소중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채무면제이익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차관 및 원조 재개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GDP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성장세 가속화 덕에 부채규모 감소 전망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 rot="5400000">
        <a:off x="4729261" y="-2535132"/>
        <a:ext cx="548218" cy="5758672"/>
      </dsp:txXfrm>
    </dsp:sp>
    <dsp:sp modelId="{A897E89E-4356-4566-A2BC-0EB679C7B743}">
      <dsp:nvSpPr>
        <dsp:cNvPr id="0" name=""/>
        <dsp:cNvSpPr/>
      </dsp:nvSpPr>
      <dsp:spPr>
        <a:xfrm>
          <a:off x="0" y="1567"/>
          <a:ext cx="2122813" cy="685272"/>
        </a:xfrm>
        <a:prstGeom prst="roundRect">
          <a:avLst/>
        </a:prstGeom>
        <a:solidFill>
          <a:srgbClr val="9BBB59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00" tIns="26670" rIns="18000" bIns="26670" numCol="1" spcCol="1270" anchor="ctr" anchorCtr="0">
          <a:noAutofit/>
        </a:bodyPr>
        <a:lstStyle/>
        <a:p>
          <a:pPr lvl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1)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채무불이행위험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>
        <a:off x="0" y="1567"/>
        <a:ext cx="2122813" cy="685272"/>
      </dsp:txXfrm>
    </dsp:sp>
    <dsp:sp modelId="{1E481488-1C8B-43E0-AE2E-10621C6C1663}">
      <dsp:nvSpPr>
        <dsp:cNvPr id="0" name=""/>
        <dsp:cNvSpPr/>
      </dsp:nvSpPr>
      <dsp:spPr>
        <a:xfrm rot="5400000">
          <a:off x="4729261" y="-1815595"/>
          <a:ext cx="548218" cy="5758672"/>
        </a:xfrm>
        <a:prstGeom prst="round2SameRect">
          <a:avLst/>
        </a:prstGeom>
        <a:solidFill>
          <a:srgbClr val="9BBB59">
            <a:tint val="40000"/>
            <a:alpha val="90000"/>
            <a:hueOff val="2679212"/>
            <a:satOff val="-3448"/>
            <a:lumOff val="-269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2679212"/>
              <a:satOff val="-3448"/>
              <a:lumOff val="-269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미얀마 중앙은행은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짯화가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 시장에서 평가되도록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(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변동환율제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)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 허용할 조짐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이로 인해 환율변동성은 증가할 전망이나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국제사회의 기술적 도움 및 미얀마 중앙은행의 자치권 신장으로 변화폭은 제한될 전망	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 rot="5400000">
        <a:off x="4729261" y="-1815595"/>
        <a:ext cx="548218" cy="5758672"/>
      </dsp:txXfrm>
    </dsp:sp>
    <dsp:sp modelId="{D5E7019B-3F67-4EB7-99F1-CCAAB6E2072C}">
      <dsp:nvSpPr>
        <dsp:cNvPr id="0" name=""/>
        <dsp:cNvSpPr/>
      </dsp:nvSpPr>
      <dsp:spPr>
        <a:xfrm>
          <a:off x="0" y="721103"/>
          <a:ext cx="2122813" cy="685272"/>
        </a:xfrm>
        <a:prstGeom prst="roundRect">
          <a:avLst/>
        </a:prstGeom>
        <a:solidFill>
          <a:srgbClr val="5CB565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00" tIns="26670" rIns="18000" bIns="26670" numCol="1" spcCol="1270" anchor="ctr" anchorCtr="0">
          <a:noAutofit/>
        </a:bodyPr>
        <a:lstStyle/>
        <a:p>
          <a:pPr lvl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2)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환율변동위험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>
        <a:off x="0" y="721103"/>
        <a:ext cx="2122813" cy="685272"/>
      </dsp:txXfrm>
    </dsp:sp>
    <dsp:sp modelId="{05898822-40AA-4755-83D5-891B3A7F8068}">
      <dsp:nvSpPr>
        <dsp:cNvPr id="0" name=""/>
        <dsp:cNvSpPr/>
      </dsp:nvSpPr>
      <dsp:spPr>
        <a:xfrm rot="5400000">
          <a:off x="4729261" y="-1096059"/>
          <a:ext cx="548218" cy="5758672"/>
        </a:xfrm>
        <a:prstGeom prst="round2SameRect">
          <a:avLst/>
        </a:prstGeom>
        <a:solidFill>
          <a:srgbClr val="9BBB59">
            <a:tint val="40000"/>
            <a:alpha val="90000"/>
            <a:hueOff val="5358425"/>
            <a:satOff val="-6896"/>
            <a:lumOff val="-537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5358425"/>
              <a:satOff val="-6896"/>
              <a:lumOff val="-537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IMF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식 경제개혁이 진행되면서 은행 부실채권위험은 증가할 전망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미얀마 국내은행과의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JV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형태로 해외 금융사의 진입을 허용하는 입법안은 미얀마 은행권의 근대화를 촉진할 것으로 예상됨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 rot="5400000">
        <a:off x="4729261" y="-1096059"/>
        <a:ext cx="548218" cy="5758672"/>
      </dsp:txXfrm>
    </dsp:sp>
    <dsp:sp modelId="{D275A2EE-6B06-41E1-A946-E397B13020BF}">
      <dsp:nvSpPr>
        <dsp:cNvPr id="0" name=""/>
        <dsp:cNvSpPr/>
      </dsp:nvSpPr>
      <dsp:spPr>
        <a:xfrm>
          <a:off x="0" y="1440640"/>
          <a:ext cx="2122813" cy="685272"/>
        </a:xfrm>
        <a:prstGeom prst="roundRect">
          <a:avLst/>
        </a:prstGeom>
        <a:solidFill>
          <a:srgbClr val="5EAFA6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00" tIns="26670" rIns="18000" bIns="26670" numCol="1" spcCol="1270" anchor="ctr" anchorCtr="0">
          <a:noAutofit/>
        </a:bodyPr>
        <a:lstStyle/>
        <a:p>
          <a:pPr lvl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3)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은행 부실채권위험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>
        <a:off x="0" y="1440640"/>
        <a:ext cx="2122813" cy="685272"/>
      </dsp:txXfrm>
    </dsp:sp>
    <dsp:sp modelId="{718CF6EF-F6BF-48E9-933E-29290180AA92}">
      <dsp:nvSpPr>
        <dsp:cNvPr id="0" name=""/>
        <dsp:cNvSpPr/>
      </dsp:nvSpPr>
      <dsp:spPr>
        <a:xfrm rot="5400000">
          <a:off x="4729261" y="-376522"/>
          <a:ext cx="548218" cy="5758672"/>
        </a:xfrm>
        <a:prstGeom prst="round2SameRect">
          <a:avLst/>
        </a:prstGeom>
        <a:solidFill>
          <a:srgbClr val="9BBB59">
            <a:tint val="40000"/>
            <a:alpha val="90000"/>
            <a:hueOff val="8037638"/>
            <a:satOff val="-10345"/>
            <a:lumOff val="-806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8037638"/>
              <a:satOff val="-10345"/>
              <a:lumOff val="-806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정치적 자유화가 계속 진행되나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헌법의 조력은 받는 군부로 인해 완전한 민주화 체제로의 전환은 어려울 전망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종교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인종 갈등이 심화됨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 rot="5400000">
        <a:off x="4729261" y="-376522"/>
        <a:ext cx="548218" cy="5758672"/>
      </dsp:txXfrm>
    </dsp:sp>
    <dsp:sp modelId="{5D5201E8-C9EB-4D39-8413-5432146D4DA0}">
      <dsp:nvSpPr>
        <dsp:cNvPr id="0" name=""/>
        <dsp:cNvSpPr/>
      </dsp:nvSpPr>
      <dsp:spPr>
        <a:xfrm>
          <a:off x="0" y="2160177"/>
          <a:ext cx="2122813" cy="685272"/>
        </a:xfrm>
        <a:prstGeom prst="roundRect">
          <a:avLst/>
        </a:prstGeom>
        <a:solidFill>
          <a:srgbClr val="6179A8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00" tIns="26670" rIns="18000" bIns="26670" numCol="1" spcCol="1270" anchor="ctr" anchorCtr="0">
          <a:noAutofit/>
        </a:bodyPr>
        <a:lstStyle/>
        <a:p>
          <a:pPr lvl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4)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정치적 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>
        <a:off x="0" y="2160177"/>
        <a:ext cx="2122813" cy="685272"/>
      </dsp:txXfrm>
    </dsp:sp>
    <dsp:sp modelId="{9692829D-2890-4B7A-AA6D-EEDE02A89E30}">
      <dsp:nvSpPr>
        <dsp:cNvPr id="0" name=""/>
        <dsp:cNvSpPr/>
      </dsp:nvSpPr>
      <dsp:spPr>
        <a:xfrm rot="5400000">
          <a:off x="4729261" y="343013"/>
          <a:ext cx="548218" cy="5758672"/>
        </a:xfrm>
        <a:prstGeom prst="round2SameRect">
          <a:avLst/>
        </a:prstGeom>
        <a:solidFill>
          <a:srgbClr val="9BBB59">
            <a:tint val="40000"/>
            <a:alpha val="90000"/>
            <a:hueOff val="10716850"/>
            <a:satOff val="-13793"/>
            <a:lumOff val="-1075"/>
            <a:alphaOff val="0"/>
          </a:srgbClr>
        </a:solidFill>
        <a:ln w="25400" cap="flat" cmpd="sng" algn="ctr">
          <a:solidFill>
            <a:srgbClr val="9BBB59">
              <a:tint val="40000"/>
              <a:alpha val="90000"/>
              <a:hueOff val="10716850"/>
              <a:satOff val="-13793"/>
              <a:lumOff val="-1075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GDP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성장세 가속화에도 불구하고 거시경제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펀더멘탈은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 여전히 취약할 전망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  <a:p>
          <a:pPr marL="57150" lvl="1" indent="-57150" algn="l" defTabSz="4445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정부는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2013-2014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나눔고딕 Bold" pitchFamily="50" charset="-127"/>
              <a:ea typeface="나눔고딕 Bold" pitchFamily="50" charset="-127"/>
              <a:cs typeface="+mn-cs"/>
            </a:rPr>
            <a:t>에도 예산적자를 지속할 것으로 예상됨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 rot="5400000">
        <a:off x="4729261" y="343013"/>
        <a:ext cx="548218" cy="5758672"/>
      </dsp:txXfrm>
    </dsp:sp>
    <dsp:sp modelId="{3C29A43C-A3D9-41CC-8F0D-3C01C77592A9}">
      <dsp:nvSpPr>
        <dsp:cNvPr id="0" name=""/>
        <dsp:cNvSpPr/>
      </dsp:nvSpPr>
      <dsp:spPr>
        <a:xfrm>
          <a:off x="0" y="2879713"/>
          <a:ext cx="2122813" cy="685272"/>
        </a:xfrm>
        <a:prstGeom prst="roundRect">
          <a:avLst/>
        </a:prstGeom>
        <a:solidFill>
          <a:srgbClr val="8064A2"/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000" tIns="26670" rIns="18000" bIns="26670" numCol="1" spcCol="1270" anchor="ctr" anchorCtr="0">
          <a:noAutofit/>
        </a:bodyPr>
        <a:lstStyle/>
        <a:p>
          <a:pPr lvl="0" algn="l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 5) </a:t>
          </a:r>
          <a:r>
            <a:rPr lang="ko-KR" altLang="en-US" sz="1400" b="1" kern="1200" cap="none" spc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cs typeface="+mn-cs"/>
            </a:rPr>
            <a:t>경제구조적 위험</a:t>
          </a:r>
          <a:endParaRPr lang="ko-KR" altLang="en-US" sz="1400" b="1" kern="1200" cap="none" spc="0" dirty="0">
            <a:ln w="18415" cmpd="sng">
              <a:noFill/>
              <a:prstDash val="solid"/>
            </a:ln>
            <a:solidFill>
              <a:schemeClr val="tx1">
                <a:lumMod val="85000"/>
                <a:lumOff val="15000"/>
              </a:schemeClr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나눔고딕 Bold" pitchFamily="50" charset="-127"/>
            <a:ea typeface="나눔고딕 Bold" pitchFamily="50" charset="-127"/>
            <a:cs typeface="+mn-cs"/>
          </a:endParaRPr>
        </a:p>
      </dsp:txBody>
      <dsp:txXfrm>
        <a:off x="0" y="2879713"/>
        <a:ext cx="2122813" cy="68527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E481488-1C8B-43E0-AE2E-10621C6C1663}">
      <dsp:nvSpPr>
        <dsp:cNvPr id="0" name=""/>
        <dsp:cNvSpPr/>
      </dsp:nvSpPr>
      <dsp:spPr>
        <a:xfrm rot="5400000">
          <a:off x="4711227" y="-2762403"/>
          <a:ext cx="771098" cy="6493089"/>
        </a:xfrm>
        <a:prstGeom prst="round2SameRect">
          <a:avLst/>
        </a:prstGeom>
        <a:solidFill>
          <a:srgbClr val="C0504D">
            <a:tint val="40000"/>
            <a:alpha val="90000"/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양곤 수산시장 조사를 통해 시장 운영방식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어선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얼음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경매 등 일관체제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전액 자기자본 조달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/>
          </a:r>
          <a:b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</a:b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연매출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($9,100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만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년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및 거래량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(200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일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수익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·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비용구조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(VMP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사는 조업선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70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운반선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30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 등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/>
          </a:r>
          <a:b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</a:b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시장전체 어선의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50%)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소유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이외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척에 수수료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4%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징수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sp:txBody>
      <dsp:txXfrm rot="5400000">
        <a:off x="4711227" y="-2762403"/>
        <a:ext cx="771098" cy="6493089"/>
      </dsp:txXfrm>
    </dsp:sp>
    <dsp:sp modelId="{D5E7019B-3F67-4EB7-99F1-CCAAB6E2072C}">
      <dsp:nvSpPr>
        <dsp:cNvPr id="0" name=""/>
        <dsp:cNvSpPr/>
      </dsp:nvSpPr>
      <dsp:spPr>
        <a:xfrm>
          <a:off x="1893" y="2204"/>
          <a:ext cx="1848338" cy="963872"/>
        </a:xfrm>
        <a:prstGeom prst="roundRect">
          <a:avLst/>
        </a:prstGeom>
        <a:solidFill>
          <a:srgbClr val="C0504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b="0" kern="1200" cap="none" spc="-15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양곤 수산시장 및 </a:t>
          </a:r>
          <a:r>
            <a:rPr lang="en-US" altLang="ko-KR" sz="1300" b="0" kern="1200" cap="none" spc="-15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VMP</a:t>
          </a:r>
          <a:r>
            <a:rPr lang="ko-KR" altLang="en-US" sz="1300" b="0" kern="1200" cap="none" spc="-15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사</a:t>
          </a:r>
          <a:endParaRPr lang="ko-KR" altLang="en-US" sz="1300" b="0" kern="1200" cap="none" spc="-15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sp:txBody>
      <dsp:txXfrm>
        <a:off x="1893" y="2204"/>
        <a:ext cx="1848338" cy="963872"/>
      </dsp:txXfrm>
    </dsp:sp>
    <dsp:sp modelId="{05898822-40AA-4755-83D5-891B3A7F8068}">
      <dsp:nvSpPr>
        <dsp:cNvPr id="0" name=""/>
        <dsp:cNvSpPr/>
      </dsp:nvSpPr>
      <dsp:spPr>
        <a:xfrm rot="5400000">
          <a:off x="4711227" y="-1750337"/>
          <a:ext cx="771098" cy="6493089"/>
        </a:xfrm>
        <a:prstGeom prst="round2SameRect">
          <a:avLst/>
        </a:prstGeom>
        <a:solidFill>
          <a:srgbClr val="C0504D">
            <a:tint val="40000"/>
            <a:alpha val="90000"/>
            <a:hueOff val="1256455"/>
            <a:satOff val="-1094"/>
            <a:lumOff val="-1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1256455"/>
              <a:satOff val="-1094"/>
              <a:lumOff val="-1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생산설비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MZN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은 양곤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메익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등에 타이거새우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머드크랩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·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잉어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en-US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Rohu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)·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수리미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연육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공장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어분공장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얼음공장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메익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2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개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라카인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개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등 보유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어로어업 한계 및 기술부족으로 어획량 감소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양식 신규품목 개척 또한 지연됨</a:t>
          </a:r>
          <a:endParaRPr lang="ko-KR" altLang="ko-KR" sz="1000" kern="1200" dirty="0" smtClean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sp:txBody>
      <dsp:txXfrm rot="5400000">
        <a:off x="4711227" y="-1750337"/>
        <a:ext cx="771098" cy="6493089"/>
      </dsp:txXfrm>
    </dsp:sp>
    <dsp:sp modelId="{D275A2EE-6B06-41E1-A946-E397B13020BF}">
      <dsp:nvSpPr>
        <dsp:cNvPr id="0" name=""/>
        <dsp:cNvSpPr/>
      </dsp:nvSpPr>
      <dsp:spPr>
        <a:xfrm>
          <a:off x="1893" y="1014271"/>
          <a:ext cx="1848338" cy="963872"/>
        </a:xfrm>
        <a:prstGeom prst="roundRect">
          <a:avLst/>
        </a:prstGeom>
        <a:solidFill>
          <a:srgbClr val="C0504D">
            <a:hueOff val="1170380"/>
            <a:satOff val="-1460"/>
            <a:lumOff val="343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0" kern="120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MZN</a:t>
          </a:r>
          <a:r>
            <a:rPr lang="ko-KR" altLang="en-US" sz="1300" b="0" kern="120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사</a:t>
          </a:r>
          <a:endParaRPr lang="ko-KR" altLang="en-US" sz="1300" b="0" kern="120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sp:txBody>
      <dsp:txXfrm>
        <a:off x="1893" y="1014271"/>
        <a:ext cx="1848338" cy="963872"/>
      </dsp:txXfrm>
    </dsp:sp>
    <dsp:sp modelId="{718CF6EF-F6BF-48E9-933E-29290180AA92}">
      <dsp:nvSpPr>
        <dsp:cNvPr id="0" name=""/>
        <dsp:cNvSpPr/>
      </dsp:nvSpPr>
      <dsp:spPr>
        <a:xfrm rot="5400000">
          <a:off x="4711227" y="-738270"/>
          <a:ext cx="771098" cy="6493089"/>
        </a:xfrm>
        <a:prstGeom prst="round2SameRect">
          <a:avLst/>
        </a:prstGeom>
        <a:solidFill>
          <a:srgbClr val="C0504D">
            <a:tint val="40000"/>
            <a:alpha val="90000"/>
            <a:hueOff val="2512910"/>
            <a:satOff val="-2189"/>
            <a:lumOff val="-3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2512910"/>
              <a:satOff val="-2189"/>
              <a:lumOff val="-3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미얀마 수산업의 잠재성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미얀마 해안선은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2,800Km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로 깨끗한 수질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세계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위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보유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냉동창고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사료공장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항만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어획도구 장비가 크게 부족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현재 기술부족으로 인해 미얀마 심해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랍스터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9,000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톤을 어획하지 못하고 있음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sp:txBody>
      <dsp:txXfrm rot="5400000">
        <a:off x="4711227" y="-738270"/>
        <a:ext cx="771098" cy="6493089"/>
      </dsp:txXfrm>
    </dsp:sp>
    <dsp:sp modelId="{5D5201E8-C9EB-4D39-8413-5432146D4DA0}">
      <dsp:nvSpPr>
        <dsp:cNvPr id="0" name=""/>
        <dsp:cNvSpPr/>
      </dsp:nvSpPr>
      <dsp:spPr>
        <a:xfrm>
          <a:off x="1893" y="2026337"/>
          <a:ext cx="1848338" cy="963872"/>
        </a:xfrm>
        <a:prstGeom prst="roundRect">
          <a:avLst/>
        </a:prstGeom>
        <a:solidFill>
          <a:srgbClr val="C0504D">
            <a:hueOff val="2340759"/>
            <a:satOff val="-2919"/>
            <a:lumOff val="686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b="0" kern="120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미얀마 수협</a:t>
          </a:r>
          <a:endParaRPr lang="ko-KR" altLang="en-US" sz="1300" b="0" kern="120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sp:txBody>
      <dsp:txXfrm>
        <a:off x="1893" y="2026337"/>
        <a:ext cx="1848338" cy="963872"/>
      </dsp:txXfrm>
    </dsp:sp>
    <dsp:sp modelId="{9692829D-2890-4B7A-AA6D-EEDE02A89E30}">
      <dsp:nvSpPr>
        <dsp:cNvPr id="0" name=""/>
        <dsp:cNvSpPr/>
      </dsp:nvSpPr>
      <dsp:spPr>
        <a:xfrm rot="5400000">
          <a:off x="4711227" y="273795"/>
          <a:ext cx="771098" cy="6493089"/>
        </a:xfrm>
        <a:prstGeom prst="round2SameRect">
          <a:avLst/>
        </a:prstGeom>
        <a:solidFill>
          <a:srgbClr val="C0504D">
            <a:tint val="40000"/>
            <a:alpha val="90000"/>
            <a:hueOff val="3769366"/>
            <a:satOff val="-3283"/>
            <a:lumOff val="-4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3769366"/>
              <a:satOff val="-3283"/>
              <a:lumOff val="-4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생산품목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머드크랩을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비롯한 각종 수산물을 양식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어분공장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하루에 원료 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200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톤으로 어분 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50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생산가능함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.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어분 품질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Protein 60%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이상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Max 68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%</a:t>
          </a:r>
          <a:b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</a:b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(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그러나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연구소 데이터에 의하면 간신히 </a:t>
          </a:r>
          <a:r>
            <a:rPr lang="en-US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60%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를 맞추는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수준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)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어선 건조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: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목선 건조능력은 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10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척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/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년임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. 150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~250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톤까지 건조 가능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sp:txBody>
      <dsp:txXfrm rot="5400000">
        <a:off x="4711227" y="273795"/>
        <a:ext cx="771098" cy="6493089"/>
      </dsp:txXfrm>
    </dsp:sp>
    <dsp:sp modelId="{3C29A43C-A3D9-41CC-8F0D-3C01C77592A9}">
      <dsp:nvSpPr>
        <dsp:cNvPr id="0" name=""/>
        <dsp:cNvSpPr/>
      </dsp:nvSpPr>
      <dsp:spPr>
        <a:xfrm>
          <a:off x="1893" y="3038404"/>
          <a:ext cx="1848338" cy="963872"/>
        </a:xfrm>
        <a:prstGeom prst="roundRect">
          <a:avLst/>
        </a:prstGeom>
        <a:solidFill>
          <a:srgbClr val="C0504D">
            <a:hueOff val="3511139"/>
            <a:satOff val="-4379"/>
            <a:lumOff val="103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300" b="0" kern="120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PPT</a:t>
          </a:r>
          <a:r>
            <a:rPr lang="ko-KR" altLang="en-US" sz="1300" b="0" kern="120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사</a:t>
          </a:r>
          <a:endParaRPr lang="ko-KR" altLang="en-US" sz="1300" b="0" kern="120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sp:txBody>
      <dsp:txXfrm>
        <a:off x="1893" y="3038404"/>
        <a:ext cx="1848338" cy="963872"/>
      </dsp:txXfrm>
    </dsp:sp>
    <dsp:sp modelId="{4B9522DF-0FF4-45FB-A65F-3AFE584964BE}">
      <dsp:nvSpPr>
        <dsp:cNvPr id="0" name=""/>
        <dsp:cNvSpPr/>
      </dsp:nvSpPr>
      <dsp:spPr>
        <a:xfrm rot="5400000">
          <a:off x="4711227" y="1285862"/>
          <a:ext cx="771098" cy="6493089"/>
        </a:xfrm>
        <a:prstGeom prst="round2SameRect">
          <a:avLst/>
        </a:prstGeom>
        <a:solidFill>
          <a:srgbClr val="C0504D">
            <a:tint val="40000"/>
            <a:alpha val="90000"/>
            <a:hueOff val="5025821"/>
            <a:satOff val="-4378"/>
            <a:lumOff val="-6"/>
            <a:alphaOff val="0"/>
          </a:srgbClr>
        </a:solidFill>
        <a:ln w="25400" cap="flat" cmpd="sng" algn="ctr">
          <a:solidFill>
            <a:srgbClr val="C0504D">
              <a:tint val="40000"/>
              <a:alpha val="90000"/>
              <a:hueOff val="5025821"/>
              <a:satOff val="-4378"/>
              <a:lumOff val="-6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ko-KR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띨라와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경제특구는 일본자금 투자가 이미 대규모로 집행되었고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,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소규모</a:t>
          </a:r>
          <a:r>
            <a:rPr lang="en-US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ko-KR" altLang="ko-KR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파일럿으로 실험하기에는 부적합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함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  <a:p>
          <a:pPr marL="57150" lvl="1" indent="-57150" algn="l" defTabSz="444500" latinLnBrk="1">
            <a:lnSpc>
              <a:spcPct val="7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더웨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및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메익은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풍부한 자원과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중화권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수출시장 </a:t>
          </a:r>
          <a:r>
            <a:rPr lang="ko-KR" altLang="en-US" sz="1000" kern="1200" dirty="0" err="1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고려시</a:t>
          </a:r>
          <a:r>
            <a:rPr lang="ko-KR" altLang="en-US" sz="1000" kern="1200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+mn-ea"/>
              <a:ea typeface="+mn-ea"/>
              <a:cs typeface="+mn-cs"/>
            </a:rPr>
            <a:t> 진출지역 후보지로 적합함</a:t>
          </a:r>
          <a:endParaRPr lang="ko-KR" altLang="en-US" sz="1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+mn-ea"/>
            <a:ea typeface="+mn-ea"/>
            <a:cs typeface="+mn-cs"/>
          </a:endParaRPr>
        </a:p>
      </dsp:txBody>
      <dsp:txXfrm rot="5400000">
        <a:off x="4711227" y="1285862"/>
        <a:ext cx="771098" cy="6493089"/>
      </dsp:txXfrm>
    </dsp:sp>
    <dsp:sp modelId="{7CB6C855-34DE-40CF-BD10-B4EAA9F13107}">
      <dsp:nvSpPr>
        <dsp:cNvPr id="0" name=""/>
        <dsp:cNvSpPr/>
      </dsp:nvSpPr>
      <dsp:spPr>
        <a:xfrm>
          <a:off x="1893" y="4050470"/>
          <a:ext cx="1848338" cy="963872"/>
        </a:xfrm>
        <a:prstGeom prst="roundRect">
          <a:avLst/>
        </a:prstGeom>
        <a:solidFill>
          <a:srgbClr val="C0504D">
            <a:hueOff val="4681519"/>
            <a:satOff val="-5839"/>
            <a:lumOff val="1373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300" b="0" kern="1200" cap="none" spc="0" dirty="0" err="1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띨라와</a:t>
          </a:r>
          <a:r>
            <a:rPr lang="ko-KR" altLang="en-US" sz="1300" b="0" kern="1200" cap="none" spc="0" dirty="0" smtClean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cs typeface="+mn-cs"/>
            </a:rPr>
            <a:t> 경제특구</a:t>
          </a:r>
          <a:endParaRPr lang="ko-KR" altLang="en-US" sz="1300" b="0" kern="1200" cap="none" spc="0" dirty="0">
            <a:ln w="18415" cmpd="sng">
              <a:noFill/>
              <a:prstDash val="solid"/>
            </a:ln>
            <a:solidFill>
              <a:schemeClr val="bg1"/>
            </a:solidFill>
            <a:effectLst>
              <a:outerShdw blurRad="63500" dir="3600000" algn="tl" rotWithShape="0">
                <a:srgbClr val="000000">
                  <a:alpha val="70000"/>
                </a:srgbClr>
              </a:outerShdw>
            </a:effectLst>
            <a:latin typeface="+mn-ea"/>
            <a:ea typeface="+mn-ea"/>
            <a:cs typeface="+mn-cs"/>
          </a:endParaRPr>
        </a:p>
      </dsp:txBody>
      <dsp:txXfrm>
        <a:off x="1893" y="4050470"/>
        <a:ext cx="1848338" cy="9638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6078" cy="496569"/>
          </a:xfrm>
          <a:prstGeom prst="rect">
            <a:avLst/>
          </a:prstGeom>
        </p:spPr>
        <p:txBody>
          <a:bodyPr vert="horz" lIns="91724" tIns="45861" rIns="91724" bIns="45861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026" y="1"/>
            <a:ext cx="2946078" cy="496569"/>
          </a:xfrm>
          <a:prstGeom prst="rect">
            <a:avLst/>
          </a:prstGeom>
        </p:spPr>
        <p:txBody>
          <a:bodyPr vert="horz" lIns="91724" tIns="45861" rIns="91724" bIns="45861" rtlCol="0"/>
          <a:lstStyle>
            <a:lvl1pPr algn="r">
              <a:defRPr sz="1200"/>
            </a:lvl1pPr>
          </a:lstStyle>
          <a:p>
            <a:pPr>
              <a:defRPr/>
            </a:pPr>
            <a:fld id="{74B48414-300A-4186-BC74-52027B52047C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493"/>
            <a:ext cx="2946078" cy="496568"/>
          </a:xfrm>
          <a:prstGeom prst="rect">
            <a:avLst/>
          </a:prstGeom>
        </p:spPr>
        <p:txBody>
          <a:bodyPr vert="horz" lIns="91724" tIns="45861" rIns="91724" bIns="45861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026" y="9428493"/>
            <a:ext cx="2946078" cy="496568"/>
          </a:xfrm>
          <a:prstGeom prst="rect">
            <a:avLst/>
          </a:prstGeom>
        </p:spPr>
        <p:txBody>
          <a:bodyPr vert="horz" wrap="square" lIns="91724" tIns="45861" rIns="91724" bIns="45861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F7374B-B631-4626-9377-E771C52CC5DB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16684995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1" tIns="45656" rIns="91311" bIns="4565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026" y="1"/>
            <a:ext cx="2946078" cy="496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1" tIns="45656" rIns="91311" bIns="4565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1F8E28DA-CF81-4448-87AD-915BBB3BEFAE}" type="datetimeFigureOut">
              <a:rPr lang="ko-KR" altLang="en-US"/>
              <a:pPr>
                <a:defRPr/>
              </a:pPr>
              <a:t>2015-01-27</a:t>
            </a:fld>
            <a:endParaRPr lang="en-US" altLang="ko-KR"/>
          </a:p>
        </p:txBody>
      </p:sp>
      <p:sp>
        <p:nvSpPr>
          <p:cNvPr id="573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57763" cy="37195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712" y="4715035"/>
            <a:ext cx="5437825" cy="446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1" tIns="45656" rIns="91311" bIns="456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493"/>
            <a:ext cx="2946078" cy="496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1" tIns="45656" rIns="91311" bIns="4565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026" y="9428493"/>
            <a:ext cx="2946078" cy="496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1" tIns="45656" rIns="91311" bIns="4565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굴림" panose="020B0600000101010101" pitchFamily="50" charset="-127"/>
                <a:ea typeface="굴림" panose="020B0600000101010101" pitchFamily="50" charset="-127"/>
              </a:defRPr>
            </a:lvl1pPr>
          </a:lstStyle>
          <a:p>
            <a:fld id="{CCA4F569-F6A0-4AAB-99B3-3292B4929B96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98916634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45808-55B5-4CE1-B6AC-A1681966566F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5DB57-7091-40B7-B987-DEF357C02965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536018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2DC9A-34E2-4EF6-88B8-BFAD0C452B4F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E761C8-08DE-4A65-AE8B-278CDEBD5BD4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80005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4E9D3-514D-4ADC-9B45-BD5B39E968AF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766861-43E2-4A19-8908-1FC52A5CAAA4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67986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BE134-7320-4C39-9BA7-616C9EC6A0D9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3F351-73A2-4197-9BFB-17C75C53B633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764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754B0-F0BF-4E08-87A9-78E99B348B9B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1DDE27-7B1A-4B3D-A744-96A3441AC23F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74264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CBA56-A751-47DD-B9BB-E83C81DC16C3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C2520-E085-45A4-A0A7-163D82766EDF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33072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DC685-6CC9-4C86-8C87-8C5513BD9715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8DE997-7865-4C27-91BF-8DBE19923587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09614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316D2-CB95-4B7B-84EC-C52C32AC18F8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E8750-6CF8-49C6-9F11-146DF7F9D60E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19498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3C406-08E2-4A3A-845B-559A7EB951FF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612EC-2299-433C-AB75-9478B02A1909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20388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90779-4D5E-47EC-B871-66E868594A89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5D4FD0-55F7-4052-96A6-646497C45281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292646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5DF4B-AFAA-444D-A5BF-634158C87B10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B5584-9292-4676-99F5-CD0616A4F7AF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26558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30612-571B-494C-A431-27FC390ED342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77C1D4-27A4-45B1-AC07-A60CE453AF28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312836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블루16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모서리가 둥근 직사각형 4"/>
          <p:cNvSpPr/>
          <p:nvPr userDrawn="1"/>
        </p:nvSpPr>
        <p:spPr>
          <a:xfrm>
            <a:off x="118872" y="128016"/>
            <a:ext cx="5577840" cy="548640"/>
          </a:xfrm>
          <a:prstGeom prst="roundRect">
            <a:avLst>
              <a:gd name="adj" fmla="val 13334"/>
            </a:avLst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185021" y="128016"/>
            <a:ext cx="7184770" cy="54864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0"/>
          </p:nvPr>
        </p:nvSpPr>
        <p:spPr>
          <a:xfrm>
            <a:off x="119063" y="804863"/>
            <a:ext cx="8874125" cy="5637212"/>
          </a:xfrm>
          <a:prstGeom prst="rect">
            <a:avLst/>
          </a:prstGeom>
        </p:spPr>
        <p:txBody>
          <a:bodyPr/>
          <a:lstStyle>
            <a:lvl1pPr marL="177800" indent="-177800">
              <a:defRPr sz="1600">
                <a:latin typeface="맑은 고딕" pitchFamily="50" charset="-127"/>
                <a:ea typeface="맑은 고딕" pitchFamily="50" charset="-127"/>
              </a:defRPr>
            </a:lvl1pPr>
            <a:lvl2pPr marL="355600" indent="-177800">
              <a:defRPr sz="1400">
                <a:latin typeface="맑은 고딕" pitchFamily="50" charset="-127"/>
                <a:ea typeface="맑은 고딕" pitchFamily="50" charset="-127"/>
              </a:defRPr>
            </a:lvl2pPr>
            <a:lvl3pPr marL="450850" indent="-177800">
              <a:defRPr sz="1400">
                <a:latin typeface="맑은 고딕" pitchFamily="50" charset="-127"/>
                <a:ea typeface="맑은 고딕" pitchFamily="50" charset="-127"/>
              </a:defRPr>
            </a:lvl3pPr>
            <a:lvl4pPr marL="627063" indent="-176213">
              <a:defRPr sz="1200">
                <a:latin typeface="맑은 고딕" pitchFamily="50" charset="-127"/>
                <a:ea typeface="맑은 고딕" pitchFamily="50" charset="-127"/>
              </a:defRPr>
            </a:lvl4pPr>
            <a:lvl5pPr marL="804863" indent="-177800">
              <a:defRPr sz="1200"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슬라이드 번호 개체 틀 1"/>
          <p:cNvSpPr>
            <a:spLocks noGrp="1"/>
          </p:cNvSpPr>
          <p:nvPr>
            <p:ph type="sldNum" sz="quarter" idx="11"/>
          </p:nvPr>
        </p:nvSpPr>
        <p:spPr>
          <a:xfrm>
            <a:off x="3505200" y="6451600"/>
            <a:ext cx="2133600" cy="365125"/>
          </a:xfrm>
        </p:spPr>
        <p:txBody>
          <a:bodyPr/>
          <a:lstStyle>
            <a:lvl1pPr algn="ctr">
              <a:defRPr/>
            </a:lvl1pPr>
          </a:lstStyle>
          <a:p>
            <a:fld id="{2BE9695E-B983-4BFD-8722-1C5AF052772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1" name="Picture 14" descr="logo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3122" y="6431974"/>
            <a:ext cx="1949705" cy="44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4464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FD55EDF-8C70-423F-B105-1F5745E2702A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A4127D0C-7988-4213-97F0-638156979869}" type="slidenum">
              <a:rPr lang="ko-KR" altLang="en-US"/>
              <a:pPr/>
              <a:t>‹#›</a:t>
            </a:fld>
            <a:endParaRPr lang="ko-KR" altLang="en-US"/>
          </a:p>
        </p:txBody>
      </p:sp>
      <p:sp>
        <p:nvSpPr>
          <p:cNvPr id="12" name="직사각형 11"/>
          <p:cNvSpPr/>
          <p:nvPr userDrawn="1"/>
        </p:nvSpPr>
        <p:spPr>
          <a:xfrm>
            <a:off x="0" y="0"/>
            <a:ext cx="9144000" cy="3345873"/>
          </a:xfrm>
          <a:prstGeom prst="rect">
            <a:avLst/>
          </a:prstGeom>
          <a:solidFill>
            <a:srgbClr val="C6D9F1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56929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300" b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defTabSz="956929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900" b="0" spc="-92" dirty="0">
              <a:solidFill>
                <a:srgbClr val="0020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defTabSz="956929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900" b="0" spc="-92" dirty="0">
              <a:solidFill>
                <a:srgbClr val="0020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1" r:id="rId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051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5120963-D564-49C0-8715-44062119CB04}" type="datetimeFigureOut">
              <a:rPr lang="ko-KR" altLang="en-US"/>
              <a:pPr>
                <a:defRPr/>
              </a:pPr>
              <a:t>2015-01-27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BD2A926-30BD-4481-8B37-09F6275BD98C}" type="slidenum">
              <a:rPr lang="ko-KR" altLang="en-US"/>
              <a:pPr/>
              <a:t>‹#›</a:t>
            </a:fld>
            <a:endParaRPr lang="ko-KR" altLang="en-US"/>
          </a:p>
        </p:txBody>
      </p:sp>
      <p:pic>
        <p:nvPicPr>
          <p:cNvPr id="2055" name="Picture 2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83" t="920" r="55331" b="1166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 userDrawn="1"/>
        </p:nvSpPr>
        <p:spPr>
          <a:xfrm>
            <a:off x="1588" y="6453188"/>
            <a:ext cx="9144000" cy="404812"/>
          </a:xfrm>
          <a:prstGeom prst="rect">
            <a:avLst/>
          </a:prstGeom>
          <a:solidFill>
            <a:schemeClr val="tx2">
              <a:lumMod val="20000"/>
              <a:lumOff val="80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56929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300" b="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defTabSz="956929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900" b="0" spc="-92" dirty="0">
              <a:solidFill>
                <a:srgbClr val="0020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defTabSz="956929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900" b="0" spc="-92" dirty="0">
              <a:solidFill>
                <a:srgbClr val="0020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  <p:sldLayoutId id="2147484016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669612" y="6155627"/>
            <a:ext cx="1785257" cy="454122"/>
          </a:xfrm>
          <a:prstGeom prst="rect">
            <a:avLst/>
          </a:prstGeom>
          <a:noFill/>
        </p:spPr>
        <p:txBody>
          <a:bodyPr wrap="square" lIns="83969" tIns="41985" rIns="83969" bIns="41985" anchor="ctr" anchorCtr="0">
            <a:spAutoFit/>
            <a:scene3d>
              <a:camera prst="orthographicFront"/>
              <a:lightRig rig="threePt" dir="t"/>
            </a:scene3d>
            <a:sp3d contourW="50800">
              <a:bevelT w="1270"/>
              <a:contourClr>
                <a:schemeClr val="bg1"/>
              </a:contourClr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2015. 01.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28</a:t>
            </a:r>
            <a:endParaRPr lang="ko-KR" altLang="en-US" sz="4000" spc="-92" dirty="0">
              <a:solidFill>
                <a:srgbClr val="00207D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8" name="Picture 14" descr="log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522" y="5675229"/>
            <a:ext cx="1949705" cy="44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604787" y="145661"/>
            <a:ext cx="1035200" cy="361789"/>
          </a:xfrm>
          <a:prstGeom prst="rect">
            <a:avLst/>
          </a:prstGeom>
          <a:noFill/>
        </p:spPr>
        <p:txBody>
          <a:bodyPr wrap="none" lIns="83969" tIns="41985" rIns="83969" bIns="41985">
            <a:spAutoFit/>
            <a:scene3d>
              <a:camera prst="orthographicFront"/>
              <a:lightRig rig="threePt" dir="t"/>
            </a:scene3d>
            <a:sp3d contourW="31750">
              <a:bevelT w="1270"/>
              <a:contourClr>
                <a:schemeClr val="bg1"/>
              </a:contourClr>
            </a:sp3d>
          </a:bodyPr>
          <a:lstStyle/>
          <a:p>
            <a:pPr algn="r">
              <a:defRPr/>
            </a:pPr>
            <a:r>
              <a:rPr lang="ko-KR" altLang="en-US" dirty="0" smtClean="0">
                <a:latin typeface="나눔고딕 ExtraBold" pitchFamily="50" charset="-127"/>
                <a:ea typeface="나눔고딕 ExtraBold" pitchFamily="50" charset="-127"/>
              </a:rPr>
              <a:t>중간보고</a:t>
            </a:r>
            <a:endParaRPr lang="en-US" altLang="ko-KR" dirty="0"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1602629" y="845791"/>
            <a:ext cx="5931027" cy="1562118"/>
          </a:xfrm>
          <a:prstGeom prst="rect">
            <a:avLst/>
          </a:prstGeom>
          <a:noFill/>
        </p:spPr>
        <p:txBody>
          <a:bodyPr wrap="none" lIns="83969" tIns="41985" rIns="83969" bIns="41985" anchor="ctr">
            <a:spAutoFit/>
            <a:scene3d>
              <a:camera prst="orthographicFront"/>
              <a:lightRig rig="threePt" dir="t"/>
            </a:scene3d>
            <a:sp3d contourW="50800">
              <a:bevelT w="1270"/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ko-KR" altLang="en-US" sz="3200" spc="-92" dirty="0" smtClean="0">
                <a:solidFill>
                  <a:srgbClr val="00207D"/>
                </a:solidFill>
                <a:latin typeface="나눔고딕 ExtraBold" pitchFamily="50" charset="-127"/>
                <a:ea typeface="나눔고딕 ExtraBold" pitchFamily="50" charset="-127"/>
              </a:rPr>
              <a:t>미얀마 지역 원양산업 진출을 위한 </a:t>
            </a:r>
          </a:p>
          <a:p>
            <a:pPr algn="ctr">
              <a:lnSpc>
                <a:spcPct val="150000"/>
              </a:lnSpc>
              <a:defRPr/>
            </a:pPr>
            <a:r>
              <a:rPr lang="ko-KR" altLang="en-US" sz="3200" spc="-92" dirty="0" smtClean="0">
                <a:solidFill>
                  <a:srgbClr val="00207D"/>
                </a:solidFill>
                <a:latin typeface="나눔고딕 ExtraBold" pitchFamily="50" charset="-127"/>
                <a:ea typeface="나눔고딕 ExtraBold" pitchFamily="50" charset="-127"/>
              </a:rPr>
              <a:t>투자환경 조사 및 분석 연구용역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 rot="10800000">
            <a:off x="-347663" y="2600325"/>
            <a:ext cx="4238626" cy="1588"/>
          </a:xfrm>
          <a:prstGeom prst="line">
            <a:avLst/>
          </a:prstGeom>
          <a:ln w="285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4" name="Text Box 21"/>
          <p:cNvSpPr txBox="1">
            <a:spLocks noChangeArrowheads="1"/>
          </p:cNvSpPr>
          <p:nvPr/>
        </p:nvSpPr>
        <p:spPr bwMode="auto">
          <a:xfrm>
            <a:off x="1724025" y="1962150"/>
            <a:ext cx="1930400" cy="5842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542925" indent="-542925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latinLnBrk="0" hangingPunct="1"/>
            <a:r>
              <a:rPr lang="en-US" altLang="ko-KR" sz="3200" dirty="0">
                <a:solidFill>
                  <a:srgbClr val="FFFFFF"/>
                </a:solidFill>
                <a:latin typeface="+mj-lt"/>
              </a:rPr>
              <a:t>Contents</a:t>
            </a:r>
            <a:endParaRPr lang="ko-KR" altLang="en-US" sz="3200" dirty="0">
              <a:solidFill>
                <a:srgbClr val="FFFFFF"/>
              </a:solidFill>
              <a:latin typeface="+mj-lt"/>
            </a:endParaRPr>
          </a:p>
        </p:txBody>
      </p:sp>
      <p:pic>
        <p:nvPicPr>
          <p:cNvPr id="10245" name="그림 100" descr="지구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76" t="28368" r="9402"/>
          <a:stretch>
            <a:fillRect/>
          </a:stretch>
        </p:blipFill>
        <p:spPr bwMode="auto">
          <a:xfrm>
            <a:off x="1147763" y="2825750"/>
            <a:ext cx="25304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7" name="그룹 46"/>
          <p:cNvGrpSpPr/>
          <p:nvPr/>
        </p:nvGrpSpPr>
        <p:grpSpPr>
          <a:xfrm>
            <a:off x="3890963" y="2117725"/>
            <a:ext cx="5002103" cy="3919100"/>
            <a:chOff x="3890963" y="2117725"/>
            <a:chExt cx="5002103" cy="3919100"/>
          </a:xfrm>
        </p:grpSpPr>
        <p:cxnSp>
          <p:nvCxnSpPr>
            <p:cNvPr id="2" name="직선 연결선 1"/>
            <p:cNvCxnSpPr/>
            <p:nvPr/>
          </p:nvCxnSpPr>
          <p:spPr>
            <a:xfrm rot="5400000">
              <a:off x="2212975" y="3795713"/>
              <a:ext cx="3357563" cy="1587"/>
            </a:xfrm>
            <a:prstGeom prst="line">
              <a:avLst/>
            </a:prstGeom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모서리가 둥근 직사각형 6"/>
            <p:cNvSpPr/>
            <p:nvPr/>
          </p:nvSpPr>
          <p:spPr bwMode="auto">
            <a:xfrm>
              <a:off x="4367528" y="2222134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" name="모서리가 둥근 직사각형 7"/>
            <p:cNvSpPr/>
            <p:nvPr/>
          </p:nvSpPr>
          <p:spPr bwMode="auto">
            <a:xfrm>
              <a:off x="4472407" y="2222134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" name="Oval 8"/>
            <p:cNvSpPr>
              <a:spLocks noChangeArrowheads="1"/>
            </p:cNvSpPr>
            <p:nvPr/>
          </p:nvSpPr>
          <p:spPr bwMode="auto">
            <a:xfrm rot="5400000">
              <a:off x="6077744" y="208359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254" name="TextBox 60"/>
            <p:cNvSpPr txBox="1">
              <a:spLocks noChangeArrowheads="1"/>
            </p:cNvSpPr>
            <p:nvPr/>
          </p:nvSpPr>
          <p:spPr bwMode="auto">
            <a:xfrm>
              <a:off x="4891088" y="2297633"/>
              <a:ext cx="3908424" cy="38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연구 개요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1" name="그림 10" descr="벽시계2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 bwMode="auto">
            <a:xfrm>
              <a:off x="4340523" y="217805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2" name="그림 11" descr="버튼2-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371975" y="220662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0257" name="그림 56" descr="물방울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2201862"/>
              <a:ext cx="651802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8" name="TextBox 35"/>
            <p:cNvSpPr txBox="1">
              <a:spLocks noChangeArrowheads="1"/>
            </p:cNvSpPr>
            <p:nvPr/>
          </p:nvSpPr>
          <p:spPr bwMode="auto">
            <a:xfrm>
              <a:off x="4483101" y="2249488"/>
              <a:ext cx="3413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Ⅰ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" name="모서리가 둥근 직사각형 14"/>
            <p:cNvSpPr/>
            <p:nvPr/>
          </p:nvSpPr>
          <p:spPr bwMode="auto">
            <a:xfrm>
              <a:off x="4367528" y="3031643"/>
              <a:ext cx="4509772" cy="55078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 bwMode="auto">
            <a:xfrm>
              <a:off x="4472407" y="3031643"/>
              <a:ext cx="4300016" cy="4957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7" name="Oval 8"/>
            <p:cNvSpPr>
              <a:spLocks noChangeArrowheads="1"/>
            </p:cNvSpPr>
            <p:nvPr/>
          </p:nvSpPr>
          <p:spPr bwMode="auto">
            <a:xfrm rot="5400000">
              <a:off x="6077744" y="289321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266" name="TextBox 72"/>
            <p:cNvSpPr txBox="1">
              <a:spLocks noChangeArrowheads="1"/>
            </p:cNvSpPr>
            <p:nvPr/>
          </p:nvSpPr>
          <p:spPr bwMode="auto">
            <a:xfrm>
              <a:off x="4891088" y="3107258"/>
              <a:ext cx="3908424" cy="38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일반 현황 및 환경분석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9" name="그림 18" descr="벽시계2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 bwMode="auto">
            <a:xfrm>
              <a:off x="4340523" y="2987675"/>
              <a:ext cx="656245" cy="604838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20" name="그림 19" descr="버튼2-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371975" y="3016250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0269" name="그림 68" descr="물방울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011488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70" name="TextBox 64"/>
            <p:cNvSpPr txBox="1">
              <a:spLocks noChangeArrowheads="1"/>
            </p:cNvSpPr>
            <p:nvPr/>
          </p:nvSpPr>
          <p:spPr bwMode="auto">
            <a:xfrm>
              <a:off x="4483101" y="3059113"/>
              <a:ext cx="341312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Ⅱ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23" name="모서리가 둥근 직사각형 22"/>
            <p:cNvSpPr/>
            <p:nvPr/>
          </p:nvSpPr>
          <p:spPr bwMode="auto">
            <a:xfrm>
              <a:off x="4367528" y="3829688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24" name="모서리가 둥근 직사각형 23"/>
            <p:cNvSpPr/>
            <p:nvPr/>
          </p:nvSpPr>
          <p:spPr bwMode="auto">
            <a:xfrm>
              <a:off x="4472407" y="3829688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25" name="Oval 8"/>
            <p:cNvSpPr>
              <a:spLocks noChangeArrowheads="1"/>
            </p:cNvSpPr>
            <p:nvPr/>
          </p:nvSpPr>
          <p:spPr bwMode="auto">
            <a:xfrm rot="5400000">
              <a:off x="6077744" y="369014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278" name="TextBox 84"/>
            <p:cNvSpPr txBox="1">
              <a:spLocks noChangeArrowheads="1"/>
            </p:cNvSpPr>
            <p:nvPr/>
          </p:nvSpPr>
          <p:spPr bwMode="auto">
            <a:xfrm>
              <a:off x="4891088" y="3890780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수산업 현황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27" name="그림 26" descr="벽시계2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 bwMode="auto">
            <a:xfrm>
              <a:off x="4340523" y="3795713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28" name="그림 27" descr="버튼2-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371975" y="3824288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0281" name="그림 80" descr="물방울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819526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82" name="TextBox 76"/>
            <p:cNvSpPr txBox="1">
              <a:spLocks noChangeArrowheads="1"/>
            </p:cNvSpPr>
            <p:nvPr/>
          </p:nvSpPr>
          <p:spPr bwMode="auto">
            <a:xfrm>
              <a:off x="4483101" y="3867150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Ⅲ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31" name="모서리가 둥근 직사각형 30"/>
            <p:cNvSpPr/>
            <p:nvPr/>
          </p:nvSpPr>
          <p:spPr bwMode="auto">
            <a:xfrm>
              <a:off x="4367528" y="4639313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32" name="모서리가 둥근 직사각형 31"/>
            <p:cNvSpPr/>
            <p:nvPr/>
          </p:nvSpPr>
          <p:spPr bwMode="auto">
            <a:xfrm>
              <a:off x="4472407" y="4639313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33" name="Oval 8"/>
            <p:cNvSpPr>
              <a:spLocks noChangeArrowheads="1"/>
            </p:cNvSpPr>
            <p:nvPr/>
          </p:nvSpPr>
          <p:spPr bwMode="auto">
            <a:xfrm rot="5400000">
              <a:off x="6077744" y="449976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290" name="TextBox 84"/>
            <p:cNvSpPr txBox="1">
              <a:spLocks noChangeArrowheads="1"/>
            </p:cNvSpPr>
            <p:nvPr/>
          </p:nvSpPr>
          <p:spPr bwMode="auto">
            <a:xfrm>
              <a:off x="4891088" y="4715395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산업 </a:t>
              </a:r>
              <a:r>
                <a:rPr kumimoji="0" lang="ko-KR" altLang="en-US" sz="2000" dirty="0" err="1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리스크</a:t>
              </a:r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 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35" name="그림 34" descr="벽시계2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 bwMode="auto">
            <a:xfrm>
              <a:off x="4340523" y="4605338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36" name="그림 35" descr="버튼2-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371975" y="4633913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0293" name="그림 80" descr="물방울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4629151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94" name="TextBox 76"/>
            <p:cNvSpPr txBox="1">
              <a:spLocks noChangeArrowheads="1"/>
            </p:cNvSpPr>
            <p:nvPr/>
          </p:nvSpPr>
          <p:spPr bwMode="auto">
            <a:xfrm>
              <a:off x="4483101" y="4676775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Ⅳ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39" name="모서리가 둥근 직사각형 38"/>
            <p:cNvSpPr/>
            <p:nvPr/>
          </p:nvSpPr>
          <p:spPr bwMode="auto">
            <a:xfrm>
              <a:off x="4383294" y="5464375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0" name="모서리가 둥근 직사각형 39"/>
            <p:cNvSpPr/>
            <p:nvPr/>
          </p:nvSpPr>
          <p:spPr bwMode="auto">
            <a:xfrm>
              <a:off x="4488173" y="5464375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1" name="Oval 8"/>
            <p:cNvSpPr>
              <a:spLocks noChangeArrowheads="1"/>
            </p:cNvSpPr>
            <p:nvPr/>
          </p:nvSpPr>
          <p:spPr bwMode="auto">
            <a:xfrm rot="5400000">
              <a:off x="6093510" y="5324831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2" name="TextBox 84"/>
            <p:cNvSpPr txBox="1">
              <a:spLocks noChangeArrowheads="1"/>
            </p:cNvSpPr>
            <p:nvPr/>
          </p:nvSpPr>
          <p:spPr bwMode="auto">
            <a:xfrm>
              <a:off x="4906854" y="5540457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검토사항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43" name="그림 42" descr="벽시계2.png"/>
            <p:cNvPicPr>
              <a:picLocks noChangeAspect="1"/>
            </p:cNvPicPr>
            <p:nvPr/>
          </p:nvPicPr>
          <p:blipFill>
            <a:blip r:embed="rId3" cstate="email"/>
            <a:stretch>
              <a:fillRect/>
            </a:stretch>
          </p:blipFill>
          <p:spPr bwMode="auto">
            <a:xfrm>
              <a:off x="4356289" y="543040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44" name="그림 43" descr="버튼2-1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387741" y="545897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45" name="그림 80" descr="물방울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32179" y="5454213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TextBox 76"/>
            <p:cNvSpPr txBox="1">
              <a:spLocks noChangeArrowheads="1"/>
            </p:cNvSpPr>
            <p:nvPr/>
          </p:nvSpPr>
          <p:spPr bwMode="auto">
            <a:xfrm>
              <a:off x="4498867" y="5501837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Ⅴ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그룹 83"/>
          <p:cNvGrpSpPr/>
          <p:nvPr/>
        </p:nvGrpSpPr>
        <p:grpSpPr>
          <a:xfrm>
            <a:off x="3890963" y="2117725"/>
            <a:ext cx="5002103" cy="3919100"/>
            <a:chOff x="3890963" y="2117725"/>
            <a:chExt cx="5002103" cy="3919100"/>
          </a:xfrm>
        </p:grpSpPr>
        <p:cxnSp>
          <p:nvCxnSpPr>
            <p:cNvPr id="85" name="직선 연결선 84"/>
            <p:cNvCxnSpPr/>
            <p:nvPr/>
          </p:nvCxnSpPr>
          <p:spPr>
            <a:xfrm rot="5400000">
              <a:off x="2212975" y="3795713"/>
              <a:ext cx="3357563" cy="1587"/>
            </a:xfrm>
            <a:prstGeom prst="line">
              <a:avLst/>
            </a:prstGeom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모서리가 둥근 직사각형 85"/>
            <p:cNvSpPr/>
            <p:nvPr/>
          </p:nvSpPr>
          <p:spPr bwMode="auto">
            <a:xfrm>
              <a:off x="4367528" y="2222134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7" name="모서리가 둥근 직사각형 86"/>
            <p:cNvSpPr/>
            <p:nvPr/>
          </p:nvSpPr>
          <p:spPr bwMode="auto">
            <a:xfrm>
              <a:off x="4472407" y="2222134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8" name="Oval 8"/>
            <p:cNvSpPr>
              <a:spLocks noChangeArrowheads="1"/>
            </p:cNvSpPr>
            <p:nvPr/>
          </p:nvSpPr>
          <p:spPr bwMode="auto">
            <a:xfrm rot="5400000">
              <a:off x="6077744" y="208359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9" name="TextBox 60"/>
            <p:cNvSpPr txBox="1">
              <a:spLocks noChangeArrowheads="1"/>
            </p:cNvSpPr>
            <p:nvPr/>
          </p:nvSpPr>
          <p:spPr bwMode="auto">
            <a:xfrm>
              <a:off x="4891088" y="2297633"/>
              <a:ext cx="3908424" cy="38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연구 개요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90" name="그림 89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17805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91" name="그림 90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220662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92" name="그림 56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2201862"/>
              <a:ext cx="651802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TextBox 35"/>
            <p:cNvSpPr txBox="1">
              <a:spLocks noChangeArrowheads="1"/>
            </p:cNvSpPr>
            <p:nvPr/>
          </p:nvSpPr>
          <p:spPr bwMode="auto">
            <a:xfrm>
              <a:off x="4483101" y="2249488"/>
              <a:ext cx="3413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Ⅰ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4" name="모서리가 둥근 직사각형 93"/>
            <p:cNvSpPr/>
            <p:nvPr/>
          </p:nvSpPr>
          <p:spPr bwMode="auto">
            <a:xfrm>
              <a:off x="4367528" y="3031643"/>
              <a:ext cx="4509772" cy="55078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5" name="모서리가 둥근 직사각형 94"/>
            <p:cNvSpPr/>
            <p:nvPr/>
          </p:nvSpPr>
          <p:spPr bwMode="auto">
            <a:xfrm>
              <a:off x="4472407" y="3031643"/>
              <a:ext cx="4300016" cy="4957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6" name="Oval 8"/>
            <p:cNvSpPr>
              <a:spLocks noChangeArrowheads="1"/>
            </p:cNvSpPr>
            <p:nvPr/>
          </p:nvSpPr>
          <p:spPr bwMode="auto">
            <a:xfrm rot="5400000">
              <a:off x="6077744" y="289321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7" name="TextBox 72"/>
            <p:cNvSpPr txBox="1">
              <a:spLocks noChangeArrowheads="1"/>
            </p:cNvSpPr>
            <p:nvPr/>
          </p:nvSpPr>
          <p:spPr bwMode="auto">
            <a:xfrm>
              <a:off x="4891088" y="3107258"/>
              <a:ext cx="3908424" cy="38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일반 현황 및 환경분석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98" name="그림 97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987675"/>
              <a:ext cx="656245" cy="604838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99" name="그림 98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016250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00" name="그림 68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011488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1" name="TextBox 64"/>
            <p:cNvSpPr txBox="1">
              <a:spLocks noChangeArrowheads="1"/>
            </p:cNvSpPr>
            <p:nvPr/>
          </p:nvSpPr>
          <p:spPr bwMode="auto">
            <a:xfrm>
              <a:off x="4483101" y="3059113"/>
              <a:ext cx="341312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Ⅱ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2" name="모서리가 둥근 직사각형 101"/>
            <p:cNvSpPr/>
            <p:nvPr/>
          </p:nvSpPr>
          <p:spPr bwMode="auto">
            <a:xfrm>
              <a:off x="4367528" y="3829688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3" name="모서리가 둥근 직사각형 102"/>
            <p:cNvSpPr/>
            <p:nvPr/>
          </p:nvSpPr>
          <p:spPr bwMode="auto">
            <a:xfrm>
              <a:off x="4472407" y="3829688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4" name="Oval 8"/>
            <p:cNvSpPr>
              <a:spLocks noChangeArrowheads="1"/>
            </p:cNvSpPr>
            <p:nvPr/>
          </p:nvSpPr>
          <p:spPr bwMode="auto">
            <a:xfrm rot="5400000">
              <a:off x="6077744" y="369014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5" name="TextBox 84"/>
            <p:cNvSpPr txBox="1">
              <a:spLocks noChangeArrowheads="1"/>
            </p:cNvSpPr>
            <p:nvPr/>
          </p:nvSpPr>
          <p:spPr bwMode="auto">
            <a:xfrm>
              <a:off x="4891088" y="3890780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수산업 현황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06" name="그림 105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3795713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07" name="그림 106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824288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41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819526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2" name="TextBox 76"/>
            <p:cNvSpPr txBox="1">
              <a:spLocks noChangeArrowheads="1"/>
            </p:cNvSpPr>
            <p:nvPr/>
          </p:nvSpPr>
          <p:spPr bwMode="auto">
            <a:xfrm>
              <a:off x="4483101" y="3867150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Ⅲ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3" name="모서리가 둥근 직사각형 142"/>
            <p:cNvSpPr/>
            <p:nvPr/>
          </p:nvSpPr>
          <p:spPr bwMode="auto">
            <a:xfrm>
              <a:off x="4367528" y="4639313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4" name="모서리가 둥근 직사각형 143"/>
            <p:cNvSpPr/>
            <p:nvPr/>
          </p:nvSpPr>
          <p:spPr bwMode="auto">
            <a:xfrm>
              <a:off x="4472407" y="4639313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5" name="Oval 8"/>
            <p:cNvSpPr>
              <a:spLocks noChangeArrowheads="1"/>
            </p:cNvSpPr>
            <p:nvPr/>
          </p:nvSpPr>
          <p:spPr bwMode="auto">
            <a:xfrm rot="5400000">
              <a:off x="6077744" y="449976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6" name="TextBox 84"/>
            <p:cNvSpPr txBox="1">
              <a:spLocks noChangeArrowheads="1"/>
            </p:cNvSpPr>
            <p:nvPr/>
          </p:nvSpPr>
          <p:spPr bwMode="auto">
            <a:xfrm>
              <a:off x="4891088" y="4715395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산업 </a:t>
              </a:r>
              <a:r>
                <a:rPr kumimoji="0" lang="ko-KR" altLang="en-US" sz="2000" dirty="0" err="1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리스크</a:t>
              </a:r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 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47" name="그림 146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4605338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48" name="그림 147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4633913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49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4629151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0" name="TextBox 76"/>
            <p:cNvSpPr txBox="1">
              <a:spLocks noChangeArrowheads="1"/>
            </p:cNvSpPr>
            <p:nvPr/>
          </p:nvSpPr>
          <p:spPr bwMode="auto">
            <a:xfrm>
              <a:off x="4483101" y="4676775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Ⅳ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1" name="모서리가 둥근 직사각형 150"/>
            <p:cNvSpPr/>
            <p:nvPr/>
          </p:nvSpPr>
          <p:spPr bwMode="auto">
            <a:xfrm>
              <a:off x="4383294" y="5464375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2" name="모서리가 둥근 직사각형 151"/>
            <p:cNvSpPr/>
            <p:nvPr/>
          </p:nvSpPr>
          <p:spPr bwMode="auto">
            <a:xfrm>
              <a:off x="4488173" y="5464375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3" name="Oval 8"/>
            <p:cNvSpPr>
              <a:spLocks noChangeArrowheads="1"/>
            </p:cNvSpPr>
            <p:nvPr/>
          </p:nvSpPr>
          <p:spPr bwMode="auto">
            <a:xfrm rot="5400000">
              <a:off x="6093510" y="5324831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4" name="TextBox 84"/>
            <p:cNvSpPr txBox="1">
              <a:spLocks noChangeArrowheads="1"/>
            </p:cNvSpPr>
            <p:nvPr/>
          </p:nvSpPr>
          <p:spPr bwMode="auto">
            <a:xfrm>
              <a:off x="4906854" y="5540457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검토사항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55" name="그림 154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56289" y="543040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56" name="그림 155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87741" y="545897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57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32179" y="5454213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8" name="TextBox 76"/>
            <p:cNvSpPr txBox="1">
              <a:spLocks noChangeArrowheads="1"/>
            </p:cNvSpPr>
            <p:nvPr/>
          </p:nvSpPr>
          <p:spPr bwMode="auto">
            <a:xfrm>
              <a:off x="4498867" y="5501837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Ⅴ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</p:grpSp>
      <p:pic>
        <p:nvPicPr>
          <p:cNvPr id="11266" name="그림 100" descr="지구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76" t="28368" r="9402"/>
          <a:stretch>
            <a:fillRect/>
          </a:stretch>
        </p:blipFill>
        <p:spPr bwMode="auto">
          <a:xfrm>
            <a:off x="1147763" y="2825750"/>
            <a:ext cx="25304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모서리가 둥근 직사각형 79"/>
          <p:cNvSpPr/>
          <p:nvPr/>
        </p:nvSpPr>
        <p:spPr bwMode="auto">
          <a:xfrm>
            <a:off x="4357876" y="2987675"/>
            <a:ext cx="4509773" cy="604838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1" name="모서리가 둥근 직사각형 80"/>
          <p:cNvSpPr/>
          <p:nvPr/>
        </p:nvSpPr>
        <p:spPr bwMode="auto">
          <a:xfrm>
            <a:off x="4357875" y="3818998"/>
            <a:ext cx="4509773" cy="58314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2" name="모서리가 둥근 직사각형 81"/>
          <p:cNvSpPr/>
          <p:nvPr/>
        </p:nvSpPr>
        <p:spPr bwMode="auto">
          <a:xfrm>
            <a:off x="4357874" y="4605338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159" name="모서리가 둥근 직사각형 158"/>
          <p:cNvSpPr/>
          <p:nvPr/>
        </p:nvSpPr>
        <p:spPr bwMode="auto">
          <a:xfrm>
            <a:off x="4373640" y="5440937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>
                <a:latin typeface="HY헤드라인M" pitchFamily="18" charset="-127"/>
                <a:ea typeface="HY헤드라인M" pitchFamily="18" charset="-127"/>
              </a:rPr>
              <a:t>필요성과 목적 및 범위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7313613" y="349250"/>
            <a:ext cx="15716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lang="ko-KR" altLang="en-US" sz="14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 개요</a:t>
            </a:r>
            <a:endParaRPr lang="ko-KR" altLang="en-US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57051" y="1051043"/>
            <a:ext cx="1481956" cy="609602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620111" y="1082577"/>
            <a:ext cx="1355835" cy="510530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필요성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128345" y="1171939"/>
            <a:ext cx="64270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pc="30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수산부문 글로벌 링크 마련을 위한 새로운 투자처 마련 </a:t>
            </a:r>
            <a:endParaRPr lang="ko-KR" altLang="en-US" spc="30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99091" y="1768261"/>
            <a:ext cx="7945820" cy="1397306"/>
          </a:xfrm>
          <a:prstGeom prst="rect">
            <a:avLst/>
          </a:prstGeom>
        </p:spPr>
        <p:txBody>
          <a:bodyPr wrap="square" lIns="0" anchor="t">
            <a:spAutoFit/>
          </a:bodyPr>
          <a:lstStyle/>
          <a:p>
            <a:pPr marL="342900" lvl="1" indent="-342900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수산부문 성장 잠재력 높음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연간 </a:t>
            </a:r>
            <a:r>
              <a:rPr lang="en-US" altLang="ko-KR" sz="1600" dirty="0" smtClean="0">
                <a:solidFill>
                  <a:srgbClr val="C00000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400</a:t>
            </a:r>
            <a:r>
              <a:rPr lang="ko-KR" altLang="en-US" sz="1600" dirty="0" smtClean="0">
                <a:solidFill>
                  <a:srgbClr val="C00000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만 톤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이상 생산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주로 재래식 어선어업에 의존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노지식 양식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축양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수준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냉동냉장 인프라 부족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en-US" altLang="ko-KR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“</a:t>
            </a:r>
            <a:r>
              <a:rPr lang="ko-KR" altLang="en-US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한</a:t>
            </a:r>
            <a:r>
              <a:rPr lang="en-US" altLang="ko-KR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·</a:t>
            </a:r>
            <a:r>
              <a:rPr lang="ko-KR" altLang="en-US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투자보장협정</a:t>
            </a:r>
            <a:r>
              <a:rPr lang="en-US" altLang="ko-KR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” </a:t>
            </a:r>
            <a:r>
              <a:rPr lang="ko-KR" altLang="en-US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체결</a:t>
            </a:r>
            <a:r>
              <a:rPr lang="en-US" altLang="ko-KR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(2014.6.5),</a:t>
            </a:r>
            <a:r>
              <a:rPr lang="ko-KR" altLang="en-US" sz="1600" dirty="0" smtClean="0">
                <a:solidFill>
                  <a:srgbClr val="0000FF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법적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·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제도적 인프라 마련</a:t>
            </a:r>
            <a:endParaRPr lang="en-US" altLang="ko-KR" sz="1600" u="sng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한국의 자본 및 기술과 미얀마의 자원 결합을 통한 상호발전 방향 마련 필요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endParaRPr lang="ko-KR" altLang="en-US" sz="16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551801" y="3315953"/>
            <a:ext cx="1481956" cy="609602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대각선 방향의 모서리가 둥근 사각형 30"/>
          <p:cNvSpPr/>
          <p:nvPr/>
        </p:nvSpPr>
        <p:spPr>
          <a:xfrm>
            <a:off x="614861" y="3347487"/>
            <a:ext cx="1355835" cy="510530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목적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096813" y="3312323"/>
            <a:ext cx="65111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미얀마 수산부문 현황 및 법적</a:t>
            </a:r>
            <a:r>
              <a:rPr lang="en-US" altLang="ko-KR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·</a:t>
            </a:r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제도적 투자 환경 등의 분석을 통한 </a:t>
            </a:r>
            <a:endParaRPr lang="en-US" altLang="ko-KR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  <a:p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우리나라 기업의 진출 및 투자 가능성 </a:t>
            </a:r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조사 </a:t>
            </a:r>
            <a:r>
              <a:rPr lang="en-US" altLang="ko-KR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(4</a:t>
            </a:r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개월</a:t>
            </a:r>
            <a:r>
              <a:rPr lang="en-US" altLang="ko-KR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)</a:t>
            </a:r>
            <a:endParaRPr lang="ko-KR" altLang="en-US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바른고딕" pitchFamily="50" charset="-127"/>
              <a:ea typeface="나눔바른고딕" pitchFamily="50" charset="-127"/>
            </a:endParaRPr>
          </a:p>
        </p:txBody>
      </p:sp>
      <p:pic>
        <p:nvPicPr>
          <p:cNvPr id="33" name="Picture 2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9138" y="3773222"/>
            <a:ext cx="1980572" cy="2321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타원 34"/>
          <p:cNvSpPr/>
          <p:nvPr/>
        </p:nvSpPr>
        <p:spPr bwMode="auto">
          <a:xfrm>
            <a:off x="7565696" y="4477415"/>
            <a:ext cx="1147379" cy="1607592"/>
          </a:xfrm>
          <a:prstGeom prst="ellipse">
            <a:avLst/>
          </a:prstGeom>
          <a:solidFill>
            <a:schemeClr val="accent1">
              <a:alpha val="21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defTabSz="863600">
              <a:defRPr/>
            </a:pPr>
            <a:endParaRPr lang="ko-KR" altLang="en-US">
              <a:solidFill>
                <a:schemeClr val="tx1"/>
              </a:solidFill>
              <a:latin typeface="가는각진제목체" pitchFamily="18" charset="-127"/>
              <a:ea typeface="가는각진제목체" pitchFamily="18" charset="-127"/>
            </a:endParaRPr>
          </a:p>
        </p:txBody>
      </p:sp>
      <p:sp>
        <p:nvSpPr>
          <p:cNvPr id="36" name="타원 35"/>
          <p:cNvSpPr/>
          <p:nvPr/>
        </p:nvSpPr>
        <p:spPr bwMode="auto">
          <a:xfrm>
            <a:off x="6956921" y="3968759"/>
            <a:ext cx="629500" cy="918559"/>
          </a:xfrm>
          <a:prstGeom prst="ellipse">
            <a:avLst/>
          </a:prstGeom>
          <a:solidFill>
            <a:schemeClr val="accent1">
              <a:alpha val="21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defTabSz="863600">
              <a:defRPr/>
            </a:pPr>
            <a:endParaRPr lang="ko-KR" altLang="en-US">
              <a:solidFill>
                <a:schemeClr val="tx1"/>
              </a:solidFill>
              <a:latin typeface="가는각진제목체" pitchFamily="18" charset="-127"/>
              <a:ea typeface="가는각진제목체" pitchFamily="18" charset="-127"/>
            </a:endParaRPr>
          </a:p>
        </p:txBody>
      </p:sp>
      <p:sp>
        <p:nvSpPr>
          <p:cNvPr id="37" name="TextBox 18"/>
          <p:cNvSpPr txBox="1">
            <a:spLocks noChangeArrowheads="1"/>
          </p:cNvSpPr>
          <p:nvPr/>
        </p:nvSpPr>
        <p:spPr bwMode="auto">
          <a:xfrm>
            <a:off x="7747491" y="4535169"/>
            <a:ext cx="984250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eaLnBrk="1" hangingPunct="1"/>
            <a:r>
              <a:rPr lang="ko-KR" altLang="en-US" dirty="0">
                <a:solidFill>
                  <a:schemeClr val="tx2"/>
                </a:solidFill>
                <a:latin typeface="나눔바른고딕" pitchFamily="50" charset="-127"/>
                <a:ea typeface="나눔바른고딕" pitchFamily="50" charset="-127"/>
              </a:rPr>
              <a:t>중국</a:t>
            </a:r>
            <a:r>
              <a:rPr lang="en-US" altLang="ko-KR" dirty="0">
                <a:solidFill>
                  <a:schemeClr val="tx2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dirty="0">
                <a:solidFill>
                  <a:schemeClr val="tx2"/>
                </a:solidFill>
                <a:latin typeface="나눔바른고딕" pitchFamily="50" charset="-127"/>
                <a:ea typeface="나눔바른고딕" pitchFamily="50" charset="-127"/>
              </a:rPr>
              <a:t>일본</a:t>
            </a:r>
            <a:r>
              <a:rPr lang="en-US" altLang="ko-KR" dirty="0">
                <a:solidFill>
                  <a:schemeClr val="tx2"/>
                </a:solidFill>
                <a:latin typeface="나눔바른고딕" pitchFamily="50" charset="-127"/>
                <a:ea typeface="나눔바른고딕" pitchFamily="50" charset="-127"/>
              </a:rPr>
              <a:t>, </a:t>
            </a:r>
            <a:r>
              <a:rPr lang="ko-KR" altLang="en-US" dirty="0">
                <a:solidFill>
                  <a:schemeClr val="tx2"/>
                </a:solidFill>
                <a:latin typeface="나눔바른고딕" pitchFamily="50" charset="-127"/>
                <a:ea typeface="나눔바른고딕" pitchFamily="50" charset="-127"/>
              </a:rPr>
              <a:t>대만 선점</a:t>
            </a:r>
          </a:p>
        </p:txBody>
      </p:sp>
      <p:sp>
        <p:nvSpPr>
          <p:cNvPr id="38" name="TextBox 19"/>
          <p:cNvSpPr txBox="1">
            <a:spLocks noChangeArrowheads="1"/>
          </p:cNvSpPr>
          <p:nvPr/>
        </p:nvSpPr>
        <p:spPr bwMode="auto">
          <a:xfrm>
            <a:off x="6968360" y="3989779"/>
            <a:ext cx="62011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eaLnBrk="1" hangingPunct="1"/>
            <a:r>
              <a:rPr lang="ko-KR" altLang="en-US" sz="1800" dirty="0">
                <a:solidFill>
                  <a:srgbClr val="C00000"/>
                </a:solidFill>
                <a:latin typeface="나눔바른고딕" pitchFamily="50" charset="-127"/>
                <a:ea typeface="나눔바른고딕" pitchFamily="50" charset="-127"/>
              </a:rPr>
              <a:t>한국</a:t>
            </a:r>
            <a:endParaRPr lang="en-US" altLang="ko-KR" sz="1800" dirty="0">
              <a:solidFill>
                <a:srgbClr val="C00000"/>
              </a:solidFill>
              <a:latin typeface="나눔바른고딕" pitchFamily="50" charset="-127"/>
              <a:ea typeface="나눔바른고딕" pitchFamily="50" charset="-127"/>
            </a:endParaRPr>
          </a:p>
          <a:p>
            <a:pPr eaLnBrk="1" hangingPunct="1"/>
            <a:r>
              <a:rPr lang="ko-KR" altLang="en-US" sz="1800" dirty="0">
                <a:solidFill>
                  <a:srgbClr val="C00000"/>
                </a:solidFill>
                <a:latin typeface="나눔바른고딕" pitchFamily="50" charset="-127"/>
                <a:ea typeface="나눔바른고딕" pitchFamily="50" charset="-127"/>
              </a:rPr>
              <a:t>선점 기회</a:t>
            </a:r>
          </a:p>
        </p:txBody>
      </p:sp>
      <p:pic>
        <p:nvPicPr>
          <p:cNvPr id="39" name="Picture 12" descr="arrow0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4285942">
            <a:off x="7332351" y="4785153"/>
            <a:ext cx="486394" cy="474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모서리가 둥근 직사각형 39"/>
          <p:cNvSpPr/>
          <p:nvPr/>
        </p:nvSpPr>
        <p:spPr>
          <a:xfrm>
            <a:off x="557056" y="4151527"/>
            <a:ext cx="1481956" cy="609602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대각선 방향의 모서리가 둥근 사각형 40"/>
          <p:cNvSpPr/>
          <p:nvPr/>
        </p:nvSpPr>
        <p:spPr>
          <a:xfrm>
            <a:off x="620116" y="4183061"/>
            <a:ext cx="1355835" cy="510530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범위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78220" y="4851053"/>
            <a:ext cx="7257394" cy="139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수산 현황 분석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투자여건 및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리스크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분석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투자희망 사업별 타당성 분석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어분공장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냉동공장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spc="-15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연육공장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공동조업 등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우리나라 기업의 진출 가능성 조사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2102068" y="4284527"/>
            <a:ext cx="65111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바른고딕" pitchFamily="50" charset="-127"/>
                <a:ea typeface="나눔바른고딕" pitchFamily="50" charset="-127"/>
              </a:rPr>
              <a:t>원양산업 진출을 위한 미얀마 투자 타당성 검토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연구방법 및 추진체계</a:t>
            </a:r>
            <a:endParaRPr lang="ko-KR" altLang="en-US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4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7313613" y="349250"/>
            <a:ext cx="15716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lang="ko-KR" altLang="en-US" sz="140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연구 개요</a:t>
            </a:r>
            <a:endParaRPr lang="ko-KR" altLang="en-US" sz="14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대각선 방향의 모서리가 둥근 사각형 21"/>
          <p:cNvSpPr/>
          <p:nvPr/>
        </p:nvSpPr>
        <p:spPr>
          <a:xfrm>
            <a:off x="3223170" y="5686427"/>
            <a:ext cx="2663825" cy="503238"/>
          </a:xfrm>
          <a:prstGeom prst="round2Diag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2000">
                <a:latin typeface="나눔고딕 Bold" pitchFamily="50" charset="-127"/>
                <a:ea typeface="나눔고딕 Bold" pitchFamily="50" charset="-127"/>
              </a:rPr>
              <a:t>`</a:t>
            </a:r>
            <a:endParaRPr lang="ko-KR" altLang="en-US" sz="2000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3" name="대각선 방향의 모서리가 둥근 사각형 22"/>
          <p:cNvSpPr/>
          <p:nvPr/>
        </p:nvSpPr>
        <p:spPr>
          <a:xfrm>
            <a:off x="3231108" y="4818285"/>
            <a:ext cx="2665412" cy="503237"/>
          </a:xfrm>
          <a:prstGeom prst="round2Diag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sz="200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4" name="AutoShape 15"/>
          <p:cNvSpPr>
            <a:spLocks noChangeArrowheads="1"/>
          </p:cNvSpPr>
          <p:nvPr/>
        </p:nvSpPr>
        <p:spPr bwMode="auto">
          <a:xfrm>
            <a:off x="6264166" y="1018240"/>
            <a:ext cx="2592497" cy="1914525"/>
          </a:xfrm>
          <a:prstGeom prst="roundRect">
            <a:avLst>
              <a:gd name="adj" fmla="val 8046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AutoShape 15"/>
          <p:cNvSpPr>
            <a:spLocks noChangeArrowheads="1"/>
          </p:cNvSpPr>
          <p:nvPr/>
        </p:nvSpPr>
        <p:spPr bwMode="auto">
          <a:xfrm>
            <a:off x="271128" y="1007730"/>
            <a:ext cx="2577175" cy="1914525"/>
          </a:xfrm>
          <a:prstGeom prst="roundRect">
            <a:avLst>
              <a:gd name="adj" fmla="val 8046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eaLnBrk="1" hangingPunct="1">
              <a:defRPr/>
            </a:pPr>
            <a:endParaRPr lang="ko-KR" altLang="en-US" smtClean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대각선 방향의 모서리가 둥근 사각형 25"/>
          <p:cNvSpPr/>
          <p:nvPr/>
        </p:nvSpPr>
        <p:spPr>
          <a:xfrm>
            <a:off x="3231108" y="3962460"/>
            <a:ext cx="2665412" cy="504825"/>
          </a:xfrm>
          <a:prstGeom prst="round2Diag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spc="-150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7" name="대각선 방향의 모서리가 둥근 사각형 26"/>
          <p:cNvSpPr/>
          <p:nvPr/>
        </p:nvSpPr>
        <p:spPr>
          <a:xfrm>
            <a:off x="3231710" y="3062452"/>
            <a:ext cx="2663825" cy="503238"/>
          </a:xfrm>
          <a:prstGeom prst="round2Diag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8" name="TextBox 10"/>
          <p:cNvSpPr txBox="1">
            <a:spLocks noChangeArrowheads="1"/>
          </p:cNvSpPr>
          <p:nvPr/>
        </p:nvSpPr>
        <p:spPr bwMode="auto">
          <a:xfrm>
            <a:off x="3231710" y="3102140"/>
            <a:ext cx="26638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ko-KR" altLang="en-US" sz="1900" dirty="0">
                <a:latin typeface="나눔고딕 Bold" pitchFamily="50" charset="-127"/>
                <a:ea typeface="나눔고딕 Bold" pitchFamily="50" charset="-127"/>
              </a:rPr>
              <a:t>수산현황 및 환경 분석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169195" y="4004500"/>
            <a:ext cx="2736850" cy="384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900" spc="-150" dirty="0">
                <a:latin typeface="나눔고딕 Bold" pitchFamily="50" charset="-127"/>
                <a:ea typeface="나눔고딕 Bold" pitchFamily="50" charset="-127"/>
              </a:rPr>
              <a:t>투자여건 및 </a:t>
            </a:r>
            <a:r>
              <a:rPr lang="ko-KR" altLang="en-US" sz="1900" spc="-150" dirty="0" err="1">
                <a:latin typeface="나눔고딕 Bold" pitchFamily="50" charset="-127"/>
                <a:ea typeface="나눔고딕 Bold" pitchFamily="50" charset="-127"/>
              </a:rPr>
              <a:t>리스크</a:t>
            </a:r>
            <a:r>
              <a:rPr lang="ko-KR" altLang="en-US" sz="1900" spc="-150" dirty="0">
                <a:latin typeface="나눔고딕 Bold" pitchFamily="50" charset="-127"/>
                <a:ea typeface="나눔고딕 Bold" pitchFamily="50" charset="-127"/>
              </a:rPr>
              <a:t> 분석</a:t>
            </a:r>
          </a:p>
        </p:txBody>
      </p:sp>
      <p:sp>
        <p:nvSpPr>
          <p:cNvPr id="34" name="TextBox 13"/>
          <p:cNvSpPr txBox="1">
            <a:spLocks noChangeArrowheads="1"/>
          </p:cNvSpPr>
          <p:nvPr/>
        </p:nvSpPr>
        <p:spPr bwMode="auto">
          <a:xfrm>
            <a:off x="3242220" y="4889722"/>
            <a:ext cx="26638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ko-KR" altLang="en-US" sz="1900">
                <a:latin typeface="나눔고딕 Bold" pitchFamily="50" charset="-127"/>
                <a:ea typeface="나눔고딕 Bold" pitchFamily="50" charset="-127"/>
              </a:rPr>
              <a:t>투자 사업별 특성 분석</a:t>
            </a:r>
          </a:p>
        </p:txBody>
      </p:sp>
      <p:sp>
        <p:nvSpPr>
          <p:cNvPr id="44" name="TextBox 14"/>
          <p:cNvSpPr txBox="1">
            <a:spLocks noChangeArrowheads="1"/>
          </p:cNvSpPr>
          <p:nvPr/>
        </p:nvSpPr>
        <p:spPr bwMode="auto">
          <a:xfrm>
            <a:off x="3264445" y="5719765"/>
            <a:ext cx="259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ko-KR" altLang="en-US" sz="1900">
                <a:latin typeface="나눔고딕 Bold" pitchFamily="50" charset="-127"/>
                <a:ea typeface="나눔고딕 Bold" pitchFamily="50" charset="-127"/>
              </a:rPr>
              <a:t>기업 진출가능성 조사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18578" y="1049005"/>
            <a:ext cx="2663825" cy="47783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ko-KR" altLang="en-US" sz="2500" spc="-150" dirty="0">
                <a:solidFill>
                  <a:schemeClr val="bg1"/>
                </a:solidFill>
                <a:latin typeface="+mn-ea"/>
                <a:ea typeface="+mn-ea"/>
              </a:rPr>
              <a:t>미얀마 협력기관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287428" y="1059515"/>
            <a:ext cx="2519362" cy="4778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2500" spc="-150" dirty="0">
                <a:solidFill>
                  <a:schemeClr val="bg1"/>
                </a:solidFill>
                <a:latin typeface="+mn-ea"/>
                <a:ea typeface="+mn-ea"/>
              </a:rPr>
              <a:t>한국 협력기관</a:t>
            </a:r>
          </a:p>
        </p:txBody>
      </p:sp>
      <p:sp>
        <p:nvSpPr>
          <p:cNvPr id="47" name="TextBox 22"/>
          <p:cNvSpPr txBox="1">
            <a:spLocks noChangeArrowheads="1"/>
          </p:cNvSpPr>
          <p:nvPr/>
        </p:nvSpPr>
        <p:spPr bwMode="auto">
          <a:xfrm>
            <a:off x="220710" y="1647492"/>
            <a:ext cx="2663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축산수산부</a:t>
            </a:r>
          </a:p>
        </p:txBody>
      </p:sp>
      <p:sp>
        <p:nvSpPr>
          <p:cNvPr id="48" name="TextBox 23"/>
          <p:cNvSpPr txBox="1">
            <a:spLocks noChangeArrowheads="1"/>
          </p:cNvSpPr>
          <p:nvPr/>
        </p:nvSpPr>
        <p:spPr bwMode="auto">
          <a:xfrm>
            <a:off x="220710" y="2007855"/>
            <a:ext cx="2663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수산업협동조합</a:t>
            </a:r>
          </a:p>
        </p:txBody>
      </p:sp>
      <p:sp>
        <p:nvSpPr>
          <p:cNvPr id="49" name="TextBox 24"/>
          <p:cNvSpPr txBox="1">
            <a:spLocks noChangeArrowheads="1"/>
          </p:cNvSpPr>
          <p:nvPr/>
        </p:nvSpPr>
        <p:spPr bwMode="auto">
          <a:xfrm>
            <a:off x="220710" y="2417430"/>
            <a:ext cx="2663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수산물가공수출협회</a:t>
            </a:r>
          </a:p>
        </p:txBody>
      </p:sp>
      <p:sp>
        <p:nvSpPr>
          <p:cNvPr id="50" name="TextBox 25"/>
          <p:cNvSpPr txBox="1">
            <a:spLocks noChangeArrowheads="1"/>
          </p:cNvSpPr>
          <p:nvPr/>
        </p:nvSpPr>
        <p:spPr bwMode="auto">
          <a:xfrm>
            <a:off x="6226663" y="1673877"/>
            <a:ext cx="2663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해외수산투자협의체</a:t>
            </a:r>
          </a:p>
        </p:txBody>
      </p:sp>
      <p:sp>
        <p:nvSpPr>
          <p:cNvPr id="51" name="TextBox 26"/>
          <p:cNvSpPr txBox="1">
            <a:spLocks noChangeArrowheads="1"/>
          </p:cNvSpPr>
          <p:nvPr/>
        </p:nvSpPr>
        <p:spPr bwMode="auto">
          <a:xfrm>
            <a:off x="6206025" y="2067577"/>
            <a:ext cx="26638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600" dirty="0" err="1" smtClean="0">
                <a:solidFill>
                  <a:schemeClr val="bg1"/>
                </a:solidFill>
                <a:latin typeface="+mn-ea"/>
                <a:ea typeface="+mn-ea"/>
              </a:rPr>
              <a:t>아쿠아코리아</a:t>
            </a:r>
            <a:r>
              <a:rPr lang="ko-KR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㈜</a:t>
            </a:r>
          </a:p>
        </p:txBody>
      </p:sp>
      <p:sp>
        <p:nvSpPr>
          <p:cNvPr id="52" name="TextBox 27"/>
          <p:cNvSpPr txBox="1">
            <a:spLocks noChangeArrowheads="1"/>
          </p:cNvSpPr>
          <p:nvPr/>
        </p:nvSpPr>
        <p:spPr bwMode="auto">
          <a:xfrm>
            <a:off x="6206025" y="2427940"/>
            <a:ext cx="26638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defRPr/>
            </a:pPr>
            <a:r>
              <a:rPr lang="ko-KR" altLang="en-US" sz="1600" dirty="0" err="1" smtClean="0">
                <a:solidFill>
                  <a:schemeClr val="bg1"/>
                </a:solidFill>
                <a:latin typeface="+mn-ea"/>
                <a:ea typeface="+mn-ea"/>
              </a:rPr>
              <a:t>해승수산</a:t>
            </a:r>
            <a:endParaRPr lang="ko-KR" altLang="en-US" sz="1600" dirty="0" smtClean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9" name="TextBox 36"/>
          <p:cNvSpPr txBox="1">
            <a:spLocks noChangeArrowheads="1"/>
          </p:cNvSpPr>
          <p:nvPr/>
        </p:nvSpPr>
        <p:spPr bwMode="auto">
          <a:xfrm>
            <a:off x="3294770" y="4457760"/>
            <a:ext cx="25193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</a:rPr>
              <a:t>한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·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</a:rPr>
              <a:t>미얀마 수산부문 간담회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)</a:t>
            </a:r>
            <a:endParaRPr lang="ko-KR" altLang="en-US" sz="1400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60" name="TextBox 37"/>
          <p:cNvSpPr txBox="1">
            <a:spLocks noChangeArrowheads="1"/>
          </p:cNvSpPr>
          <p:nvPr/>
        </p:nvSpPr>
        <p:spPr bwMode="auto">
          <a:xfrm>
            <a:off x="5890275" y="5074088"/>
            <a:ext cx="187262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</a:rPr>
              <a:t>투자희망업계 조사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</a:rPr>
              <a:t>)</a:t>
            </a:r>
            <a:endParaRPr lang="ko-KR" altLang="en-US" sz="1400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61" name="TextBox 38"/>
          <p:cNvSpPr txBox="1">
            <a:spLocks noChangeArrowheads="1"/>
          </p:cNvSpPr>
          <p:nvPr/>
        </p:nvSpPr>
        <p:spPr bwMode="auto">
          <a:xfrm>
            <a:off x="3365605" y="6159502"/>
            <a:ext cx="2355850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en-US" altLang="ko-KR" sz="140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1400">
                <a:latin typeface="나눔고딕 Bold" pitchFamily="50" charset="-127"/>
                <a:ea typeface="나눔고딕 Bold" pitchFamily="50" charset="-127"/>
              </a:rPr>
              <a:t>희망사업별 가능성 분석</a:t>
            </a:r>
            <a:r>
              <a:rPr lang="en-US" altLang="ko-KR" sz="1400">
                <a:latin typeface="나눔고딕 Bold" pitchFamily="50" charset="-127"/>
                <a:ea typeface="나눔고딕 Bold" pitchFamily="50" charset="-127"/>
              </a:rPr>
              <a:t>)</a:t>
            </a:r>
            <a:endParaRPr lang="ko-KR" altLang="en-US" sz="140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62" name="TextBox 39"/>
          <p:cNvSpPr txBox="1">
            <a:spLocks noChangeArrowheads="1"/>
          </p:cNvSpPr>
          <p:nvPr/>
        </p:nvSpPr>
        <p:spPr bwMode="auto">
          <a:xfrm>
            <a:off x="3369823" y="3595852"/>
            <a:ext cx="23558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</a:rPr>
              <a:t>미얀마 문헌 및 통계조사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)</a:t>
            </a:r>
            <a:endParaRPr lang="ko-KR" altLang="en-US" sz="1400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63" name="TextBox 40"/>
          <p:cNvSpPr txBox="1">
            <a:spLocks noChangeArrowheads="1"/>
          </p:cNvSpPr>
          <p:nvPr/>
        </p:nvSpPr>
        <p:spPr bwMode="auto">
          <a:xfrm>
            <a:off x="3303473" y="5321522"/>
            <a:ext cx="2520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</a:rPr>
              <a:t>업계 현지조사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)</a:t>
            </a:r>
            <a:endParaRPr lang="ko-KR" altLang="en-US" sz="1400" dirty="0"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68" name="모서리가 둥근 직사각형 67"/>
          <p:cNvSpPr/>
          <p:nvPr/>
        </p:nvSpPr>
        <p:spPr bwMode="auto">
          <a:xfrm>
            <a:off x="3783725" y="1639608"/>
            <a:ext cx="1576552" cy="57806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anchor="ctr"/>
          <a:lstStyle/>
          <a:p>
            <a:pPr algn="ctr" defTabSz="863600">
              <a:defRPr/>
            </a:pPr>
            <a:r>
              <a:rPr lang="en-US" altLang="ko-KR" dirty="0">
                <a:solidFill>
                  <a:schemeClr val="bg1"/>
                </a:solidFill>
                <a:latin typeface="+mn-ea"/>
                <a:ea typeface="+mn-ea"/>
              </a:rPr>
              <a:t>KMI</a:t>
            </a:r>
            <a:endParaRPr lang="ko-KR" altLang="en-US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1026" name="Picture 2" descr="C:\Documents and Settings\Owner\바탕 화면\양식산업실_윤미경\PPT 소스\ppt 소스\화살표2\arrow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72339" y="1545016"/>
            <a:ext cx="1049774" cy="819808"/>
          </a:xfrm>
          <a:prstGeom prst="rect">
            <a:avLst/>
          </a:prstGeom>
          <a:noFill/>
        </p:spPr>
      </p:pic>
      <p:pic>
        <p:nvPicPr>
          <p:cNvPr id="69" name="Picture 2" descr="C:\Documents and Settings\Owner\바탕 화면\양식산업실_윤미경\PPT 소스\ppt 소스\화살표2\arrow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875849" y="1529251"/>
            <a:ext cx="1049774" cy="819808"/>
          </a:xfrm>
          <a:prstGeom prst="rect">
            <a:avLst/>
          </a:prstGeom>
          <a:noFill/>
        </p:spPr>
      </p:pic>
      <p:cxnSp>
        <p:nvCxnSpPr>
          <p:cNvPr id="71" name="Shape 70"/>
          <p:cNvCxnSpPr>
            <a:stCxn id="25" idx="2"/>
            <a:endCxn id="28" idx="1"/>
          </p:cNvCxnSpPr>
          <p:nvPr/>
        </p:nvCxnSpPr>
        <p:spPr>
          <a:xfrm rot="16200000" flipH="1">
            <a:off x="2205758" y="2276213"/>
            <a:ext cx="379910" cy="1671994"/>
          </a:xfrm>
          <a:prstGeom prst="bentConnector2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hape 74"/>
          <p:cNvCxnSpPr>
            <a:stCxn id="25" idx="2"/>
          </p:cNvCxnSpPr>
          <p:nvPr/>
        </p:nvCxnSpPr>
        <p:spPr>
          <a:xfrm rot="16200000" flipH="1">
            <a:off x="1749103" y="2732868"/>
            <a:ext cx="1292618" cy="1671392"/>
          </a:xfrm>
          <a:prstGeom prst="bentConnector2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hape 75"/>
          <p:cNvCxnSpPr>
            <a:stCxn id="24" idx="2"/>
          </p:cNvCxnSpPr>
          <p:nvPr/>
        </p:nvCxnSpPr>
        <p:spPr>
          <a:xfrm rot="5400000">
            <a:off x="6087414" y="2741872"/>
            <a:ext cx="1282108" cy="1663895"/>
          </a:xfrm>
          <a:prstGeom prst="bentConnector2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hape 78"/>
          <p:cNvCxnSpPr>
            <a:stCxn id="24" idx="2"/>
            <a:endCxn id="34" idx="3"/>
          </p:cNvCxnSpPr>
          <p:nvPr/>
        </p:nvCxnSpPr>
        <p:spPr>
          <a:xfrm rot="5400000">
            <a:off x="5658708" y="3180102"/>
            <a:ext cx="2149045" cy="1654370"/>
          </a:xfrm>
          <a:prstGeom prst="bentConnector2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4" name="TextBox 41"/>
          <p:cNvSpPr txBox="1">
            <a:spLocks noChangeArrowheads="1"/>
          </p:cNvSpPr>
          <p:nvPr/>
        </p:nvSpPr>
        <p:spPr bwMode="auto">
          <a:xfrm>
            <a:off x="6417779" y="3144177"/>
            <a:ext cx="2355850" cy="307975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/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(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</a:rPr>
              <a:t>추가 투자희망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</a:rPr>
              <a:t>수요조사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</a:rPr>
              <a:t>)</a:t>
            </a:r>
            <a:endParaRPr lang="ko-KR" altLang="en-US" sz="1400" dirty="0">
              <a:latin typeface="나눔고딕 Bold" pitchFamily="50" charset="-127"/>
              <a:ea typeface="나눔고딕 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그룹 38"/>
          <p:cNvGrpSpPr/>
          <p:nvPr/>
        </p:nvGrpSpPr>
        <p:grpSpPr>
          <a:xfrm>
            <a:off x="3890963" y="2117725"/>
            <a:ext cx="5002103" cy="3919100"/>
            <a:chOff x="3890963" y="2117725"/>
            <a:chExt cx="5002103" cy="3919100"/>
          </a:xfrm>
        </p:grpSpPr>
        <p:cxnSp>
          <p:nvCxnSpPr>
            <p:cNvPr id="40" name="직선 연결선 39"/>
            <p:cNvCxnSpPr/>
            <p:nvPr/>
          </p:nvCxnSpPr>
          <p:spPr>
            <a:xfrm rot="5400000">
              <a:off x="2212975" y="3795713"/>
              <a:ext cx="3357563" cy="1587"/>
            </a:xfrm>
            <a:prstGeom prst="line">
              <a:avLst/>
            </a:prstGeom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모서리가 둥근 직사각형 40"/>
            <p:cNvSpPr/>
            <p:nvPr/>
          </p:nvSpPr>
          <p:spPr bwMode="auto">
            <a:xfrm>
              <a:off x="4367528" y="2222134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 bwMode="auto">
            <a:xfrm>
              <a:off x="4472407" y="2222134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3" name="Oval 8"/>
            <p:cNvSpPr>
              <a:spLocks noChangeArrowheads="1"/>
            </p:cNvSpPr>
            <p:nvPr/>
          </p:nvSpPr>
          <p:spPr bwMode="auto">
            <a:xfrm rot="5400000">
              <a:off x="6077744" y="208359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4" name="TextBox 60"/>
            <p:cNvSpPr txBox="1">
              <a:spLocks noChangeArrowheads="1"/>
            </p:cNvSpPr>
            <p:nvPr/>
          </p:nvSpPr>
          <p:spPr bwMode="auto">
            <a:xfrm>
              <a:off x="4891088" y="2297633"/>
              <a:ext cx="3908424" cy="38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연구 개요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45" name="그림 44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17805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46" name="그림 45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220662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47" name="그림 56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2201862"/>
              <a:ext cx="651802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35"/>
            <p:cNvSpPr txBox="1">
              <a:spLocks noChangeArrowheads="1"/>
            </p:cNvSpPr>
            <p:nvPr/>
          </p:nvSpPr>
          <p:spPr bwMode="auto">
            <a:xfrm>
              <a:off x="4483101" y="2249488"/>
              <a:ext cx="3413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Ⅰ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9" name="모서리가 둥근 직사각형 48"/>
            <p:cNvSpPr/>
            <p:nvPr/>
          </p:nvSpPr>
          <p:spPr bwMode="auto">
            <a:xfrm>
              <a:off x="4367528" y="3031643"/>
              <a:ext cx="4509772" cy="55078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 bwMode="auto">
            <a:xfrm>
              <a:off x="4472407" y="3031643"/>
              <a:ext cx="4300016" cy="4957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1" name="Oval 8"/>
            <p:cNvSpPr>
              <a:spLocks noChangeArrowheads="1"/>
            </p:cNvSpPr>
            <p:nvPr/>
          </p:nvSpPr>
          <p:spPr bwMode="auto">
            <a:xfrm rot="5400000">
              <a:off x="6077744" y="289321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2" name="TextBox 72"/>
            <p:cNvSpPr txBox="1">
              <a:spLocks noChangeArrowheads="1"/>
            </p:cNvSpPr>
            <p:nvPr/>
          </p:nvSpPr>
          <p:spPr bwMode="auto">
            <a:xfrm>
              <a:off x="4891088" y="3107258"/>
              <a:ext cx="3908424" cy="38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일반 현황 및 환경분석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53" name="그림 52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987675"/>
              <a:ext cx="656245" cy="604838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54" name="그림 53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016250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55" name="그림 68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011488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TextBox 64"/>
            <p:cNvSpPr txBox="1">
              <a:spLocks noChangeArrowheads="1"/>
            </p:cNvSpPr>
            <p:nvPr/>
          </p:nvSpPr>
          <p:spPr bwMode="auto">
            <a:xfrm>
              <a:off x="4483101" y="3059113"/>
              <a:ext cx="341312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Ⅱ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 bwMode="auto">
            <a:xfrm>
              <a:off x="4367528" y="3829688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8" name="모서리가 둥근 직사각형 57"/>
            <p:cNvSpPr/>
            <p:nvPr/>
          </p:nvSpPr>
          <p:spPr bwMode="auto">
            <a:xfrm>
              <a:off x="4472407" y="3829688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9" name="Oval 8"/>
            <p:cNvSpPr>
              <a:spLocks noChangeArrowheads="1"/>
            </p:cNvSpPr>
            <p:nvPr/>
          </p:nvSpPr>
          <p:spPr bwMode="auto">
            <a:xfrm rot="5400000">
              <a:off x="6077744" y="369014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0" name="TextBox 84"/>
            <p:cNvSpPr txBox="1">
              <a:spLocks noChangeArrowheads="1"/>
            </p:cNvSpPr>
            <p:nvPr/>
          </p:nvSpPr>
          <p:spPr bwMode="auto">
            <a:xfrm>
              <a:off x="4891088" y="3890780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수산업 현황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61" name="그림 60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3795713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62" name="그림 61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824288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63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819526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TextBox 76"/>
            <p:cNvSpPr txBox="1">
              <a:spLocks noChangeArrowheads="1"/>
            </p:cNvSpPr>
            <p:nvPr/>
          </p:nvSpPr>
          <p:spPr bwMode="auto">
            <a:xfrm>
              <a:off x="4483101" y="3867150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Ⅲ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 bwMode="auto">
            <a:xfrm>
              <a:off x="4367528" y="4639313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4472407" y="4639313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7" name="Oval 8"/>
            <p:cNvSpPr>
              <a:spLocks noChangeArrowheads="1"/>
            </p:cNvSpPr>
            <p:nvPr/>
          </p:nvSpPr>
          <p:spPr bwMode="auto">
            <a:xfrm rot="5400000">
              <a:off x="6077744" y="449976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8" name="TextBox 84"/>
            <p:cNvSpPr txBox="1">
              <a:spLocks noChangeArrowheads="1"/>
            </p:cNvSpPr>
            <p:nvPr/>
          </p:nvSpPr>
          <p:spPr bwMode="auto">
            <a:xfrm>
              <a:off x="4891088" y="4715395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산업 </a:t>
              </a:r>
              <a:r>
                <a:rPr kumimoji="0" lang="ko-KR" altLang="en-US" sz="2000" dirty="0" err="1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리스크</a:t>
              </a:r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 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69" name="그림 68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4605338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70" name="그림 69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4633913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71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4629151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TextBox 76"/>
            <p:cNvSpPr txBox="1">
              <a:spLocks noChangeArrowheads="1"/>
            </p:cNvSpPr>
            <p:nvPr/>
          </p:nvSpPr>
          <p:spPr bwMode="auto">
            <a:xfrm>
              <a:off x="4483101" y="4676775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Ⅳ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3" name="모서리가 둥근 직사각형 72"/>
            <p:cNvSpPr/>
            <p:nvPr/>
          </p:nvSpPr>
          <p:spPr bwMode="auto">
            <a:xfrm>
              <a:off x="4383294" y="5464375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4" name="모서리가 둥근 직사각형 73"/>
            <p:cNvSpPr/>
            <p:nvPr/>
          </p:nvSpPr>
          <p:spPr bwMode="auto">
            <a:xfrm>
              <a:off x="4488173" y="5464375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 rot="5400000">
              <a:off x="6093510" y="5324831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6" name="TextBox 84"/>
            <p:cNvSpPr txBox="1">
              <a:spLocks noChangeArrowheads="1"/>
            </p:cNvSpPr>
            <p:nvPr/>
          </p:nvSpPr>
          <p:spPr bwMode="auto">
            <a:xfrm>
              <a:off x="4906854" y="5540457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검토사항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77" name="그림 76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56289" y="543040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78" name="그림 77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87741" y="545897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79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32179" y="5454213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3" name="TextBox 76"/>
            <p:cNvSpPr txBox="1">
              <a:spLocks noChangeArrowheads="1"/>
            </p:cNvSpPr>
            <p:nvPr/>
          </p:nvSpPr>
          <p:spPr bwMode="auto">
            <a:xfrm>
              <a:off x="4498867" y="5501837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Ⅴ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</p:grpSp>
      <p:pic>
        <p:nvPicPr>
          <p:cNvPr id="11266" name="그림 100" descr="지구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76" t="28368" r="9402"/>
          <a:stretch>
            <a:fillRect/>
          </a:stretch>
        </p:blipFill>
        <p:spPr bwMode="auto">
          <a:xfrm>
            <a:off x="1147763" y="2825750"/>
            <a:ext cx="25304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모서리가 둥근 직사각형 79"/>
          <p:cNvSpPr/>
          <p:nvPr/>
        </p:nvSpPr>
        <p:spPr bwMode="auto">
          <a:xfrm>
            <a:off x="4357875" y="2188889"/>
            <a:ext cx="4509773" cy="604838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1" name="모서리가 둥근 직사각형 80"/>
          <p:cNvSpPr/>
          <p:nvPr/>
        </p:nvSpPr>
        <p:spPr bwMode="auto">
          <a:xfrm>
            <a:off x="4357875" y="3818998"/>
            <a:ext cx="4509773" cy="58314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2" name="모서리가 둥근 직사각형 81"/>
          <p:cNvSpPr/>
          <p:nvPr/>
        </p:nvSpPr>
        <p:spPr bwMode="auto">
          <a:xfrm>
            <a:off x="4357874" y="4605338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4" name="모서리가 둥근 직사각형 83"/>
          <p:cNvSpPr/>
          <p:nvPr/>
        </p:nvSpPr>
        <p:spPr bwMode="auto">
          <a:xfrm>
            <a:off x="4373640" y="5440937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화살표 연결선 9"/>
          <p:cNvCxnSpPr>
            <a:stCxn id="5" idx="2"/>
            <a:endCxn id="29" idx="0"/>
          </p:cNvCxnSpPr>
          <p:nvPr/>
        </p:nvCxnSpPr>
        <p:spPr>
          <a:xfrm flipH="1">
            <a:off x="4560147" y="2627113"/>
            <a:ext cx="6375" cy="368060"/>
          </a:xfrm>
          <a:prstGeom prst="straightConnector1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직선 화살표 연결선 10"/>
          <p:cNvCxnSpPr>
            <a:stCxn id="8" idx="3"/>
            <a:endCxn id="29" idx="1"/>
          </p:cNvCxnSpPr>
          <p:nvPr/>
        </p:nvCxnSpPr>
        <p:spPr>
          <a:xfrm flipV="1">
            <a:off x="2827276" y="3884988"/>
            <a:ext cx="838150" cy="2544"/>
          </a:xfrm>
          <a:prstGeom prst="straightConnector1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직선 화살표 연결선 11"/>
          <p:cNvCxnSpPr>
            <a:stCxn id="9" idx="1"/>
            <a:endCxn id="29" idx="3"/>
          </p:cNvCxnSpPr>
          <p:nvPr/>
        </p:nvCxnSpPr>
        <p:spPr>
          <a:xfrm flipH="1" flipV="1">
            <a:off x="5454868" y="3884988"/>
            <a:ext cx="838450" cy="368"/>
          </a:xfrm>
          <a:prstGeom prst="straightConnector1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>
            <a:stCxn id="7" idx="0"/>
            <a:endCxn id="29" idx="2"/>
          </p:cNvCxnSpPr>
          <p:nvPr/>
        </p:nvCxnSpPr>
        <p:spPr>
          <a:xfrm flipV="1">
            <a:off x="4556012" y="4774802"/>
            <a:ext cx="4135" cy="391803"/>
          </a:xfrm>
          <a:prstGeom prst="straightConnector1">
            <a:avLst/>
          </a:prstGeom>
          <a:ln w="34925" cap="rnd">
            <a:headEnd type="none" w="med" len="med"/>
            <a:tailEnd type="triangl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1. </a:t>
            </a:r>
            <a:r>
              <a:rPr lang="ko-KR" altLang="en-US" dirty="0" smtClean="0"/>
              <a:t>환경분석 개요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6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3054428" y="898325"/>
            <a:ext cx="3024187" cy="1728788"/>
          </a:xfrm>
          <a:prstGeom prst="roundRect">
            <a:avLst>
              <a:gd name="adj" fmla="val 6332"/>
            </a:avLst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ko-KR" sz="1000" dirty="0" smtClean="0"/>
          </a:p>
          <a:p>
            <a:pPr>
              <a:defRPr/>
            </a:pPr>
            <a:r>
              <a:rPr lang="ko-KR" altLang="en-US" sz="2500" dirty="0" smtClean="0"/>
              <a:t>정치적 </a:t>
            </a:r>
            <a:r>
              <a:rPr lang="ko-KR" altLang="en-US" sz="2500" dirty="0"/>
              <a:t>환경</a:t>
            </a:r>
            <a:endParaRPr lang="en-US" altLang="ko-KR" sz="1400" dirty="0"/>
          </a:p>
          <a:p>
            <a:pPr>
              <a:defRPr/>
            </a:pPr>
            <a:endParaRPr lang="en-US" altLang="ko-KR" sz="800" dirty="0"/>
          </a:p>
          <a:p>
            <a:pPr marL="285750" indent="-285750" algn="l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/>
              <a:t>군부주도 정치구도 하에 민간참여 </a:t>
            </a:r>
            <a:r>
              <a:rPr lang="ko-KR" altLang="en-US" sz="1400" dirty="0" smtClean="0"/>
              <a:t>확대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en-US" altLang="ko-KR" sz="1100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100" dirty="0" smtClean="0">
                <a:solidFill>
                  <a:schemeClr val="bg1">
                    <a:lumMod val="75000"/>
                  </a:schemeClr>
                </a:solidFill>
              </a:rPr>
              <a:t>여전히 </a:t>
            </a:r>
            <a:r>
              <a:rPr lang="ko-KR" altLang="en-US" sz="1100" dirty="0">
                <a:solidFill>
                  <a:schemeClr val="bg1">
                    <a:lumMod val="75000"/>
                  </a:schemeClr>
                </a:solidFill>
              </a:rPr>
              <a:t>권력기반의 중추에 위치한 </a:t>
            </a:r>
            <a:r>
              <a:rPr lang="ko-KR" altLang="en-US" sz="1100" dirty="0" smtClean="0">
                <a:solidFill>
                  <a:schemeClr val="bg1">
                    <a:lumMod val="75000"/>
                  </a:schemeClr>
                </a:solidFill>
              </a:rPr>
              <a:t>군부</a:t>
            </a:r>
            <a:r>
              <a:rPr lang="en-US" altLang="ko-KR" sz="1100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</a:p>
          <a:p>
            <a:pPr marL="285750" indent="-285750" algn="l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285750" indent="-285750" algn="l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 smtClean="0"/>
              <a:t>북부지역의 종교갈등</a:t>
            </a:r>
            <a:endParaRPr lang="en-US" altLang="ko-KR" sz="1400" dirty="0"/>
          </a:p>
          <a:p>
            <a:pPr algn="l">
              <a:defRPr/>
            </a:pPr>
            <a:endParaRPr lang="ko-KR" altLang="en-US" sz="1500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3043918" y="5166605"/>
            <a:ext cx="3024187" cy="1297257"/>
          </a:xfrm>
          <a:prstGeom prst="roundRect">
            <a:avLst>
              <a:gd name="adj" fmla="val 6362"/>
            </a:avLst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500" dirty="0" smtClean="0"/>
              <a:t>제도적 </a:t>
            </a:r>
            <a:r>
              <a:rPr lang="ko-KR" altLang="en-US" sz="2500" dirty="0" smtClean="0"/>
              <a:t>환경</a:t>
            </a:r>
            <a:endParaRPr lang="en-US" altLang="ko-KR" sz="2500" dirty="0" smtClean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 err="1" smtClean="0"/>
              <a:t>외국인투자법</a:t>
            </a:r>
            <a:r>
              <a:rPr lang="ko-KR" altLang="en-US" sz="1400" dirty="0" smtClean="0"/>
              <a:t> </a:t>
            </a:r>
            <a:r>
              <a:rPr lang="ko-KR" altLang="en-US" sz="1400" dirty="0" smtClean="0"/>
              <a:t>개정</a:t>
            </a:r>
            <a:endParaRPr lang="en-US" altLang="ko-KR" sz="1400" dirty="0" smtClean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>
              <a:sym typeface="Wingdings" pitchFamily="2" charset="2"/>
            </a:endParaRPr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 smtClean="0"/>
              <a:t>경제특구</a:t>
            </a:r>
            <a:r>
              <a:rPr lang="en-US" altLang="ko-KR" sz="1400" dirty="0" smtClean="0"/>
              <a:t>(SEZ)</a:t>
            </a:r>
            <a:r>
              <a:rPr lang="ko-KR" altLang="en-US" sz="1400" dirty="0" smtClean="0"/>
              <a:t>법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497348" y="2992861"/>
            <a:ext cx="2329928" cy="1789342"/>
          </a:xfrm>
          <a:prstGeom prst="roundRect">
            <a:avLst>
              <a:gd name="adj" fmla="val 8706"/>
            </a:avLst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500" dirty="0" smtClean="0"/>
              <a:t> 기타 환경</a:t>
            </a:r>
            <a:endParaRPr lang="en-US" altLang="ko-KR" sz="2500" dirty="0" smtClean="0"/>
          </a:p>
          <a:p>
            <a:pPr>
              <a:defRPr/>
            </a:pPr>
            <a:endParaRPr lang="en-US" altLang="ko-KR" sz="100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spc="-150" dirty="0"/>
              <a:t>동남아 유수의 자원부국</a:t>
            </a:r>
            <a:endParaRPr lang="en-US" altLang="ko-KR" sz="1400" spc="-15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>
              <a:sym typeface="Wingdings" pitchFamily="2" charset="2"/>
            </a:endParaRPr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/>
              <a:t>인도와 중국을 </a:t>
            </a:r>
            <a:r>
              <a:rPr lang="ko-KR" altLang="en-US" sz="1400" spc="-150" dirty="0"/>
              <a:t>연결하는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요충지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6293318" y="2662678"/>
            <a:ext cx="2329200" cy="2445356"/>
          </a:xfrm>
          <a:prstGeom prst="roundRect">
            <a:avLst>
              <a:gd name="adj" fmla="val 5261"/>
            </a:avLst>
          </a:prstGeom>
          <a:solidFill>
            <a:schemeClr val="accent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sz="2500" dirty="0" smtClean="0"/>
              <a:t>경제적 환경</a:t>
            </a:r>
            <a:endParaRPr lang="en-US" altLang="ko-KR" sz="2500" dirty="0" smtClean="0"/>
          </a:p>
          <a:p>
            <a:pPr>
              <a:defRPr/>
            </a:pPr>
            <a:endParaRPr lang="en-US" altLang="ko-KR" sz="80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/>
              <a:t>군부주도 경제 실패 후 개방정책으로 선회</a:t>
            </a:r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40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/>
              <a:t>개방정책 이후</a:t>
            </a:r>
            <a:r>
              <a:rPr lang="en-US" altLang="ko-KR" sz="1400" dirty="0"/>
              <a:t> </a:t>
            </a:r>
            <a:r>
              <a:rPr lang="ko-KR" altLang="en-US" sz="1400" dirty="0" smtClean="0"/>
              <a:t>외국인</a:t>
            </a:r>
            <a:r>
              <a:rPr lang="en-US" altLang="ko-KR" sz="1400" dirty="0" smtClean="0"/>
              <a:t/>
            </a:r>
            <a:br>
              <a:rPr lang="en-US" altLang="ko-KR" sz="1400" dirty="0" smtClean="0"/>
            </a:br>
            <a:r>
              <a:rPr lang="ko-KR" altLang="en-US" sz="1400" dirty="0" smtClean="0"/>
              <a:t>직접투자 </a:t>
            </a:r>
            <a:r>
              <a:rPr lang="ko-KR" altLang="en-US" sz="1400" dirty="0"/>
              <a:t>증가</a:t>
            </a:r>
            <a:endParaRPr lang="en-US" altLang="ko-KR" sz="140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/>
              <a:t>경제성장 </a:t>
            </a:r>
            <a:r>
              <a:rPr lang="ko-KR" altLang="en-US" sz="1400" dirty="0" smtClean="0"/>
              <a:t>가속화</a:t>
            </a:r>
            <a:endParaRPr lang="en-US" altLang="ko-KR" sz="1400" dirty="0" smtClean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400" dirty="0" smtClean="0"/>
          </a:p>
          <a:p>
            <a:pPr marL="285750" indent="-285750"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 smtClean="0"/>
              <a:t>풍부한 노동력</a:t>
            </a:r>
            <a:endParaRPr lang="en-US" altLang="ko-KR" sz="1400" dirty="0"/>
          </a:p>
        </p:txBody>
      </p:sp>
      <p:pic>
        <p:nvPicPr>
          <p:cNvPr id="29" name="Picture 16" descr="p_12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5426" y="2995173"/>
            <a:ext cx="1789442" cy="1779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직사각형 37"/>
          <p:cNvSpPr/>
          <p:nvPr/>
        </p:nvSpPr>
        <p:spPr>
          <a:xfrm>
            <a:off x="3792690" y="3307394"/>
            <a:ext cx="153760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80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미얀마</a:t>
            </a:r>
            <a:endParaRPr lang="en-US" altLang="ko-KR" sz="280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  <a:p>
            <a:pPr algn="ctr">
              <a:defRPr/>
            </a:pPr>
            <a:r>
              <a:rPr lang="ko-KR" altLang="en-US" sz="280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환경분석</a:t>
            </a:r>
            <a:endParaRPr lang="ko-KR" altLang="en-US" sz="280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7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자원적</a:t>
            </a:r>
            <a:r>
              <a:rPr lang="en-US" altLang="ko-KR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지리적 이점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25516" y="1959883"/>
            <a:ext cx="8145518" cy="52025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천연가스 </a:t>
            </a: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/ 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광물자원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2444" y="3737434"/>
            <a:ext cx="2713516" cy="5202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곡창지대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05779" y="3736339"/>
            <a:ext cx="2713516" cy="5202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주요하천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944095" y="3741846"/>
            <a:ext cx="2713516" cy="5202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산림지대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2136" y="2581835"/>
            <a:ext cx="8295018" cy="94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야다나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Y</a:t>
            </a:r>
            <a:r>
              <a:rPr lang="en-US" altLang="ko-KR" sz="1600" spc="-15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adana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  <a:r>
              <a:rPr lang="ko-KR" altLang="en-US" sz="1600" b="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천연가스전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b="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예타곤</a:t>
            </a:r>
            <a:r>
              <a:rPr lang="en-US" altLang="ko-KR" sz="1600" b="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600" b="0" spc="-15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Yetagon</a:t>
            </a:r>
            <a:r>
              <a:rPr lang="en-US" altLang="ko-KR" sz="1600" b="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천연가스전 개발</a:t>
            </a:r>
            <a:endParaRPr lang="en-US" altLang="ko-KR" sz="1600" b="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최근 미얀마 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FDI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는 천연가스 및 광물자원에 집중 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(2001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년부터 미얀마 최대 수출품목으로 등극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78716" y="4392929"/>
            <a:ext cx="2673275" cy="87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세계적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곡창지대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인 델타지대 발달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현재 쌀 수출국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223710" y="4394719"/>
            <a:ext cx="2767187" cy="1249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에야와디강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600" b="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Irrawaddy R., 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1,980km)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살윈강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(Salween R., 1,274km) </a:t>
            </a:r>
            <a:endParaRPr lang="ko-KR" altLang="en-US" sz="1600" b="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5968703" y="4396509"/>
            <a:ext cx="2673275" cy="1249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국토의 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66%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산림지대</a:t>
            </a:r>
            <a:endParaRPr lang="en-US" altLang="ko-KR" sz="1600" b="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</a:pPr>
            <a:r>
              <a:rPr lang="ko-KR" altLang="en-US" sz="1600" b="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티크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(teak), </a:t>
            </a:r>
            <a:r>
              <a:rPr lang="ko-KR" altLang="en-US" sz="1600" b="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케루인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등 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25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종의 풍부한 산림자원 보유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모서리가 둥근 직사각형 11"/>
          <p:cNvSpPr/>
          <p:nvPr/>
        </p:nvSpPr>
        <p:spPr>
          <a:xfrm>
            <a:off x="2049516" y="5486396"/>
            <a:ext cx="5034457" cy="672663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093079" y="5543319"/>
            <a:ext cx="6957848" cy="5355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생</a:t>
            </a:r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산 </a:t>
            </a:r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물류 거점</a:t>
            </a:r>
            <a:endParaRPr lang="ko-KR" altLang="en-US" sz="2400" b="0" dirty="0" smtClean="0">
              <a:ln w="18415" cmpd="sng">
                <a:noFill/>
                <a:prstDash val="solid"/>
              </a:ln>
              <a:solidFill>
                <a:schemeClr val="tx2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</p:txBody>
      </p:sp>
      <p:pic>
        <p:nvPicPr>
          <p:cNvPr id="14" name="Picture 2" descr="C:\Documents and Settings\Owner\바탕 화면\양식산업실_윤미경\PPT 소스\ppt 소스\화살표2\arrow_중기청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0558" y="4424062"/>
            <a:ext cx="5504642" cy="1093865"/>
          </a:xfrm>
          <a:prstGeom prst="rect">
            <a:avLst/>
          </a:prstGeom>
          <a:noFill/>
        </p:spPr>
      </p:pic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8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자원적</a:t>
            </a:r>
            <a:r>
              <a:rPr lang="en-US" altLang="ko-KR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지리적 이점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46539" y="1849820"/>
            <a:ext cx="8092965" cy="373117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0" tIns="0" rIns="0" bIns="0"/>
          <a:lstStyle>
            <a:lvl1pPr marL="220663" indent="-220663" algn="l" defTabSz="1042988"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382588" indent="-160338" algn="l" defTabSz="1042988"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360488" indent="-192088" algn="l" defTabSz="1042988"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712913" indent="-171450" algn="l" defTabSz="1042988"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8988" indent="-165100" algn="l" defTabSz="1042988"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6188" indent="-165100" defTabSz="1042988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3388" indent="-165100" defTabSz="1042988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30588" indent="-165100" defTabSz="1042988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7788" indent="-165100" defTabSz="1042988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지정학적 가치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b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약 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30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억 인구의 방대한 배후시장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중국과 서남아시아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인도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방글라데시 등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및 동남아 국가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b="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태국ㆍ라오스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등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))</a:t>
            </a: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연결하는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전략적 요충지</a:t>
            </a:r>
            <a:endParaRPr lang="en-US" altLang="ko-KR" sz="1600" dirty="0" smtClean="0">
              <a:solidFill>
                <a:schemeClr val="tx2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194802" lvl="1" indent="0" algn="just">
              <a:lnSpc>
                <a:spcPct val="150000"/>
              </a:lnSpc>
              <a:spcAft>
                <a:spcPct val="30000"/>
              </a:spcAft>
              <a:buClr>
                <a:schemeClr val="tx1"/>
              </a:buClr>
              <a:defRPr/>
            </a:pPr>
            <a:endParaRPr lang="en-US" altLang="ko-KR" sz="1400" dirty="0" smtClean="0">
              <a:solidFill>
                <a:srgbClr val="0000FF"/>
              </a:solidFill>
            </a:endParaRPr>
          </a:p>
          <a:p>
            <a:pPr marL="194802" lvl="1" indent="0" algn="just">
              <a:lnSpc>
                <a:spcPct val="150000"/>
              </a:lnSpc>
              <a:spcAft>
                <a:spcPct val="30000"/>
              </a:spcAft>
              <a:buClr>
                <a:schemeClr val="tx1"/>
              </a:buClr>
              <a:defRPr/>
            </a:pPr>
            <a:endParaRPr lang="en-US" altLang="ko-KR" sz="1100" dirty="0" smtClean="0">
              <a:sym typeface="Wingdings" pitchFamily="2" charset="2"/>
            </a:endParaRPr>
          </a:p>
          <a:p>
            <a:pPr marL="0" indent="0" algn="just">
              <a:lnSpc>
                <a:spcPct val="150000"/>
              </a:lnSpc>
              <a:spcAft>
                <a:spcPct val="40000"/>
              </a:spcAft>
              <a:buClr>
                <a:schemeClr val="hlink"/>
              </a:buClr>
              <a:defRPr/>
            </a:pPr>
            <a:endParaRPr lang="ko-KR" altLang="en-US" sz="1200" dirty="0" smtClean="0">
              <a:sym typeface="Wingdings" pitchFamily="2" charset="2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28874597"/>
              </p:ext>
            </p:extLst>
          </p:nvPr>
        </p:nvGraphicFramePr>
        <p:xfrm>
          <a:off x="1440678" y="2868484"/>
          <a:ext cx="6096454" cy="2018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227"/>
                <a:gridCol w="3048227"/>
              </a:tblGrid>
              <a:tr h="3364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미얀마 인근 국가</a:t>
                      </a:r>
                      <a:endParaRPr lang="ko-KR" altLang="en-US" sz="1400" b="0" dirty="0">
                        <a:latin typeface="+mn-ea"/>
                        <a:ea typeface="+mn-ea"/>
                      </a:endParaRPr>
                    </a:p>
                  </a:txBody>
                  <a:tcPr marL="78197" marR="78197" marT="41479" marB="41479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인구 수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400" b="0" dirty="0" smtClean="0">
                          <a:latin typeface="+mn-ea"/>
                          <a:ea typeface="+mn-ea"/>
                        </a:rPr>
                        <a:t>억 명</a:t>
                      </a:r>
                      <a:r>
                        <a:rPr lang="en-US" altLang="ko-KR" sz="14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400" b="0" dirty="0">
                        <a:latin typeface="+mn-ea"/>
                        <a:ea typeface="+mn-ea"/>
                      </a:endParaRPr>
                    </a:p>
                  </a:txBody>
                  <a:tcPr marL="78197" marR="78197" marT="41479" marB="41479"/>
                </a:tc>
              </a:tr>
              <a:tr h="3364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중국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13.5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</a:tr>
              <a:tr h="3364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인도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12.2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</a:tr>
              <a:tr h="3364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방글라데시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1.6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</a:tr>
              <a:tr h="3364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태국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0.7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</a:tr>
              <a:tr h="33644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라오스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0.06</a:t>
                      </a:r>
                      <a:endParaRPr lang="ko-KR" altLang="en-US" sz="1400" b="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78197" marR="78197" marT="41479" marB="4147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양쪽 모서리가 둥근 사각형 17"/>
          <p:cNvSpPr/>
          <p:nvPr/>
        </p:nvSpPr>
        <p:spPr>
          <a:xfrm>
            <a:off x="629368" y="1798389"/>
            <a:ext cx="2152800" cy="1227042"/>
          </a:xfrm>
          <a:prstGeom prst="round2SameRect">
            <a:avLst>
              <a:gd name="adj1" fmla="val 8000"/>
              <a:gd name="adj2" fmla="val 0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양쪽 모서리가 둥근 사각형 20"/>
          <p:cNvSpPr/>
          <p:nvPr/>
        </p:nvSpPr>
        <p:spPr>
          <a:xfrm>
            <a:off x="3492241" y="1798389"/>
            <a:ext cx="2152800" cy="1227042"/>
          </a:xfrm>
          <a:prstGeom prst="round2SameRect">
            <a:avLst>
              <a:gd name="adj1" fmla="val 8000"/>
              <a:gd name="adj2" fmla="val 0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4" name="양쪽 모서리가 둥근 사각형 23"/>
          <p:cNvSpPr/>
          <p:nvPr/>
        </p:nvSpPr>
        <p:spPr>
          <a:xfrm>
            <a:off x="6355113" y="1798389"/>
            <a:ext cx="2152800" cy="1227042"/>
          </a:xfrm>
          <a:prstGeom prst="round2SameRect">
            <a:avLst>
              <a:gd name="adj1" fmla="val 8000"/>
              <a:gd name="adj2" fmla="val 0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양쪽 모서리가 둥근 사각형 26"/>
          <p:cNvSpPr/>
          <p:nvPr/>
        </p:nvSpPr>
        <p:spPr>
          <a:xfrm>
            <a:off x="1691714" y="4163149"/>
            <a:ext cx="2152800" cy="1227042"/>
          </a:xfrm>
          <a:prstGeom prst="round2SameRect">
            <a:avLst>
              <a:gd name="adj1" fmla="val 8000"/>
              <a:gd name="adj2" fmla="val 0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양쪽 모서리가 둥근 사각형 29"/>
          <p:cNvSpPr/>
          <p:nvPr/>
        </p:nvSpPr>
        <p:spPr>
          <a:xfrm>
            <a:off x="5278007" y="4163149"/>
            <a:ext cx="2152800" cy="1227042"/>
          </a:xfrm>
          <a:prstGeom prst="round2SameRect">
            <a:avLst>
              <a:gd name="adj1" fmla="val 8000"/>
              <a:gd name="adj2" fmla="val 0"/>
            </a:avLst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029" name="Picture 5" descr="C:\Documents and Settings\Owner\바탕 화면\양식산업실_윤미경\양식기술투자포럼\기술수요조사서\ppt\사진자료\4586_5700_339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718" y="1849820"/>
            <a:ext cx="2037600" cy="112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Documents and Settings\Owner\바탕 화면\양식산업실_윤미경\양식기술투자포럼\기술수요조사서\ppt\사진자료\4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2826" y="1839681"/>
            <a:ext cx="2037600" cy="112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Documents and Settings\Owner\바탕 화면\양식산업실_윤미경\양식기술투자포럼\기술수요조사서\ppt\사진자료\Children_in_Middle_Vietnam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2289" y="1839751"/>
            <a:ext cx="2037600" cy="112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9</a:t>
            </a:fld>
            <a:endParaRPr lang="ko-KR" altLang="en-US" dirty="0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노동력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8" name="Picture 4" descr="C:\Documents and Settings\Owner\바탕 화면\양식산업실_윤미경\양식기술투자포럼\기술수요조사서\ppt\사진자료\2908_4052_139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26808" y="4213597"/>
            <a:ext cx="2037600" cy="112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0" name="Picture 6" descr="C:\Documents and Settings\Owner\바탕 화면\양식산업실_윤미경\양식기술투자포럼\기술수요조사서\ppt\사진자료\2012070614373827895_02_198.jpg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9651" y="4216776"/>
            <a:ext cx="2037600" cy="112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8" name="직사각형 37"/>
          <p:cNvSpPr/>
          <p:nvPr/>
        </p:nvSpPr>
        <p:spPr>
          <a:xfrm>
            <a:off x="281119" y="3535522"/>
            <a:ext cx="29784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유소년 인구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(32.3%)</a:t>
            </a:r>
          </a:p>
          <a:p>
            <a:pPr algn="ctr"/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15~59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세의 생산가능 인구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(59.9%)</a:t>
            </a:r>
            <a:endParaRPr lang="ko-KR" altLang="en-US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931454" y="3525383"/>
            <a:ext cx="32864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역내 경제성장 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본격화 시 </a:t>
            </a:r>
            <a:endParaRPr lang="en-US" altLang="ko-KR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300~400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만의 해외근로인력 귀국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5749962" y="3536141"/>
            <a:ext cx="3383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10~20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세 인구 비중 높아 </a:t>
            </a:r>
            <a:endParaRPr lang="en-US" altLang="ko-KR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향후 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20~30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내 생산연령 인구증가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1393115" y="5898218"/>
            <a:ext cx="2716306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ctr">
              <a:lnSpc>
                <a:spcPct val="110000"/>
              </a:lnSpc>
              <a:buClr>
                <a:srgbClr val="FFC000"/>
              </a:buClr>
              <a:defRPr/>
            </a:pP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초등학교 취학률 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99% 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이상</a:t>
            </a:r>
            <a:endParaRPr lang="en-US" altLang="ko-KR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buClr>
                <a:srgbClr val="FFC000"/>
              </a:buClr>
              <a:defRPr/>
            </a:pP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젊은 층 </a:t>
            </a:r>
            <a:r>
              <a:rPr lang="ko-KR" altLang="en-US" sz="1400" b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식자율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96%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5020235" y="5889254"/>
            <a:ext cx="2716306" cy="56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ctr">
              <a:lnSpc>
                <a:spcPct val="110000"/>
              </a:lnSpc>
              <a:buClr>
                <a:srgbClr val="FFC000"/>
              </a:buClr>
              <a:defRPr/>
            </a:pP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중국의 </a:t>
            </a:r>
            <a:r>
              <a:rPr lang="en-US" altLang="ko-KR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20% </a:t>
            </a: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수준</a:t>
            </a:r>
            <a:endParaRPr lang="en-US" altLang="ko-KR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buClr>
                <a:srgbClr val="FFC000"/>
              </a:buClr>
              <a:defRPr/>
            </a:pPr>
            <a:r>
              <a:rPr lang="ko-KR" altLang="en-US" sz="14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저가노동시장 점유</a:t>
            </a:r>
            <a:endParaRPr lang="en-US" altLang="ko-KR" sz="1400" b="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629368" y="3025431"/>
            <a:ext cx="2152800" cy="527628"/>
          </a:xfrm>
          <a:custGeom>
            <a:avLst/>
            <a:gdLst>
              <a:gd name="connsiteX0" fmla="*/ 0 w 2152800"/>
              <a:gd name="connsiteY0" fmla="*/ 0 h 527628"/>
              <a:gd name="connsiteX1" fmla="*/ 2152800 w 2152800"/>
              <a:gd name="connsiteY1" fmla="*/ 0 h 527628"/>
              <a:gd name="connsiteX2" fmla="*/ 2152800 w 2152800"/>
              <a:gd name="connsiteY2" fmla="*/ 527628 h 527628"/>
              <a:gd name="connsiteX3" fmla="*/ 0 w 2152800"/>
              <a:gd name="connsiteY3" fmla="*/ 527628 h 527628"/>
              <a:gd name="connsiteX4" fmla="*/ 0 w 2152800"/>
              <a:gd name="connsiteY4" fmla="*/ 0 h 527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2800" h="527628">
                <a:moveTo>
                  <a:pt x="0" y="0"/>
                </a:moveTo>
                <a:lnTo>
                  <a:pt x="2152800" y="0"/>
                </a:lnTo>
                <a:lnTo>
                  <a:pt x="2152800" y="527628"/>
                </a:lnTo>
                <a:lnTo>
                  <a:pt x="0" y="527628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300" tIns="0" rIns="674844" bIns="0" numCol="1" spcCol="1270" anchor="ctr" anchorCtr="0">
            <a:noAutofit/>
          </a:bodyPr>
          <a:lstStyle/>
          <a:p>
            <a:pPr defTabSz="1333500">
              <a:lnSpc>
                <a:spcPct val="90000"/>
              </a:lnSpc>
              <a:spcAft>
                <a:spcPct val="35000"/>
              </a:spcAft>
            </a:pPr>
            <a:endParaRPr lang="ko-KR" altLang="en-US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22" name="자유형 21"/>
          <p:cNvSpPr/>
          <p:nvPr/>
        </p:nvSpPr>
        <p:spPr>
          <a:xfrm>
            <a:off x="3492241" y="3025431"/>
            <a:ext cx="2152800" cy="527628"/>
          </a:xfrm>
          <a:custGeom>
            <a:avLst/>
            <a:gdLst>
              <a:gd name="connsiteX0" fmla="*/ 0 w 2152800"/>
              <a:gd name="connsiteY0" fmla="*/ 0 h 527628"/>
              <a:gd name="connsiteX1" fmla="*/ 2152800 w 2152800"/>
              <a:gd name="connsiteY1" fmla="*/ 0 h 527628"/>
              <a:gd name="connsiteX2" fmla="*/ 2152800 w 2152800"/>
              <a:gd name="connsiteY2" fmla="*/ 527628 h 527628"/>
              <a:gd name="connsiteX3" fmla="*/ 0 w 2152800"/>
              <a:gd name="connsiteY3" fmla="*/ 527628 h 527628"/>
              <a:gd name="connsiteX4" fmla="*/ 0 w 2152800"/>
              <a:gd name="connsiteY4" fmla="*/ 0 h 527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2800" h="527628">
                <a:moveTo>
                  <a:pt x="0" y="0"/>
                </a:moveTo>
                <a:lnTo>
                  <a:pt x="2152800" y="0"/>
                </a:lnTo>
                <a:lnTo>
                  <a:pt x="2152800" y="527628"/>
                </a:lnTo>
                <a:lnTo>
                  <a:pt x="0" y="527628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300" tIns="0" rIns="674844" bIns="0" numCol="1" spcCol="1270" anchor="ctr" anchorCtr="0">
            <a:noAutofit/>
          </a:bodyPr>
          <a:lstStyle/>
          <a:p>
            <a:pPr lvl="0" algn="l" defTabSz="13335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3000" kern="1200" dirty="0"/>
          </a:p>
        </p:txBody>
      </p:sp>
      <p:sp>
        <p:nvSpPr>
          <p:cNvPr id="25" name="자유형 24"/>
          <p:cNvSpPr/>
          <p:nvPr/>
        </p:nvSpPr>
        <p:spPr>
          <a:xfrm>
            <a:off x="6355113" y="3025431"/>
            <a:ext cx="2152800" cy="527628"/>
          </a:xfrm>
          <a:custGeom>
            <a:avLst/>
            <a:gdLst>
              <a:gd name="connsiteX0" fmla="*/ 0 w 2152800"/>
              <a:gd name="connsiteY0" fmla="*/ 0 h 527628"/>
              <a:gd name="connsiteX1" fmla="*/ 2152800 w 2152800"/>
              <a:gd name="connsiteY1" fmla="*/ 0 h 527628"/>
              <a:gd name="connsiteX2" fmla="*/ 2152800 w 2152800"/>
              <a:gd name="connsiteY2" fmla="*/ 527628 h 527628"/>
              <a:gd name="connsiteX3" fmla="*/ 0 w 2152800"/>
              <a:gd name="connsiteY3" fmla="*/ 527628 h 527628"/>
              <a:gd name="connsiteX4" fmla="*/ 0 w 2152800"/>
              <a:gd name="connsiteY4" fmla="*/ 0 h 527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2800" h="527628">
                <a:moveTo>
                  <a:pt x="0" y="0"/>
                </a:moveTo>
                <a:lnTo>
                  <a:pt x="2152800" y="0"/>
                </a:lnTo>
                <a:lnTo>
                  <a:pt x="2152800" y="527628"/>
                </a:lnTo>
                <a:lnTo>
                  <a:pt x="0" y="527628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300" tIns="0" rIns="674844" bIns="0" numCol="1" spcCol="1270" anchor="ctr" anchorCtr="0">
            <a:noAutofit/>
          </a:bodyPr>
          <a:lstStyle/>
          <a:p>
            <a:pPr lvl="0" algn="l" defTabSz="13335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3000" kern="1200"/>
          </a:p>
        </p:txBody>
      </p:sp>
      <p:sp>
        <p:nvSpPr>
          <p:cNvPr id="34" name="직사각형 33"/>
          <p:cNvSpPr/>
          <p:nvPr/>
        </p:nvSpPr>
        <p:spPr>
          <a:xfrm>
            <a:off x="711798" y="3132059"/>
            <a:ext cx="197361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3500">
              <a:lnSpc>
                <a:spcPct val="90000"/>
              </a:lnSpc>
              <a:spcAft>
                <a:spcPct val="35000"/>
              </a:spcAft>
            </a:pP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풍부한 경제활동인구</a:t>
            </a:r>
          </a:p>
        </p:txBody>
      </p:sp>
      <p:sp>
        <p:nvSpPr>
          <p:cNvPr id="36" name="직사각형 35"/>
          <p:cNvSpPr/>
          <p:nvPr/>
        </p:nvSpPr>
        <p:spPr>
          <a:xfrm>
            <a:off x="3498903" y="3147824"/>
            <a:ext cx="2127505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3500">
              <a:lnSpc>
                <a:spcPct val="90000"/>
              </a:lnSpc>
              <a:spcAft>
                <a:spcPct val="35000"/>
              </a:spcAft>
            </a:pPr>
            <a:r>
              <a:rPr lang="ko-KR" altLang="en-US" sz="16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해외근로인력 귀국가능성</a:t>
            </a:r>
          </a:p>
        </p:txBody>
      </p:sp>
      <p:sp>
        <p:nvSpPr>
          <p:cNvPr id="37" name="직사각형 36"/>
          <p:cNvSpPr/>
          <p:nvPr/>
        </p:nvSpPr>
        <p:spPr>
          <a:xfrm>
            <a:off x="6821862" y="2990174"/>
            <a:ext cx="1220207" cy="56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3500">
              <a:lnSpc>
                <a:spcPct val="90000"/>
              </a:lnSpc>
              <a:spcAft>
                <a:spcPct val="35000"/>
              </a:spcAft>
            </a:pP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성장 잠재력</a:t>
            </a:r>
            <a:endParaRPr lang="en-US" altLang="ko-KR" sz="1600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sym typeface="Wingdings" pitchFamily="2" charset="2"/>
            </a:endParaRPr>
          </a:p>
          <a:p>
            <a:pPr algn="ctr" defTabSz="1333500">
              <a:lnSpc>
                <a:spcPct val="90000"/>
              </a:lnSpc>
              <a:spcAft>
                <a:spcPct val="35000"/>
              </a:spcAft>
            </a:pPr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(</a:t>
            </a:r>
            <a:r>
              <a:rPr lang="ko-KR" altLang="en-US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구매</a:t>
            </a:r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/</a:t>
            </a:r>
            <a:r>
              <a:rPr lang="ko-KR" altLang="en-US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노동시장</a:t>
            </a:r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)</a:t>
            </a:r>
            <a:endParaRPr lang="ko-KR" altLang="en-US" sz="1600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sym typeface="Wingdings" pitchFamily="2" charset="2"/>
            </a:endParaRPr>
          </a:p>
        </p:txBody>
      </p:sp>
      <p:sp>
        <p:nvSpPr>
          <p:cNvPr id="28" name="자유형 27"/>
          <p:cNvSpPr/>
          <p:nvPr/>
        </p:nvSpPr>
        <p:spPr>
          <a:xfrm>
            <a:off x="1691714" y="5390191"/>
            <a:ext cx="2152800" cy="527628"/>
          </a:xfrm>
          <a:custGeom>
            <a:avLst/>
            <a:gdLst>
              <a:gd name="connsiteX0" fmla="*/ 0 w 2152800"/>
              <a:gd name="connsiteY0" fmla="*/ 0 h 527628"/>
              <a:gd name="connsiteX1" fmla="*/ 2152800 w 2152800"/>
              <a:gd name="connsiteY1" fmla="*/ 0 h 527628"/>
              <a:gd name="connsiteX2" fmla="*/ 2152800 w 2152800"/>
              <a:gd name="connsiteY2" fmla="*/ 527628 h 527628"/>
              <a:gd name="connsiteX3" fmla="*/ 0 w 2152800"/>
              <a:gd name="connsiteY3" fmla="*/ 527628 h 527628"/>
              <a:gd name="connsiteX4" fmla="*/ 0 w 2152800"/>
              <a:gd name="connsiteY4" fmla="*/ 0 h 527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2800" h="527628">
                <a:moveTo>
                  <a:pt x="0" y="0"/>
                </a:moveTo>
                <a:lnTo>
                  <a:pt x="2152800" y="0"/>
                </a:lnTo>
                <a:lnTo>
                  <a:pt x="2152800" y="527628"/>
                </a:lnTo>
                <a:lnTo>
                  <a:pt x="0" y="527628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300" tIns="0" rIns="674844" bIns="0" numCol="1" spcCol="1270" anchor="ctr" anchorCtr="0">
            <a:noAutofit/>
          </a:bodyPr>
          <a:lstStyle/>
          <a:p>
            <a:pPr lvl="0" algn="l" defTabSz="13335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3000" kern="1200"/>
          </a:p>
        </p:txBody>
      </p:sp>
      <p:sp>
        <p:nvSpPr>
          <p:cNvPr id="31" name="자유형 30"/>
          <p:cNvSpPr/>
          <p:nvPr/>
        </p:nvSpPr>
        <p:spPr>
          <a:xfrm>
            <a:off x="5278007" y="5390191"/>
            <a:ext cx="2152800" cy="527628"/>
          </a:xfrm>
          <a:custGeom>
            <a:avLst/>
            <a:gdLst>
              <a:gd name="connsiteX0" fmla="*/ 0 w 2152800"/>
              <a:gd name="connsiteY0" fmla="*/ 0 h 527628"/>
              <a:gd name="connsiteX1" fmla="*/ 2152800 w 2152800"/>
              <a:gd name="connsiteY1" fmla="*/ 0 h 527628"/>
              <a:gd name="connsiteX2" fmla="*/ 2152800 w 2152800"/>
              <a:gd name="connsiteY2" fmla="*/ 527628 h 527628"/>
              <a:gd name="connsiteX3" fmla="*/ 0 w 2152800"/>
              <a:gd name="connsiteY3" fmla="*/ 527628 h 527628"/>
              <a:gd name="connsiteX4" fmla="*/ 0 w 2152800"/>
              <a:gd name="connsiteY4" fmla="*/ 0 h 527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2800" h="527628">
                <a:moveTo>
                  <a:pt x="0" y="0"/>
                </a:moveTo>
                <a:lnTo>
                  <a:pt x="2152800" y="0"/>
                </a:lnTo>
                <a:lnTo>
                  <a:pt x="2152800" y="527628"/>
                </a:lnTo>
                <a:lnTo>
                  <a:pt x="0" y="527628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300" tIns="0" rIns="674844" bIns="0" numCol="1" spcCol="1270" anchor="ctr" anchorCtr="0">
            <a:noAutofit/>
          </a:bodyPr>
          <a:lstStyle/>
          <a:p>
            <a:pPr lvl="0" algn="l" defTabSz="1333500" latinLnBrk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ko-KR" altLang="en-US" sz="3000" kern="1200"/>
          </a:p>
        </p:txBody>
      </p:sp>
      <p:sp>
        <p:nvSpPr>
          <p:cNvPr id="41" name="직사각형 40"/>
          <p:cNvSpPr/>
          <p:nvPr/>
        </p:nvSpPr>
        <p:spPr>
          <a:xfrm>
            <a:off x="2045623" y="5500534"/>
            <a:ext cx="1396536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3500">
              <a:lnSpc>
                <a:spcPct val="90000"/>
              </a:lnSpc>
              <a:spcAft>
                <a:spcPct val="35000"/>
              </a:spcAft>
            </a:pP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높은 교육수준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5651228" y="5491569"/>
            <a:ext cx="1396536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3500">
              <a:lnSpc>
                <a:spcPct val="90000"/>
              </a:lnSpc>
              <a:spcAft>
                <a:spcPct val="35000"/>
              </a:spcAft>
            </a:pP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저렴한 인건비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10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정치 </a:t>
            </a:r>
            <a:r>
              <a:rPr lang="en-US" altLang="ko-KR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•</a:t>
            </a:r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사회 동향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99393" y="2685640"/>
            <a:ext cx="8544910" cy="151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급진적인 자유화로 인한 사회적 병폐 심화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-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정부의 위기관리 능력이 절실히 필요 </a:t>
            </a:r>
            <a:endParaRPr lang="en-US" altLang="ko-KR" sz="1600" dirty="0" smtClean="0">
              <a:solidFill>
                <a:schemeClr val="tx2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2015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총선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미얀마의 단기적 미래를 제시하는 이정표가 될 전망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미래에 대한 불확실성으로 여전히 강경보수파 득세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하지만 여론상  야당의 승리 가능성이 큼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.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야당 승리 시 일시적인 정국 혼란 발생 가능성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노동 시장의 자유화로 잦은 노동쟁의로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기업환경 악화 가능성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특히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외국인 투자기업들의 어려움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en-US" altLang="ko-KR" sz="16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25516" y="1744723"/>
            <a:ext cx="1324304" cy="52025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개혁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•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개방</a:t>
            </a:r>
            <a:endParaRPr lang="en-US" altLang="ko-KR" sz="1600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표방</a:t>
            </a:r>
            <a:endParaRPr lang="ko-KR" altLang="en-US" sz="1600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876094" y="1749978"/>
            <a:ext cx="1324304" cy="52025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222514" y="1751073"/>
            <a:ext cx="1324304" cy="5202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4566744" y="1749978"/>
            <a:ext cx="1324304" cy="52025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5912068" y="1749978"/>
            <a:ext cx="1324304" cy="5202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7262648" y="1744723"/>
            <a:ext cx="1324304" cy="5202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?</a:t>
            </a:r>
            <a:endParaRPr lang="ko-KR" altLang="en-US" sz="2800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933905" y="1828807"/>
            <a:ext cx="255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방대한 수준의 자유화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619298" y="1823553"/>
            <a:ext cx="2554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개   혁     피   </a:t>
            </a:r>
            <a:r>
              <a:rPr lang="ko-KR" altLang="en-US" b="0" dirty="0" err="1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로</a:t>
            </a:r>
            <a:endParaRPr lang="ko-KR" altLang="en-US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</a:endParaRPr>
          </a:p>
        </p:txBody>
      </p:sp>
      <p:cxnSp>
        <p:nvCxnSpPr>
          <p:cNvPr id="41" name="꺾인 연결선 40"/>
          <p:cNvCxnSpPr>
            <a:endCxn id="46" idx="1"/>
          </p:cNvCxnSpPr>
          <p:nvPr/>
        </p:nvCxnSpPr>
        <p:spPr>
          <a:xfrm rot="16200000" flipH="1">
            <a:off x="7252380" y="2324308"/>
            <a:ext cx="168559" cy="134882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꺾인 연결선 44"/>
          <p:cNvCxnSpPr>
            <a:endCxn id="46" idx="3"/>
          </p:cNvCxnSpPr>
          <p:nvPr/>
        </p:nvCxnSpPr>
        <p:spPr>
          <a:xfrm rot="5400000">
            <a:off x="8421546" y="2318724"/>
            <a:ext cx="168559" cy="146050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404100" y="2322140"/>
            <a:ext cx="1028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atin typeface="나눔바른고딕" pitchFamily="50" charset="-127"/>
                <a:ea typeface="나눔바른고딕" pitchFamily="50" charset="-127"/>
              </a:rPr>
              <a:t>2015</a:t>
            </a:r>
            <a:r>
              <a:rPr lang="ko-KR" altLang="en-US" sz="1400" dirty="0" smtClean="0">
                <a:latin typeface="나눔바른고딕" pitchFamily="50" charset="-127"/>
                <a:ea typeface="나눔바른고딕" pitchFamily="50" charset="-127"/>
              </a:rPr>
              <a:t>년</a:t>
            </a:r>
            <a:endParaRPr lang="ko-KR" altLang="en-US" sz="1400" dirty="0">
              <a:latin typeface="나눔바른고딕" pitchFamily="50" charset="-127"/>
              <a:ea typeface="나눔바른고딕" pitchFamily="50" charset="-127"/>
            </a:endParaRPr>
          </a:p>
        </p:txBody>
      </p:sp>
      <p:cxnSp>
        <p:nvCxnSpPr>
          <p:cNvPr id="47" name="꺾인 연결선 46"/>
          <p:cNvCxnSpPr>
            <a:endCxn id="49" idx="1"/>
          </p:cNvCxnSpPr>
          <p:nvPr/>
        </p:nvCxnSpPr>
        <p:spPr>
          <a:xfrm>
            <a:off x="4570468" y="2313820"/>
            <a:ext cx="477782" cy="168559"/>
          </a:xfrm>
          <a:prstGeom prst="bentConnector3">
            <a:avLst>
              <a:gd name="adj1" fmla="val -504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꺾인 연결선 47"/>
          <p:cNvCxnSpPr>
            <a:endCxn id="49" idx="3"/>
          </p:cNvCxnSpPr>
          <p:nvPr/>
        </p:nvCxnSpPr>
        <p:spPr>
          <a:xfrm rot="10800000" flipV="1">
            <a:off x="6781800" y="2307469"/>
            <a:ext cx="438150" cy="174909"/>
          </a:xfrm>
          <a:prstGeom prst="bentConnector3">
            <a:avLst>
              <a:gd name="adj1" fmla="val -725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5048250" y="2328490"/>
            <a:ext cx="1733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나눔바른고딕" pitchFamily="50" charset="-127"/>
                <a:ea typeface="나눔바른고딕" pitchFamily="50" charset="-127"/>
              </a:rPr>
              <a:t>후반기 </a:t>
            </a:r>
            <a:r>
              <a:rPr lang="en-US" altLang="ko-KR" sz="1400" dirty="0" smtClean="0">
                <a:latin typeface="나눔바른고딕" pitchFamily="50" charset="-127"/>
                <a:ea typeface="나눔바른고딕" pitchFamily="50" charset="-127"/>
              </a:rPr>
              <a:t>2</a:t>
            </a:r>
            <a:r>
              <a:rPr lang="ko-KR" altLang="en-US" sz="1400" dirty="0" smtClean="0">
                <a:latin typeface="나눔바른고딕" pitchFamily="50" charset="-127"/>
                <a:ea typeface="나눔바른고딕" pitchFamily="50" charset="-127"/>
              </a:rPr>
              <a:t>년</a:t>
            </a:r>
            <a:endParaRPr lang="ko-KR" altLang="en-US" sz="1400" dirty="0">
              <a:latin typeface="나눔바른고딕" pitchFamily="50" charset="-127"/>
              <a:ea typeface="나눔바른고딕" pitchFamily="50" charset="-127"/>
            </a:endParaRPr>
          </a:p>
        </p:txBody>
      </p:sp>
      <p:cxnSp>
        <p:nvCxnSpPr>
          <p:cNvPr id="57" name="꺾인 연결선 56"/>
          <p:cNvCxnSpPr>
            <a:endCxn id="59" idx="1"/>
          </p:cNvCxnSpPr>
          <p:nvPr/>
        </p:nvCxnSpPr>
        <p:spPr>
          <a:xfrm>
            <a:off x="1878068" y="2313820"/>
            <a:ext cx="477782" cy="168559"/>
          </a:xfrm>
          <a:prstGeom prst="bentConnector3">
            <a:avLst>
              <a:gd name="adj1" fmla="val -504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꺾인 연결선 57"/>
          <p:cNvCxnSpPr>
            <a:endCxn id="59" idx="3"/>
          </p:cNvCxnSpPr>
          <p:nvPr/>
        </p:nvCxnSpPr>
        <p:spPr>
          <a:xfrm rot="10800000" flipV="1">
            <a:off x="4089400" y="2307469"/>
            <a:ext cx="438150" cy="174909"/>
          </a:xfrm>
          <a:prstGeom prst="bentConnector3">
            <a:avLst>
              <a:gd name="adj1" fmla="val -725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2355850" y="2328490"/>
            <a:ext cx="17335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>
                <a:latin typeface="나눔바른고딕" pitchFamily="50" charset="-127"/>
                <a:ea typeface="나눔바른고딕" pitchFamily="50" charset="-127"/>
              </a:rPr>
              <a:t>전반기 </a:t>
            </a:r>
            <a:r>
              <a:rPr lang="en-US" altLang="ko-KR" sz="1400" dirty="0" smtClean="0">
                <a:latin typeface="나눔바른고딕" pitchFamily="50" charset="-127"/>
                <a:ea typeface="나눔바른고딕" pitchFamily="50" charset="-127"/>
              </a:rPr>
              <a:t>2</a:t>
            </a:r>
            <a:r>
              <a:rPr lang="ko-KR" altLang="en-US" sz="1400" dirty="0" smtClean="0">
                <a:latin typeface="나눔바른고딕" pitchFamily="50" charset="-127"/>
                <a:ea typeface="나눔바른고딕" pitchFamily="50" charset="-127"/>
              </a:rPr>
              <a:t>년</a:t>
            </a:r>
            <a:endParaRPr lang="ko-KR" altLang="en-US" sz="1400" dirty="0">
              <a:latin typeface="나눔바른고딕" pitchFamily="50" charset="-127"/>
              <a:ea typeface="나눔바른고딕" pitchFamily="50" charset="-127"/>
            </a:endParaRPr>
          </a:p>
        </p:txBody>
      </p:sp>
      <p:cxnSp>
        <p:nvCxnSpPr>
          <p:cNvPr id="63" name="꺾인 연결선 40"/>
          <p:cNvCxnSpPr>
            <a:endCxn id="65" idx="1"/>
          </p:cNvCxnSpPr>
          <p:nvPr/>
        </p:nvCxnSpPr>
        <p:spPr>
          <a:xfrm rot="16200000" flipH="1">
            <a:off x="515030" y="2330658"/>
            <a:ext cx="168559" cy="134882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4" name="꺾인 연결선 44"/>
          <p:cNvCxnSpPr>
            <a:endCxn id="65" idx="3"/>
          </p:cNvCxnSpPr>
          <p:nvPr/>
        </p:nvCxnSpPr>
        <p:spPr>
          <a:xfrm rot="5400000">
            <a:off x="1684196" y="2325074"/>
            <a:ext cx="168559" cy="146050"/>
          </a:xfrm>
          <a:prstGeom prst="bentConnector2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66750" y="2328490"/>
            <a:ext cx="1028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smtClean="0">
                <a:latin typeface="나눔바른고딕" pitchFamily="50" charset="-127"/>
                <a:ea typeface="나눔바른고딕" pitchFamily="50" charset="-127"/>
              </a:rPr>
              <a:t>2011</a:t>
            </a:r>
            <a:r>
              <a:rPr lang="ko-KR" altLang="en-US" sz="1400" dirty="0" smtClean="0">
                <a:latin typeface="나눔바른고딕" pitchFamily="50" charset="-127"/>
                <a:ea typeface="나눔바른고딕" pitchFamily="50" charset="-127"/>
              </a:rPr>
              <a:t>년 초</a:t>
            </a:r>
            <a:endParaRPr lang="ko-KR" altLang="en-US" sz="1400" dirty="0">
              <a:latin typeface="나눔바른고딕" pitchFamily="50" charset="-127"/>
              <a:ea typeface="나눔바른고딕" pitchFamily="50" charset="-127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541287" y="429349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대각선 방향의 모서리가 둥근 사각형 66"/>
          <p:cNvSpPr/>
          <p:nvPr/>
        </p:nvSpPr>
        <p:spPr>
          <a:xfrm>
            <a:off x="604346" y="432502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대외 관계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560153" y="5012839"/>
            <a:ext cx="3959295" cy="44204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2012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년 </a:t>
            </a: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월 총선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4554087" y="5012839"/>
            <a:ext cx="3959295" cy="44204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2015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년 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총선 이후</a:t>
            </a:r>
            <a:endParaRPr lang="ko-KR" altLang="en-US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57048" y="5496916"/>
            <a:ext cx="3878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EU –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대 미얀마 제재 완전 해제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      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일반특혜관세제도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(GSP)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대우국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지정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567646" y="5502171"/>
            <a:ext cx="3851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미국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– </a:t>
            </a:r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총선 전후 제재 해제 검토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*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중국견제목적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특정강경인사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군부에 대한 자산동결은 유지</a:t>
            </a:r>
            <a:r>
              <a:rPr lang="en-US" altLang="ko-KR" sz="1600" spc="-15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</p:txBody>
      </p:sp>
      <p:sp>
        <p:nvSpPr>
          <p:cNvPr id="73" name="직사각형 72"/>
          <p:cNvSpPr/>
          <p:nvPr/>
        </p:nvSpPr>
        <p:spPr>
          <a:xfrm>
            <a:off x="641125" y="6106755"/>
            <a:ext cx="7872254" cy="32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*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개혁개방으로 과도한 중국화에 대한 현 집권층의 경계심 상존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모서리가 둥근 직사각형 50"/>
          <p:cNvSpPr/>
          <p:nvPr/>
        </p:nvSpPr>
        <p:spPr>
          <a:xfrm>
            <a:off x="4614044" y="2217678"/>
            <a:ext cx="3773214" cy="1145628"/>
          </a:xfrm>
          <a:prstGeom prst="round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3" name="Picture 2" descr="C:\Documents and Settings\Owner\바탕 화면\양식산업실_윤미경\PPT 소스\ppt 소스\화살표2\arrow_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9874" y="2375329"/>
            <a:ext cx="1049774" cy="819808"/>
          </a:xfrm>
          <a:prstGeom prst="rect">
            <a:avLst/>
          </a:prstGeom>
          <a:noFill/>
        </p:spPr>
      </p:pic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11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경제 동향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36027" y="1728815"/>
            <a:ext cx="821909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2014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GDP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성장률은 </a:t>
            </a:r>
            <a:r>
              <a:rPr lang="en-US" altLang="ko-KR" dirty="0" smtClean="0">
                <a:solidFill>
                  <a:srgbClr val="C00000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7.5%</a:t>
            </a:r>
            <a:endParaRPr lang="en-US" altLang="ko-KR" sz="1600" dirty="0" smtClean="0">
              <a:solidFill>
                <a:srgbClr val="C00000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875456" y="2301163"/>
            <a:ext cx="3044894" cy="43677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미국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•EU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의 대 미얀마 제재 완화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870201" y="2810915"/>
            <a:ext cx="3044894" cy="43677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2012.11 -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외국인 </a:t>
            </a:r>
            <a:r>
              <a:rPr lang="ko-KR" altLang="en-US" sz="1600" b="0" dirty="0" err="1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투자법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개정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729657" y="2280740"/>
            <a:ext cx="38467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ko-KR" altLang="en-US" sz="1600" dirty="0" smtClean="0">
                <a:latin typeface="나눔고딕" pitchFamily="50" charset="-127"/>
                <a:ea typeface="나눔고딕" pitchFamily="50" charset="-127"/>
              </a:rPr>
              <a:t> 외국인투자심리 회복</a:t>
            </a:r>
            <a:endParaRPr lang="en-US" altLang="ko-KR" sz="1600" dirty="0" smtClean="0">
              <a:latin typeface="나눔고딕" pitchFamily="50" charset="-127"/>
              <a:ea typeface="나눔고딕" pitchFamily="50" charset="-127"/>
            </a:endParaRPr>
          </a:p>
          <a:p>
            <a:pPr>
              <a:buClr>
                <a:srgbClr val="FFC000"/>
              </a:buClr>
              <a:buFont typeface="Arial" pitchFamily="34" charset="0"/>
              <a:buChar char="•"/>
            </a:pPr>
            <a:r>
              <a:rPr lang="ko-KR" altLang="en-US" sz="1600" dirty="0" smtClean="0">
                <a:latin typeface="나눔고딕" pitchFamily="50" charset="-127"/>
                <a:ea typeface="나눔고딕" pitchFamily="50" charset="-127"/>
              </a:rPr>
              <a:t> 외국인투자 증가</a:t>
            </a:r>
            <a:endParaRPr lang="en-US" altLang="ko-KR" sz="1600" dirty="0" smtClean="0">
              <a:latin typeface="나눔고딕" pitchFamily="50" charset="-127"/>
              <a:ea typeface="나눔고딕" pitchFamily="50" charset="-127"/>
            </a:endParaRPr>
          </a:p>
          <a:p>
            <a:pPr marL="0" lvl="1">
              <a:buClr>
                <a:srgbClr val="FFC000"/>
              </a:buClr>
              <a:buFont typeface="Arial" pitchFamily="34" charset="0"/>
              <a:buChar char="•"/>
            </a:pPr>
            <a:r>
              <a:rPr lang="en-US" altLang="ko-KR" sz="1600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2013</a:t>
            </a:r>
            <a:r>
              <a:rPr lang="ko-KR" altLang="en-US" sz="1600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년 외국인직접투자 </a:t>
            </a:r>
            <a:r>
              <a:rPr lang="en-US" altLang="ko-KR" sz="16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41.1</a:t>
            </a:r>
            <a:r>
              <a:rPr lang="ko-KR" altLang="en-US" sz="1600" dirty="0" smtClean="0">
                <a:solidFill>
                  <a:srgbClr val="C00000"/>
                </a:solidFill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억 달러</a:t>
            </a:r>
            <a:r>
              <a:rPr lang="en-US" altLang="ko-KR" sz="1600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</a:br>
            <a:r>
              <a:rPr lang="en-US" altLang="ko-KR" sz="1600" dirty="0" smtClean="0">
                <a:latin typeface="나눔고딕" pitchFamily="50" charset="-127"/>
                <a:ea typeface="나눔고딕" pitchFamily="50" charset="-127"/>
                <a:sym typeface="Wingdings" pitchFamily="2" charset="2"/>
              </a:rPr>
              <a:t> 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(2012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대비 </a:t>
            </a:r>
            <a:r>
              <a:rPr lang="en-US" altLang="ko-KR" sz="1400" dirty="0" smtClean="0">
                <a:solidFill>
                  <a:srgbClr val="C00000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189.3%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증가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</a:p>
        </p:txBody>
      </p:sp>
      <p:sp>
        <p:nvSpPr>
          <p:cNvPr id="52" name="직사각형 51"/>
          <p:cNvSpPr/>
          <p:nvPr/>
        </p:nvSpPr>
        <p:spPr>
          <a:xfrm>
            <a:off x="520260" y="3536397"/>
            <a:ext cx="8234857" cy="212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외국인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투자법이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개정되었지만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여전히 전력∙도로 등 사회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간접망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시설의 미비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“ 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정부는 행정뿐만 아니라 재정적 편의를 지원하지 않는 것을 원칙</a:t>
            </a: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”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endParaRPr lang="en-US" altLang="ko-KR" b="0" dirty="0" smtClean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endParaRPr lang="en-US" altLang="ko-KR" sz="800" b="0" dirty="0" smtClean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기본인프라 구축을 위한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투자금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이외 자금 유입 가능성이 큼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어업분야의 외국인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투자금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유입 증가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    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대부분 </a:t>
            </a: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화교권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과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태국 자본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등 인근 국가의 투자로 추정됨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graphicFrame>
        <p:nvGraphicFramePr>
          <p:cNvPr id="55" name="차트 54"/>
          <p:cNvGraphicFramePr/>
          <p:nvPr/>
        </p:nvGraphicFramePr>
        <p:xfrm>
          <a:off x="5370786" y="4918842"/>
          <a:ext cx="3352801" cy="1656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0" name="Picture 32" descr="그림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14254" y="4411224"/>
            <a:ext cx="10810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TextBox 60"/>
          <p:cNvSpPr txBox="1"/>
          <p:nvPr/>
        </p:nvSpPr>
        <p:spPr>
          <a:xfrm>
            <a:off x="7714594" y="4519450"/>
            <a:ext cx="861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89</a:t>
            </a:r>
          </a:p>
          <a:p>
            <a:pPr algn="ctr"/>
            <a:r>
              <a:rPr lang="ko-KR" altLang="en-US" sz="1200" dirty="0" err="1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백만달러</a:t>
            </a:r>
            <a:endParaRPr lang="ko-KR" altLang="en-US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3075" name="Picture 3" descr="C:\Documents and Settings\Owner\바탕 화면\양식산업실_윤미경\PPT 소스\ppt 소스\화살표2\화살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968564" flipV="1">
            <a:off x="5816306" y="5086618"/>
            <a:ext cx="2270251" cy="1203759"/>
          </a:xfrm>
          <a:prstGeom prst="rect">
            <a:avLst/>
          </a:prstGeom>
          <a:noFill/>
        </p:spPr>
      </p:pic>
      <p:pic>
        <p:nvPicPr>
          <p:cNvPr id="62" name="Picture 32" descr="그림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1" y="5738648"/>
            <a:ext cx="631800" cy="58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" name="TextBox 71"/>
          <p:cNvSpPr txBox="1"/>
          <p:nvPr/>
        </p:nvSpPr>
        <p:spPr>
          <a:xfrm>
            <a:off x="5623040" y="5774629"/>
            <a:ext cx="64556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5.6</a:t>
            </a:r>
          </a:p>
          <a:p>
            <a:pPr algn="ctr"/>
            <a:r>
              <a:rPr lang="ko-KR" altLang="en-US" sz="700" dirty="0" err="1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백만달러</a:t>
            </a:r>
            <a:endParaRPr lang="ko-KR" altLang="en-US" sz="1000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169576" y="4950376"/>
            <a:ext cx="122971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어업분야 </a:t>
            </a:r>
            <a:endParaRPr lang="en-US" altLang="ko-KR" sz="1400" b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외투자금</a:t>
            </a:r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 </a:t>
            </a:r>
            <a:endParaRPr lang="en-US" altLang="ko-KR" sz="1400" b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유입증가</a:t>
            </a:r>
            <a:endParaRPr lang="ko-KR" altLang="en-US" sz="1400" b="0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80993" y="6211614"/>
            <a:ext cx="683173" cy="338554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2013</a:t>
            </a:r>
            <a:endParaRPr lang="ko-KR" altLang="en-US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7761891" y="6174828"/>
            <a:ext cx="683173" cy="338554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ko-KR" sz="1600" dirty="0" smtClean="0"/>
              <a:t>2014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12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시사점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36027" y="1808842"/>
            <a:ext cx="806143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미얀마는 지리적∙경제적으로 아시아에서 얼마 남지 않은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미개척 시장</a:t>
            </a:r>
            <a:endParaRPr lang="en-US" altLang="ko-KR" sz="1600" dirty="0" smtClean="0">
              <a:ln w="18415" cmpd="sng">
                <a:noFill/>
                <a:prstDash val="solid"/>
              </a:ln>
              <a:solidFill>
                <a:srgbClr val="C00000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미얀마의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개혁개방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은 동아시아 전체의 국제적 지형도에 영향을 미침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내수시장뿐만 아니라 지리적 특성을 활용한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국제적 생산기지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로 활용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총 해안선 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1,930㎞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수산분야에서의 개발가능성이 충분함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한류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를 이용한 연성적 차원에서 접근방법도 고려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562309" y="3904594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대각선 방향의 모서리가 둥근 사각형 22"/>
          <p:cNvSpPr/>
          <p:nvPr/>
        </p:nvSpPr>
        <p:spPr>
          <a:xfrm>
            <a:off x="625368" y="3936128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0" spc="-15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42693" y="3980050"/>
            <a:ext cx="34986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b="0" spc="-150" dirty="0" err="1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외국인투자법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 개정 및 주요내용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541279" y="4693386"/>
            <a:ext cx="7068207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경제특구 및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특구법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제정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(2011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월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변동환율제 도입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외국인투자법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개정 등 제도적으로 시장 개방에 탄력적으로 대응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일반 현황 및 환경 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13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43890686"/>
              </p:ext>
            </p:extLst>
          </p:nvPr>
        </p:nvGraphicFramePr>
        <p:xfrm>
          <a:off x="287016" y="1555756"/>
          <a:ext cx="8562694" cy="464251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249639"/>
                <a:gridCol w="6313055"/>
              </a:tblGrid>
              <a:tr h="3600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내용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신 </a:t>
                      </a:r>
                      <a:r>
                        <a:rPr lang="ko-KR" altLang="en-US" sz="1200" dirty="0" err="1" smtClean="0"/>
                        <a:t>외투법</a:t>
                      </a:r>
                      <a:endParaRPr lang="en-US" sz="1200" dirty="0"/>
                    </a:p>
                  </a:txBody>
                  <a:tcPr/>
                </a:tc>
              </a:tr>
              <a:tr h="79333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외국인투자자에게 제한 및 </a:t>
                      </a:r>
                      <a:r>
                        <a:rPr lang="en-US" altLang="ko-KR" sz="1200" dirty="0" smtClean="0"/>
                        <a:t/>
                      </a:r>
                      <a:br>
                        <a:rPr lang="en-US" altLang="ko-KR" sz="1200" dirty="0" smtClean="0"/>
                      </a:br>
                      <a:r>
                        <a:rPr lang="ko-KR" altLang="en-US" sz="1200" dirty="0" smtClean="0"/>
                        <a:t>금지되는 사업 분야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미얀마의 문화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전통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관습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자연환경에 해를 끼칠 수 있는 분야 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총 </a:t>
                      </a:r>
                      <a:r>
                        <a:rPr lang="en-US" altLang="ko-KR" sz="1200" baseline="0" dirty="0" smtClean="0"/>
                        <a:t>11</a:t>
                      </a:r>
                      <a:r>
                        <a:rPr lang="ko-KR" altLang="en-US" sz="1200" baseline="0" dirty="0" smtClean="0"/>
                        <a:t>개</a:t>
                      </a:r>
                      <a:r>
                        <a:rPr lang="en-US" altLang="ko-KR" sz="1200" baseline="0" dirty="0" smtClean="0"/>
                        <a:t>)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aseline="0" dirty="0" smtClean="0"/>
                        <a:t>농축산업과 수산업은 내국인만 종사할 수 있도록 규정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그러나 </a:t>
                      </a:r>
                      <a:r>
                        <a:rPr lang="en-US" altLang="ko-KR" sz="1200" baseline="0" dirty="0" smtClean="0"/>
                        <a:t>Myanmar Investment Commission (MIC) </a:t>
                      </a:r>
                      <a:r>
                        <a:rPr lang="ko-KR" altLang="en-US" sz="1200" baseline="0" dirty="0" smtClean="0"/>
                        <a:t>허가로 사업 </a:t>
                      </a:r>
                      <a:r>
                        <a:rPr lang="ko-KR" altLang="en-US" sz="1200" baseline="0" dirty="0" smtClean="0"/>
                        <a:t>가능 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수산업 포함</a:t>
                      </a:r>
                      <a:r>
                        <a:rPr lang="en-US" altLang="ko-KR" sz="1200" baseline="0" dirty="0" smtClean="0"/>
                        <a:t>)</a:t>
                      </a:r>
                      <a:endParaRPr lang="en-US" sz="1200" dirty="0"/>
                    </a:p>
                  </a:txBody>
                  <a:tcPr/>
                </a:tc>
              </a:tr>
              <a:tr h="56666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외국인 투자자의 투자 형태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dirty="0" smtClean="0"/>
                        <a:t>100%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지분 투자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합작투자 </a:t>
                      </a:r>
                      <a:r>
                        <a:rPr lang="ko-KR" altLang="en-US" sz="1200" baseline="0" dirty="0" smtClean="0"/>
                        <a:t>가능 </a:t>
                      </a:r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수산부문 최대 </a:t>
                      </a:r>
                      <a:r>
                        <a:rPr lang="en-US" altLang="ko-KR" sz="1200" baseline="0" dirty="0" smtClean="0"/>
                        <a:t>80%)</a:t>
                      </a:r>
                      <a:endParaRPr lang="en-US" altLang="ko-KR" sz="12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내국인에게 허용된 업종에 대한 </a:t>
                      </a:r>
                      <a:r>
                        <a:rPr lang="ko-KR" altLang="en-US" sz="1200" dirty="0" err="1" smtClean="0"/>
                        <a:t>지분율</a:t>
                      </a:r>
                      <a:r>
                        <a:rPr lang="ko-KR" altLang="en-US" sz="1200" dirty="0" smtClean="0"/>
                        <a:t> 제한 가능</a:t>
                      </a:r>
                      <a:endParaRPr lang="en-US" sz="1200" dirty="0"/>
                    </a:p>
                  </a:txBody>
                  <a:tcPr/>
                </a:tc>
              </a:tr>
              <a:tr h="79333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투자 자본 규정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법인세를 포함한 모든 세금 면제기간 </a:t>
                      </a:r>
                      <a:r>
                        <a:rPr lang="en-US" altLang="ko-KR" sz="1200" dirty="0" smtClean="0"/>
                        <a:t>3</a:t>
                      </a:r>
                      <a:r>
                        <a:rPr lang="ko-KR" altLang="en-US" sz="1200" dirty="0" smtClean="0"/>
                        <a:t>년에서 </a:t>
                      </a:r>
                      <a:r>
                        <a:rPr lang="en-US" altLang="ko-KR" sz="1200" dirty="0" smtClean="0"/>
                        <a:t>5</a:t>
                      </a:r>
                      <a:r>
                        <a:rPr lang="ko-KR" altLang="en-US" sz="1200" dirty="0" smtClean="0"/>
                        <a:t>년으로 확대</a:t>
                      </a:r>
                      <a:endParaRPr lang="en-US" altLang="ko-KR" sz="12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수출용 제조품에 대한 </a:t>
                      </a:r>
                      <a:r>
                        <a:rPr lang="ko-KR" altLang="en-US" sz="1200" dirty="0" err="1" smtClean="0"/>
                        <a:t>상품세</a:t>
                      </a:r>
                      <a:r>
                        <a:rPr lang="ko-KR" altLang="en-US" sz="1200" dirty="0" smtClean="0"/>
                        <a:t> 면세 조항 신설</a:t>
                      </a:r>
                      <a:endParaRPr lang="en-US" altLang="ko-KR" sz="12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사업에 필요한 기계 및 장비에 대한 관세 면제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기타 내국세 면제 등</a:t>
                      </a:r>
                      <a:endParaRPr lang="en-US" sz="1200" dirty="0"/>
                    </a:p>
                  </a:txBody>
                  <a:tcPr/>
                </a:tc>
              </a:tr>
              <a:tr h="101999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외국인투자회사의 권리 및 의무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dirty="0" smtClean="0"/>
                        <a:t>MIC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허가에 따라 자산 처분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교환</a:t>
                      </a:r>
                      <a:r>
                        <a:rPr lang="en-US" altLang="ko-KR" sz="1200" baseline="0" dirty="0" smtClean="0"/>
                        <a:t>, </a:t>
                      </a:r>
                      <a:r>
                        <a:rPr lang="ko-KR" altLang="en-US" sz="1200" baseline="0" dirty="0" smtClean="0"/>
                        <a:t>이전 </a:t>
                      </a:r>
                      <a:r>
                        <a:rPr lang="ko-KR" altLang="en-US" sz="1200" baseline="0" dirty="0" smtClean="0"/>
                        <a:t>가능</a:t>
                      </a:r>
                      <a:endParaRPr lang="en-US" altLang="ko-KR" sz="1200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aseline="0" dirty="0" smtClean="0"/>
                        <a:t>외국인투자회사 주식 전부 또는 일부를 국내외 타회사에 양도 </a:t>
                      </a:r>
                      <a:r>
                        <a:rPr lang="ko-KR" altLang="en-US" sz="1200" baseline="0" dirty="0" smtClean="0"/>
                        <a:t>가능</a:t>
                      </a:r>
                      <a:endParaRPr lang="en-US" altLang="ko-KR" sz="12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aseline="0" dirty="0" smtClean="0"/>
                        <a:t>MIC</a:t>
                      </a:r>
                      <a:r>
                        <a:rPr lang="ko-KR" altLang="en-US" sz="1200" baseline="0" dirty="0" smtClean="0"/>
                        <a:t>의 승인을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취득할 경우 내국인에게 허용된 업종도 수행 </a:t>
                      </a:r>
                      <a:r>
                        <a:rPr lang="ko-KR" altLang="en-US" sz="1200" baseline="0" dirty="0" smtClean="0"/>
                        <a:t>가능</a:t>
                      </a:r>
                      <a:endParaRPr lang="en-US" altLang="ko-KR" sz="1200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부동산 </a:t>
                      </a:r>
                      <a:r>
                        <a:rPr lang="ko-KR" altLang="en-US" sz="1200" dirty="0" err="1" smtClean="0"/>
                        <a:t>재임대</a:t>
                      </a:r>
                      <a:r>
                        <a:rPr lang="ko-KR" altLang="en-US" sz="1200" dirty="0" smtClean="0"/>
                        <a:t> 담보 및 주식 또는 사업 </a:t>
                      </a:r>
                      <a:r>
                        <a:rPr lang="ko-KR" altLang="en-US" sz="1200" dirty="0" smtClean="0"/>
                        <a:t>양도 시 </a:t>
                      </a:r>
                      <a:r>
                        <a:rPr lang="en-US" altLang="ko-KR" sz="1200" dirty="0" smtClean="0"/>
                        <a:t>MIC </a:t>
                      </a:r>
                      <a:r>
                        <a:rPr lang="ko-KR" altLang="en-US" sz="1200" dirty="0" smtClean="0"/>
                        <a:t>사전 승인 </a:t>
                      </a:r>
                      <a:r>
                        <a:rPr lang="ko-KR" altLang="en-US" sz="1200" dirty="0" smtClean="0"/>
                        <a:t>필요</a:t>
                      </a:r>
                      <a:endParaRPr lang="en-US" altLang="ko-KR" sz="1200" dirty="0" smtClean="0"/>
                    </a:p>
                  </a:txBody>
                  <a:tcPr/>
                </a:tc>
              </a:tr>
              <a:tr h="64956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고용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err="1" smtClean="0"/>
                        <a:t>경제특구법을</a:t>
                      </a:r>
                      <a:r>
                        <a:rPr lang="ko-KR" altLang="en-US" sz="1200" dirty="0" smtClean="0"/>
                        <a:t> 그대로 수용하여 노동자 고용에 대한 제한을 둠으로써 내국인 고용 확대를 꾀함</a:t>
                      </a:r>
                      <a:endParaRPr lang="en-US" altLang="ko-KR" sz="120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spc="-50" dirty="0" smtClean="0"/>
                        <a:t>각 노동자는 숙련의 정도에 따라 구별하며 각</a:t>
                      </a:r>
                      <a:r>
                        <a:rPr lang="ko-KR" altLang="en-US" sz="1200" spc="-50" baseline="0" dirty="0" smtClean="0"/>
                        <a:t> 노동자의 고용과 임금에 대한 별도의 규칙을 정함</a:t>
                      </a:r>
                      <a:endParaRPr lang="en-US" sz="1200" spc="-50" dirty="0"/>
                    </a:p>
                  </a:txBody>
                  <a:tcPr/>
                </a:tc>
              </a:tr>
              <a:tr h="459628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분쟁 해결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계약상 분쟁해결 조항에 따라 분쟁을 해결하나 조항이 없는 경우 미얀마 현행법령을 따름</a:t>
                      </a:r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순서도: 병합 12"/>
          <p:cNvSpPr/>
          <p:nvPr/>
        </p:nvSpPr>
        <p:spPr>
          <a:xfrm>
            <a:off x="4386850" y="1349069"/>
            <a:ext cx="360040" cy="108012"/>
          </a:xfrm>
          <a:prstGeom prst="flowChartMerge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1870841" y="928817"/>
            <a:ext cx="5381297" cy="345811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600" dirty="0" smtClean="0">
                <a:solidFill>
                  <a:schemeClr val="tx1"/>
                </a:solidFill>
              </a:rPr>
              <a:t>신규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외국인투자법</a:t>
            </a:r>
            <a:r>
              <a:rPr lang="ko-KR" altLang="en-US" sz="1600" dirty="0" smtClean="0">
                <a:solidFill>
                  <a:schemeClr val="tx1"/>
                </a:solidFill>
              </a:rPr>
              <a:t> 주요 개정 내용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3. </a:t>
            </a:r>
            <a:r>
              <a:rPr lang="ko-KR" altLang="en-US" dirty="0" smtClean="0">
                <a:sym typeface="Wingdings" pitchFamily="2" charset="2"/>
              </a:rPr>
              <a:t>경제특구법과 경제특구</a:t>
            </a:r>
            <a:r>
              <a:rPr lang="en-US" altLang="ko-KR" dirty="0" smtClean="0">
                <a:sym typeface="Wingdings" pitchFamily="2" charset="2"/>
              </a:rPr>
              <a:t/>
            </a:r>
            <a:br>
              <a:rPr lang="en-US" altLang="ko-KR" dirty="0" smtClean="0">
                <a:sym typeface="Wingdings" pitchFamily="2" charset="2"/>
              </a:rPr>
            </a:b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14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555377" y="1755131"/>
            <a:ext cx="6791359" cy="448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5</a:t>
            </a: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년간 소득세 면제 </a:t>
            </a:r>
            <a:r>
              <a:rPr lang="en-US" altLang="ko-KR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(5</a:t>
            </a: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이후 추가 면세혜택 가능</a:t>
            </a:r>
            <a:r>
              <a:rPr lang="en-US" altLang="ko-KR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허가기간 중 국유화되지 않음</a:t>
            </a:r>
            <a:endParaRPr lang="en-US" altLang="ko-KR" sz="16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투자 규모와 종류 에 따라 </a:t>
            </a:r>
            <a:r>
              <a:rPr lang="en-US" altLang="ko-KR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30~75</a:t>
            </a: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년간</a:t>
            </a:r>
            <a:r>
              <a:rPr lang="en-US" altLang="ko-KR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토지 임대 가능</a:t>
            </a:r>
            <a:endParaRPr lang="en-US" altLang="ko-KR" sz="16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투자기업은 외화 계좌를 국내 및 해외 은행에서 개설 가능</a:t>
            </a:r>
            <a:r>
              <a:rPr lang="en-US" altLang="ko-KR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외화거래 가능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801278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5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개 경제특구</a:t>
            </a:r>
            <a:endParaRPr lang="en-US" altLang="ko-KR" sz="16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더웨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Dawei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남부지역 심해항구 개발지역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띨라와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Thilawa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양곤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인근 항구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무세 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(Muse, 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중국국경지대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먀워디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Myawaddy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태국 국경지역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짜욱퓨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Kyauk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Phyu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남서해</a:t>
            </a:r>
            <a:r>
              <a:rPr lang="ko-KR" altLang="en-US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천연가스 시추 지역</a:t>
            </a:r>
            <a:r>
              <a:rPr lang="en-US" altLang="ko-KR" sz="14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293924" lvl="1" indent="-123180" algn="just" defTabSz="801278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endParaRPr lang="ko-KR" altLang="en-US" sz="1100" dirty="0">
              <a:sym typeface="Wingdings" pitchFamily="2" charset="2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경제특구</a:t>
            </a:r>
            <a:r>
              <a:rPr lang="en-US" altLang="ko-KR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(SEZ)</a:t>
            </a:r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법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828094" y="3394070"/>
            <a:ext cx="3534942" cy="376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69525" indent="-169525" algn="just" defTabSz="801278">
              <a:lnSpc>
                <a:spcPct val="110000"/>
              </a:lnSpc>
              <a:spcAft>
                <a:spcPct val="40000"/>
              </a:spcAft>
              <a:buClr>
                <a:schemeClr val="tx2"/>
              </a:buClr>
              <a:buFont typeface="나눔고딕 ExtraBold" pitchFamily="50" charset="-127"/>
              <a:buChar char="⇨"/>
              <a:defRPr/>
            </a:pPr>
            <a:r>
              <a:rPr lang="ko-KR" altLang="en-US" dirty="0" smtClean="0">
                <a:solidFill>
                  <a:schemeClr val="tx2"/>
                </a:solidFill>
                <a:latin typeface="+mn-ea"/>
                <a:ea typeface="+mn-ea"/>
              </a:rPr>
              <a:t> </a:t>
            </a:r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직접적인 외국인 투자 여건 개선</a:t>
            </a:r>
            <a:endParaRPr lang="en-US" altLang="ko-KR" sz="1400" dirty="0">
              <a:ln w="18415" cmpd="sng">
                <a:noFill/>
                <a:prstDash val="solid"/>
              </a:ln>
              <a:solidFill>
                <a:schemeClr val="tx2"/>
              </a:solidFill>
              <a:latin typeface="+mn-ea"/>
              <a:ea typeface="+mn-ea"/>
            </a:endParaRPr>
          </a:p>
        </p:txBody>
      </p:sp>
      <p:pic>
        <p:nvPicPr>
          <p:cNvPr id="2050" name="Picture 2" descr="C:\Documents and Settings\Owner\바탕 화면\양식산업실_윤미경\양식기술투자포럼\기술수요조사서\ppt\사진자료\myanmar_SEZmap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81252" y="1703038"/>
            <a:ext cx="2759345" cy="41813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3. </a:t>
            </a:r>
            <a:r>
              <a:rPr lang="ko-KR" altLang="en-US" dirty="0" smtClean="0">
                <a:sym typeface="Wingdings" pitchFamily="2" charset="2"/>
              </a:rPr>
              <a:t>경제특구법과 경제특구</a:t>
            </a:r>
            <a:r>
              <a:rPr lang="en-US" altLang="ko-KR" dirty="0" smtClean="0">
                <a:sym typeface="Wingdings" pitchFamily="2" charset="2"/>
              </a:rPr>
              <a:t/>
            </a:r>
            <a:br>
              <a:rPr lang="en-US" altLang="ko-KR" dirty="0" smtClean="0">
                <a:sym typeface="Wingdings" pitchFamily="2" charset="2"/>
              </a:rPr>
            </a:br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15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18757155"/>
              </p:ext>
            </p:extLst>
          </p:nvPr>
        </p:nvGraphicFramePr>
        <p:xfrm>
          <a:off x="4112690" y="1495812"/>
          <a:ext cx="4715999" cy="4830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3297"/>
                <a:gridCol w="1254234"/>
                <a:gridCol w="1254234"/>
                <a:gridCol w="1254234"/>
              </a:tblGrid>
              <a:tr h="459259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err="1" smtClean="0"/>
                        <a:t>띨라와</a:t>
                      </a:r>
                      <a:endParaRPr lang="en-US" altLang="ko-KR" sz="1200" dirty="0" smtClean="0"/>
                    </a:p>
                    <a:p>
                      <a:pPr algn="ctr"/>
                      <a:r>
                        <a:rPr lang="en-US" sz="1200" dirty="0" smtClean="0"/>
                        <a:t>(</a:t>
                      </a:r>
                      <a:r>
                        <a:rPr lang="en-US" sz="1200" dirty="0" err="1" smtClean="0"/>
                        <a:t>Thilawa</a:t>
                      </a:r>
                      <a:r>
                        <a:rPr lang="en-US" sz="1200" dirty="0" smtClean="0"/>
                        <a:t>)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err="1" smtClean="0"/>
                        <a:t>더웨</a:t>
                      </a:r>
                      <a:endParaRPr lang="en-US" altLang="ko-KR" sz="1200" dirty="0" smtClean="0"/>
                    </a:p>
                    <a:p>
                      <a:pPr algn="ctr"/>
                      <a:r>
                        <a:rPr lang="en-US" sz="1200" dirty="0" smtClean="0"/>
                        <a:t>(</a:t>
                      </a:r>
                      <a:r>
                        <a:rPr lang="en-US" sz="1200" dirty="0" err="1" smtClean="0"/>
                        <a:t>Dawei</a:t>
                      </a:r>
                      <a:r>
                        <a:rPr lang="en-US" sz="1200" dirty="0" smtClean="0"/>
                        <a:t>)</a:t>
                      </a:r>
                      <a:endParaRPr 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err="1" smtClean="0"/>
                        <a:t>짜욱퓨</a:t>
                      </a:r>
                      <a:endParaRPr lang="en-US" altLang="ko-KR" sz="1200" dirty="0" smtClean="0"/>
                    </a:p>
                    <a:p>
                      <a:pPr algn="ctr"/>
                      <a:r>
                        <a:rPr lang="en-US" sz="1200" dirty="0" smtClean="0"/>
                        <a:t>(</a:t>
                      </a:r>
                      <a:r>
                        <a:rPr lang="en-US" sz="1200" dirty="0" err="1" smtClean="0"/>
                        <a:t>K</a:t>
                      </a:r>
                      <a:r>
                        <a:rPr lang="en-US" altLang="ko-KR" sz="1200" dirty="0" err="1" smtClean="0"/>
                        <a:t>yauk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err="1" smtClean="0"/>
                        <a:t>Phyu</a:t>
                      </a:r>
                      <a:r>
                        <a:rPr lang="en-US" altLang="ko-KR" sz="1200" dirty="0" smtClean="0"/>
                        <a:t>)</a:t>
                      </a:r>
                      <a:endParaRPr lang="en-US" sz="1200" dirty="0"/>
                    </a:p>
                  </a:txBody>
                  <a:tcPr anchor="ctr"/>
                </a:tc>
              </a:tr>
              <a:tr h="524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spc="-150" dirty="0" smtClean="0"/>
                        <a:t>주요개발업체</a:t>
                      </a:r>
                      <a:endParaRPr lang="en-US" sz="1200" spc="-15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일본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태국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en-US" sz="1200" spc="-70" dirty="0" smtClean="0"/>
                        <a:t>(Italian-Thai</a:t>
                      </a:r>
                      <a:r>
                        <a:rPr lang="en-US" sz="1200" spc="-70" baseline="0" dirty="0" smtClean="0"/>
                        <a:t> </a:t>
                      </a:r>
                    </a:p>
                    <a:p>
                      <a:pPr algn="l"/>
                      <a:r>
                        <a:rPr lang="en-US" sz="1200" spc="-130" baseline="0" dirty="0" smtClean="0"/>
                        <a:t>Development: ITD)</a:t>
                      </a:r>
                      <a:endParaRPr lang="en-US" sz="1200" spc="-130" baseline="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err="1" smtClean="0"/>
                        <a:t>미확정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한국</a:t>
                      </a:r>
                      <a:r>
                        <a:rPr lang="en-US" altLang="ko-KR" sz="1200" dirty="0" smtClean="0"/>
                        <a:t>)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94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err="1" smtClean="0"/>
                        <a:t>접근성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양곤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태국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주변 항구도시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인도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spc="-150" dirty="0" smtClean="0"/>
                        <a:t>방글라데시</a:t>
                      </a:r>
                      <a:r>
                        <a:rPr lang="ko-KR" altLang="en-US" sz="1200" dirty="0" smtClean="0"/>
                        <a:t> 등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94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인프라 구축수준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기존 항구를 중심으로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모든 시설을 </a:t>
                      </a:r>
                      <a:endParaRPr lang="en-US" altLang="ko-KR" sz="1200" dirty="0" smtClean="0"/>
                    </a:p>
                    <a:p>
                      <a:pPr algn="l"/>
                      <a:r>
                        <a:rPr lang="ko-KR" altLang="en-US" sz="1200" dirty="0" smtClean="0"/>
                        <a:t>개발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기존 송유관 </a:t>
                      </a:r>
                      <a:endParaRPr lang="en-US" altLang="ko-KR" sz="1200" dirty="0" smtClean="0"/>
                    </a:p>
                    <a:p>
                      <a:pPr algn="l"/>
                      <a:r>
                        <a:rPr lang="ko-KR" altLang="en-US" sz="1200" dirty="0" smtClean="0"/>
                        <a:t>시설을 </a:t>
                      </a:r>
                      <a:r>
                        <a:rPr lang="ko-KR" altLang="en-US" sz="1200" dirty="0" smtClean="0"/>
                        <a:t>중신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94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개발 수준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1</a:t>
                      </a:r>
                      <a:r>
                        <a:rPr lang="ko-KR" altLang="en-US" sz="1200" dirty="0" smtClean="0"/>
                        <a:t>단계 개발 </a:t>
                      </a:r>
                      <a:r>
                        <a:rPr lang="en-US" altLang="ko-KR" sz="1200" dirty="0" smtClean="0"/>
                        <a:t>2015</a:t>
                      </a:r>
                      <a:r>
                        <a:rPr lang="ko-KR" altLang="en-US" sz="1200" dirty="0" smtClean="0"/>
                        <a:t>년 완료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향후 </a:t>
                      </a:r>
                      <a:r>
                        <a:rPr lang="en-US" altLang="ko-KR" sz="1200" dirty="0" smtClean="0"/>
                        <a:t>75</a:t>
                      </a:r>
                      <a:r>
                        <a:rPr lang="ko-KR" altLang="en-US" sz="1200" dirty="0" smtClean="0"/>
                        <a:t>년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smtClean="0"/>
                        <a:t>사업연속성 의문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/>
                        <a:t>1</a:t>
                      </a:r>
                      <a:r>
                        <a:rPr lang="ko-KR" altLang="en-US" sz="1200" dirty="0" smtClean="0"/>
                        <a:t>단계 개발 </a:t>
                      </a:r>
                      <a:r>
                        <a:rPr lang="en-US" altLang="ko-KR" sz="1200" dirty="0" smtClean="0"/>
                        <a:t>2016</a:t>
                      </a:r>
                      <a:r>
                        <a:rPr lang="ko-KR" altLang="en-US" sz="1200" dirty="0" smtClean="0"/>
                        <a:t>년 완료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35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주요 산업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경공업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중화학공업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err="1" smtClean="0"/>
                        <a:t>미확정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486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수산업과의 연계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공업지대 개발에 따른 </a:t>
                      </a:r>
                      <a:r>
                        <a:rPr lang="ko-KR" altLang="en-US" sz="1200" spc="-150" dirty="0" smtClean="0"/>
                        <a:t>오염 가능성</a:t>
                      </a:r>
                      <a:endParaRPr lang="en-US" sz="1200" spc="-15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주변 항구도시와 연계가능성이 큼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수산자원이 풍부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290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단기적 투자 적합도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smtClean="0"/>
                        <a:t>일본중심의 개발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200" dirty="0" err="1" smtClean="0"/>
                        <a:t>몰러먀잉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err="1" smtClean="0"/>
                        <a:t>메익</a:t>
                      </a:r>
                      <a:r>
                        <a:rPr lang="en-US" altLang="ko-KR" sz="1200" dirty="0" smtClean="0"/>
                        <a:t>, </a:t>
                      </a:r>
                      <a:r>
                        <a:rPr lang="ko-KR" altLang="en-US" sz="1200" dirty="0" err="1" smtClean="0"/>
                        <a:t>꼬따웅</a:t>
                      </a:r>
                      <a:r>
                        <a:rPr lang="ko-KR" altLang="en-US" sz="1200" dirty="0" smtClean="0"/>
                        <a:t> 등 연안 항구도시와 연계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ko-KR" altLang="en-US" sz="1200" kern="1200" dirty="0" smtClean="0"/>
                        <a:t>미얀마</a:t>
                      </a:r>
                      <a:r>
                        <a:rPr lang="en-US" altLang="ko-KR" sz="1200" kern="1200" dirty="0" smtClean="0"/>
                        <a:t>-</a:t>
                      </a:r>
                      <a:r>
                        <a:rPr lang="ko-KR" altLang="en-US" sz="1200" kern="1200" dirty="0" smtClean="0"/>
                        <a:t>한국기업진출을 희망함</a:t>
                      </a:r>
                      <a:endParaRPr lang="en-US" altLang="ko-KR" sz="1200" kern="1200" dirty="0" smtClean="0"/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ko-KR" altLang="en-US" sz="1200" kern="1200" dirty="0" smtClean="0"/>
                        <a:t>지리적</a:t>
                      </a:r>
                      <a:r>
                        <a:rPr lang="en-US" altLang="ko-KR" sz="1200" kern="1200" dirty="0" smtClean="0"/>
                        <a:t>, </a:t>
                      </a:r>
                      <a:r>
                        <a:rPr lang="ko-KR" altLang="en-US" sz="1200" kern="1200" dirty="0" smtClean="0"/>
                        <a:t>치안상문제가 산재</a:t>
                      </a:r>
                      <a:endParaRPr lang="en-US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0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dirty="0" smtClean="0"/>
                        <a:t>장점</a:t>
                      </a:r>
                      <a:endParaRPr lang="en-US" sz="1200" dirty="0"/>
                    </a:p>
                  </a:txBody>
                  <a:tcPr anchor="ctr">
                    <a:lnR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해안에 위치하여 접근성은 좋음</a:t>
                      </a:r>
                      <a:endParaRPr lang="en-US" altLang="ko-KR" sz="1200" dirty="0" smtClean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경제특구가 완성되었을 때 동남아 일대 물류지도 변화 예고</a:t>
                      </a:r>
                      <a:endParaRPr lang="en-US" altLang="ko-KR" sz="1200" dirty="0" smtClean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dirty="0" smtClean="0"/>
                        <a:t>해외 자본의 투입으로 사업 철회와 같은 불안요인제거</a:t>
                      </a:r>
                      <a:endParaRPr lang="en-US" sz="1200" dirty="0"/>
                    </a:p>
                  </a:txBody>
                  <a:tcPr anchor="ctr">
                    <a:lnL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그림 9" descr="20131121_Myanmar_SEZ_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177" y="1481959"/>
            <a:ext cx="3750858" cy="4866289"/>
          </a:xfrm>
          <a:prstGeom prst="rect">
            <a:avLst/>
          </a:prstGeom>
        </p:spPr>
      </p:pic>
      <p:sp>
        <p:nvSpPr>
          <p:cNvPr id="18" name="모서리가 둥근 직사각형 17"/>
          <p:cNvSpPr/>
          <p:nvPr/>
        </p:nvSpPr>
        <p:spPr>
          <a:xfrm>
            <a:off x="4214648" y="844733"/>
            <a:ext cx="4424855" cy="345811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sz="1600" dirty="0" smtClean="0">
                <a:solidFill>
                  <a:schemeClr val="tx1"/>
                </a:solidFill>
              </a:rPr>
              <a:t>3</a:t>
            </a:r>
            <a:r>
              <a:rPr lang="ko-KR" altLang="en-US" sz="1600" dirty="0" smtClean="0">
                <a:solidFill>
                  <a:schemeClr val="tx1"/>
                </a:solidFill>
              </a:rPr>
              <a:t>개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경제특구별</a:t>
            </a:r>
            <a:r>
              <a:rPr lang="ko-KR" altLang="en-US" sz="1600" dirty="0" smtClean="0">
                <a:solidFill>
                  <a:schemeClr val="tx1"/>
                </a:solidFill>
              </a:rPr>
              <a:t> 비교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9" name="순서도: 병합 18"/>
          <p:cNvSpPr/>
          <p:nvPr/>
        </p:nvSpPr>
        <p:spPr>
          <a:xfrm>
            <a:off x="1874876" y="1275496"/>
            <a:ext cx="360040" cy="108012"/>
          </a:xfrm>
          <a:prstGeom prst="flowChartMerge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모서리가 둥근 직사각형 19"/>
          <p:cNvSpPr/>
          <p:nvPr/>
        </p:nvSpPr>
        <p:spPr>
          <a:xfrm>
            <a:off x="304799" y="855244"/>
            <a:ext cx="3499946" cy="345811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sz="1600" dirty="0" smtClean="0">
                <a:solidFill>
                  <a:schemeClr val="tx1"/>
                </a:solidFill>
              </a:rPr>
              <a:t>3</a:t>
            </a:r>
            <a:r>
              <a:rPr lang="ko-KR" altLang="en-US" sz="1600" dirty="0" smtClean="0">
                <a:solidFill>
                  <a:schemeClr val="tx1"/>
                </a:solidFill>
              </a:rPr>
              <a:t>개 경제특구 위치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1" name="순서도: 병합 10"/>
          <p:cNvSpPr/>
          <p:nvPr/>
        </p:nvSpPr>
        <p:spPr>
          <a:xfrm>
            <a:off x="6252434" y="1280751"/>
            <a:ext cx="360040" cy="108012"/>
          </a:xfrm>
          <a:prstGeom prst="flowChartMerge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대각선 방향의 모서리가 둥근 사각형 22"/>
          <p:cNvSpPr/>
          <p:nvPr/>
        </p:nvSpPr>
        <p:spPr>
          <a:xfrm>
            <a:off x="241738" y="1797243"/>
            <a:ext cx="8565931" cy="2596054"/>
          </a:xfrm>
          <a:prstGeom prst="round2Diag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65000"/>
                </a:schemeClr>
              </a:gs>
              <a:gs pos="85000">
                <a:schemeClr val="accent1">
                  <a:tint val="44500"/>
                  <a:satMod val="160000"/>
                  <a:alpha val="35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4. </a:t>
            </a:r>
            <a:r>
              <a:rPr lang="ko-KR" altLang="en-US" dirty="0" smtClean="0"/>
              <a:t>한국과의 관계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16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pic>
        <p:nvPicPr>
          <p:cNvPr id="17" name="그림 16" descr="_______9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356" y="2259689"/>
            <a:ext cx="2449279" cy="1631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21" name="그림 20" descr="Flag_of_Myanmar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26929" y="2270198"/>
            <a:ext cx="2448000" cy="1631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22" name="직사각형 21"/>
          <p:cNvSpPr/>
          <p:nvPr/>
        </p:nvSpPr>
        <p:spPr>
          <a:xfrm>
            <a:off x="1602830" y="1887097"/>
            <a:ext cx="5901562" cy="2409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en-US" altLang="ko-KR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2012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</a:t>
            </a:r>
            <a:r>
              <a:rPr lang="en-US" altLang="ko-KR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10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월 </a:t>
            </a:r>
            <a:r>
              <a:rPr lang="ko-KR" altLang="en-US" sz="1600" dirty="0" err="1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떼잉쎄인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대통령의 한국방문으로 </a:t>
            </a:r>
            <a:endParaRPr lang="en-US" altLang="ko-KR" sz="16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한국의 중요성 인지 </a:t>
            </a:r>
            <a:endParaRPr lang="en-US" altLang="ko-KR" sz="16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endParaRPr lang="ko-KR" altLang="en-US" sz="8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한국정부는 새마을운동 및 미얀마경제개발원 </a:t>
            </a:r>
            <a:endParaRPr lang="en-US" altLang="ko-KR" sz="16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설립 등 진행 중</a:t>
            </a:r>
            <a:endParaRPr lang="en-US" altLang="ko-KR" sz="16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endParaRPr lang="ko-KR" altLang="en-US" sz="7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2014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</a:t>
            </a:r>
            <a:r>
              <a:rPr lang="en-US" altLang="ko-KR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12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월 한∙아세안 특별정상회담으로 </a:t>
            </a:r>
            <a:endParaRPr lang="en-US" altLang="ko-KR" sz="160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algn="ctr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양국관계의 발전 가능성 제시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536031" y="104053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대각선 방향의 모서리가 둥근 사각형 24"/>
          <p:cNvSpPr/>
          <p:nvPr/>
        </p:nvSpPr>
        <p:spPr>
          <a:xfrm>
            <a:off x="599090" y="107206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한국</a:t>
            </a:r>
            <a:r>
              <a:rPr lang="en-US" altLang="ko-KR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</a:t>
            </a:r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미얀마의 관계</a:t>
            </a:r>
            <a:endParaRPr lang="ko-KR" altLang="en-US" sz="2000" b="0" dirty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102" name="Picture 6" descr="C:\Documents and Settings\Owner\Local Settings\Temporary Internet Files\Content.IE5\T1HOFEO6\%EC%95%85%EC%88%9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3126" y="4529959"/>
            <a:ext cx="2314927" cy="17218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5. </a:t>
            </a:r>
            <a:r>
              <a:rPr lang="ko-KR" altLang="en-US" spc="-150" dirty="0" smtClean="0"/>
              <a:t>수산부문 투자를 위한 제언 및 시사점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17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pic>
        <p:nvPicPr>
          <p:cNvPr id="13" name="그림 12" descr="Flag_of_Myanmar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259" y="1061516"/>
            <a:ext cx="2448000" cy="16313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4" name="직사각형 13"/>
          <p:cNvSpPr/>
          <p:nvPr/>
        </p:nvSpPr>
        <p:spPr>
          <a:xfrm>
            <a:off x="2910380" y="1275293"/>
            <a:ext cx="5981372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어선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낙후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및 자원남획 문제는 지속적인 연근해 어업의 장벽이 됨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양식업의 중요성은 부각되고 있지만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 기술의 부족으로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어려움을 겪고 있음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926148" y="3109353"/>
            <a:ext cx="606020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한국 대외원조의 다양화가 필요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70%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정도가 베트남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캄보디아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라오스에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편중</a:t>
            </a:r>
            <a:endParaRPr lang="en-US" altLang="ko-KR" sz="1600" dirty="0" smtClean="0">
              <a:solidFill>
                <a:schemeClr val="tx2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경제체제의 특성을 이해하지 않고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주변국 진출 경험만을 그대로 답습하는 오류 발생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국내적으로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연구 부진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으로 인한 정확한 정보와 접근 방안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빅데이터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구축이 필요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다양한 제도와 규제를 극복할 수 있는 진출 방안 모색 필요</a:t>
            </a: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기본 인프라 지원을 위한 정부간 협의필요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Myanmar Fishery Federation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등 유관기관과의 업무 협조 등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지속 가능한 방안 설정이 필요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945" y="2732692"/>
            <a:ext cx="2017986" cy="367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미얀마</a:t>
            </a:r>
            <a:endParaRPr lang="ko-KR" altLang="en-US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" name="그림 11" descr="_______9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744" y="3226650"/>
            <a:ext cx="2449279" cy="1631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175"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sp>
        <p:nvSpPr>
          <p:cNvPr id="18" name="TextBox 17"/>
          <p:cNvSpPr txBox="1"/>
          <p:nvPr/>
        </p:nvSpPr>
        <p:spPr>
          <a:xfrm>
            <a:off x="467711" y="4903076"/>
            <a:ext cx="2017986" cy="367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나눔고딕 ExtraBold" pitchFamily="50" charset="-127"/>
                <a:ea typeface="나눔고딕 ExtraBold" pitchFamily="50" charset="-127"/>
              </a:rPr>
              <a:t>한국</a:t>
            </a:r>
            <a:endParaRPr lang="ko-KR" altLang="en-US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그룹 40"/>
          <p:cNvGrpSpPr/>
          <p:nvPr/>
        </p:nvGrpSpPr>
        <p:grpSpPr>
          <a:xfrm>
            <a:off x="3890963" y="2117725"/>
            <a:ext cx="5002103" cy="3919100"/>
            <a:chOff x="3890963" y="2117725"/>
            <a:chExt cx="5002103" cy="3919100"/>
          </a:xfrm>
        </p:grpSpPr>
        <p:cxnSp>
          <p:nvCxnSpPr>
            <p:cNvPr id="42" name="직선 연결선 41"/>
            <p:cNvCxnSpPr/>
            <p:nvPr/>
          </p:nvCxnSpPr>
          <p:spPr>
            <a:xfrm rot="5400000">
              <a:off x="2212975" y="3795713"/>
              <a:ext cx="3357563" cy="1587"/>
            </a:xfrm>
            <a:prstGeom prst="line">
              <a:avLst/>
            </a:prstGeom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모서리가 둥근 직사각형 42"/>
            <p:cNvSpPr/>
            <p:nvPr/>
          </p:nvSpPr>
          <p:spPr bwMode="auto">
            <a:xfrm>
              <a:off x="4367528" y="2222134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4" name="모서리가 둥근 직사각형 43"/>
            <p:cNvSpPr/>
            <p:nvPr/>
          </p:nvSpPr>
          <p:spPr bwMode="auto">
            <a:xfrm>
              <a:off x="4472407" y="2222134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5" name="Oval 8"/>
            <p:cNvSpPr>
              <a:spLocks noChangeArrowheads="1"/>
            </p:cNvSpPr>
            <p:nvPr/>
          </p:nvSpPr>
          <p:spPr bwMode="auto">
            <a:xfrm rot="5400000">
              <a:off x="6077744" y="208359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6" name="TextBox 60"/>
            <p:cNvSpPr txBox="1">
              <a:spLocks noChangeArrowheads="1"/>
            </p:cNvSpPr>
            <p:nvPr/>
          </p:nvSpPr>
          <p:spPr bwMode="auto">
            <a:xfrm>
              <a:off x="4891088" y="2297633"/>
              <a:ext cx="3908424" cy="38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연구 개요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47" name="그림 46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17805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48" name="그림 47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220662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49" name="그림 56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2201862"/>
              <a:ext cx="651802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0" name="TextBox 35"/>
            <p:cNvSpPr txBox="1">
              <a:spLocks noChangeArrowheads="1"/>
            </p:cNvSpPr>
            <p:nvPr/>
          </p:nvSpPr>
          <p:spPr bwMode="auto">
            <a:xfrm>
              <a:off x="4483101" y="2249488"/>
              <a:ext cx="3413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Ⅰ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1" name="모서리가 둥근 직사각형 50"/>
            <p:cNvSpPr/>
            <p:nvPr/>
          </p:nvSpPr>
          <p:spPr bwMode="auto">
            <a:xfrm>
              <a:off x="4367528" y="3031643"/>
              <a:ext cx="4509772" cy="55078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2" name="모서리가 둥근 직사각형 51"/>
            <p:cNvSpPr/>
            <p:nvPr/>
          </p:nvSpPr>
          <p:spPr bwMode="auto">
            <a:xfrm>
              <a:off x="4472407" y="3031643"/>
              <a:ext cx="4300016" cy="4957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3" name="Oval 8"/>
            <p:cNvSpPr>
              <a:spLocks noChangeArrowheads="1"/>
            </p:cNvSpPr>
            <p:nvPr/>
          </p:nvSpPr>
          <p:spPr bwMode="auto">
            <a:xfrm rot="5400000">
              <a:off x="6077744" y="289321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4" name="TextBox 72"/>
            <p:cNvSpPr txBox="1">
              <a:spLocks noChangeArrowheads="1"/>
            </p:cNvSpPr>
            <p:nvPr/>
          </p:nvSpPr>
          <p:spPr bwMode="auto">
            <a:xfrm>
              <a:off x="4891088" y="3107258"/>
              <a:ext cx="3908424" cy="38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일반 현황 및 환경분석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55" name="그림 54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987675"/>
              <a:ext cx="656245" cy="604838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56" name="그림 55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016250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57" name="그림 68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011488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TextBox 64"/>
            <p:cNvSpPr txBox="1">
              <a:spLocks noChangeArrowheads="1"/>
            </p:cNvSpPr>
            <p:nvPr/>
          </p:nvSpPr>
          <p:spPr bwMode="auto">
            <a:xfrm>
              <a:off x="4483101" y="3059113"/>
              <a:ext cx="341312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Ⅱ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 bwMode="auto">
            <a:xfrm>
              <a:off x="4367528" y="3829688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0" name="모서리가 둥근 직사각형 59"/>
            <p:cNvSpPr/>
            <p:nvPr/>
          </p:nvSpPr>
          <p:spPr bwMode="auto">
            <a:xfrm>
              <a:off x="4472407" y="3829688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1" name="Oval 8"/>
            <p:cNvSpPr>
              <a:spLocks noChangeArrowheads="1"/>
            </p:cNvSpPr>
            <p:nvPr/>
          </p:nvSpPr>
          <p:spPr bwMode="auto">
            <a:xfrm rot="5400000">
              <a:off x="6077744" y="369014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2" name="TextBox 84"/>
            <p:cNvSpPr txBox="1">
              <a:spLocks noChangeArrowheads="1"/>
            </p:cNvSpPr>
            <p:nvPr/>
          </p:nvSpPr>
          <p:spPr bwMode="auto">
            <a:xfrm>
              <a:off x="4891088" y="3890780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수산업 현황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63" name="그림 62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3795713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64" name="그림 63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824288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65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819526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6" name="TextBox 76"/>
            <p:cNvSpPr txBox="1">
              <a:spLocks noChangeArrowheads="1"/>
            </p:cNvSpPr>
            <p:nvPr/>
          </p:nvSpPr>
          <p:spPr bwMode="auto">
            <a:xfrm>
              <a:off x="4483101" y="3867150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Ⅲ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 bwMode="auto">
            <a:xfrm>
              <a:off x="4367528" y="4639313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8" name="모서리가 둥근 직사각형 67"/>
            <p:cNvSpPr/>
            <p:nvPr/>
          </p:nvSpPr>
          <p:spPr bwMode="auto">
            <a:xfrm>
              <a:off x="4472407" y="4639313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 rot="5400000">
              <a:off x="6077744" y="449976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0" name="TextBox 84"/>
            <p:cNvSpPr txBox="1">
              <a:spLocks noChangeArrowheads="1"/>
            </p:cNvSpPr>
            <p:nvPr/>
          </p:nvSpPr>
          <p:spPr bwMode="auto">
            <a:xfrm>
              <a:off x="4891088" y="4715395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산업 </a:t>
              </a:r>
              <a:r>
                <a:rPr kumimoji="0" lang="ko-KR" altLang="en-US" sz="2000" dirty="0" err="1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리스크</a:t>
              </a:r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 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71" name="그림 70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4605338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72" name="그림 71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4633913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73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4629151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" name="TextBox 76"/>
            <p:cNvSpPr txBox="1">
              <a:spLocks noChangeArrowheads="1"/>
            </p:cNvSpPr>
            <p:nvPr/>
          </p:nvSpPr>
          <p:spPr bwMode="auto">
            <a:xfrm>
              <a:off x="4483101" y="4676775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Ⅳ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5" name="모서리가 둥근 직사각형 74"/>
            <p:cNvSpPr/>
            <p:nvPr/>
          </p:nvSpPr>
          <p:spPr bwMode="auto">
            <a:xfrm>
              <a:off x="4383294" y="5464375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6" name="모서리가 둥근 직사각형 75"/>
            <p:cNvSpPr/>
            <p:nvPr/>
          </p:nvSpPr>
          <p:spPr bwMode="auto">
            <a:xfrm>
              <a:off x="4488173" y="5464375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7" name="Oval 8"/>
            <p:cNvSpPr>
              <a:spLocks noChangeArrowheads="1"/>
            </p:cNvSpPr>
            <p:nvPr/>
          </p:nvSpPr>
          <p:spPr bwMode="auto">
            <a:xfrm rot="5400000">
              <a:off x="6093510" y="5324831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8" name="TextBox 84"/>
            <p:cNvSpPr txBox="1">
              <a:spLocks noChangeArrowheads="1"/>
            </p:cNvSpPr>
            <p:nvPr/>
          </p:nvSpPr>
          <p:spPr bwMode="auto">
            <a:xfrm>
              <a:off x="4906854" y="5540457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검토사항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79" name="그림 78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56289" y="543040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83" name="그림 82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87741" y="545897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84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32179" y="5454213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5" name="TextBox 76"/>
            <p:cNvSpPr txBox="1">
              <a:spLocks noChangeArrowheads="1"/>
            </p:cNvSpPr>
            <p:nvPr/>
          </p:nvSpPr>
          <p:spPr bwMode="auto">
            <a:xfrm>
              <a:off x="4498867" y="5501837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Ⅴ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</p:grpSp>
      <p:pic>
        <p:nvPicPr>
          <p:cNvPr id="11266" name="그림 100" descr="지구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76" t="28368" r="9402"/>
          <a:stretch>
            <a:fillRect/>
          </a:stretch>
        </p:blipFill>
        <p:spPr bwMode="auto">
          <a:xfrm>
            <a:off x="1147763" y="2825750"/>
            <a:ext cx="25304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모서리가 둥근 직사각형 79"/>
          <p:cNvSpPr/>
          <p:nvPr/>
        </p:nvSpPr>
        <p:spPr bwMode="auto">
          <a:xfrm>
            <a:off x="4357875" y="2188889"/>
            <a:ext cx="4509773" cy="604838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1" name="모서리가 둥근 직사각형 80"/>
          <p:cNvSpPr/>
          <p:nvPr/>
        </p:nvSpPr>
        <p:spPr bwMode="auto">
          <a:xfrm>
            <a:off x="4357875" y="3009701"/>
            <a:ext cx="4509773" cy="58314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2" name="모서리가 둥근 직사각형 81"/>
          <p:cNvSpPr/>
          <p:nvPr/>
        </p:nvSpPr>
        <p:spPr bwMode="auto">
          <a:xfrm>
            <a:off x="4357874" y="4605338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6" name="모서리가 둥근 직사각형 85"/>
          <p:cNvSpPr/>
          <p:nvPr/>
        </p:nvSpPr>
        <p:spPr bwMode="auto">
          <a:xfrm>
            <a:off x="4373640" y="5440937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1. </a:t>
            </a:r>
            <a:r>
              <a:rPr lang="ko-KR" altLang="en-US" dirty="0" smtClean="0"/>
              <a:t>주요 어장</a:t>
            </a:r>
            <a:r>
              <a:rPr lang="en-US" altLang="ko-KR" dirty="0" smtClean="0"/>
              <a:t>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19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85530" y="1608357"/>
            <a:ext cx="4685863" cy="5973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미얀마의 주요 어장은 해안을 따라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구역으로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나누어져 있음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endParaRPr lang="en-US" altLang="ko-KR" sz="800" b="0" dirty="0" smtClean="0">
              <a:solidFill>
                <a:schemeClr val="tx2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r>
              <a:rPr lang="en-US" altLang="ko-KR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1) </a:t>
            </a:r>
            <a:r>
              <a:rPr lang="ko-KR" altLang="en-US" sz="12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아라칸</a:t>
            </a:r>
            <a:r>
              <a:rPr lang="ko-KR" altLang="en-US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해안구역</a:t>
            </a:r>
            <a:r>
              <a:rPr lang="en-US" altLang="ko-KR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북쪽에 위치한 어장으로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뱅갈만과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인접해 있음</a:t>
            </a: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몬순기후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영향으로 우기에는 바닷물의 염도가 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34PPT→18PPT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로 희석되어  환경변화가 큼</a:t>
            </a: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r>
              <a:rPr lang="en-US" altLang="ko-KR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2) </a:t>
            </a:r>
            <a:r>
              <a:rPr lang="ko-KR" altLang="en-US" sz="12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에야와디</a:t>
            </a:r>
            <a:r>
              <a:rPr lang="ko-KR" altLang="en-US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삼각주</a:t>
            </a:r>
            <a:r>
              <a:rPr lang="en-US" altLang="ko-KR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</a:t>
            </a: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주요 강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에야와디강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시탕강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살윈강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으로부터 이어져 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있어 강의 퇴적물이 쌓여 좋은 어장이 형성되어 있음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.</a:t>
            </a: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양곤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및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띨라와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지역에는 항구시설이 건립되어 있어 시장중심의 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경제시스템 하에 무역발전을 위한 핵심지역임</a:t>
            </a: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r>
              <a:rPr lang="en-US" altLang="ko-KR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3) </a:t>
            </a:r>
            <a:r>
              <a:rPr lang="ko-KR" altLang="en-US" sz="12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타닌타리</a:t>
            </a:r>
            <a:r>
              <a:rPr lang="ko-KR" altLang="en-US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해안구역</a:t>
            </a:r>
            <a:r>
              <a:rPr lang="en-US" altLang="ko-KR" sz="12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</a:t>
            </a: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미얀마에서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가장 긴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해안구역으로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안다만해와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메익군도가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포함되어 있음</a:t>
            </a: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66252" lvl="1" indent="-171450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메익군도는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산호초 및 </a:t>
            </a:r>
            <a:r>
              <a:rPr lang="ko-KR" altLang="en-US" sz="12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맹글로브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지대가 </a:t>
            </a: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분포하고 있어 어종이 </a:t>
            </a:r>
            <a: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2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가장 풍부한 지역임</a:t>
            </a:r>
            <a:endParaRPr lang="en-US" altLang="ko-KR" sz="12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endParaRPr lang="en-US" altLang="ko-KR" sz="1200" dirty="0" smtClean="0"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r>
              <a:rPr lang="ko-KR" altLang="en-US" sz="1600" dirty="0" smtClean="0">
                <a:sym typeface="Wingdings" pitchFamily="2" charset="2"/>
              </a:rPr>
              <a:t> </a:t>
            </a:r>
            <a:endParaRPr lang="en-US" altLang="ko-KR" sz="1600" dirty="0">
              <a:sym typeface="Wingdings" pitchFamily="2" charset="2"/>
            </a:endParaRPr>
          </a:p>
          <a:p>
            <a:pPr marL="194802" lvl="1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r>
              <a:rPr lang="en-US" altLang="ko-KR" sz="1600" dirty="0" smtClean="0">
                <a:sym typeface="Wingdings" pitchFamily="2" charset="2"/>
              </a:rPr>
              <a:t> </a:t>
            </a:r>
            <a:endParaRPr lang="en-US" altLang="ko-KR" sz="1600" dirty="0">
              <a:sym typeface="Wingdings" pitchFamily="2" charset="2"/>
            </a:endParaRPr>
          </a:p>
          <a:p>
            <a:pPr marL="335338" lvl="1" indent="-140536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defRPr/>
            </a:pPr>
            <a:endParaRPr lang="en-US" altLang="ko-KR" sz="1200" dirty="0">
              <a:sym typeface="Wingdings" pitchFamily="2" charset="2"/>
            </a:endParaRPr>
          </a:p>
          <a:p>
            <a:pPr marL="335338" lvl="1" indent="-140536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Tx/>
              <a:buChar char="–"/>
              <a:defRPr/>
            </a:pPr>
            <a:endParaRPr lang="en-US" altLang="ko-KR" sz="1200" dirty="0">
              <a:sym typeface="Wingdings" pitchFamily="2" charset="2"/>
            </a:endParaRPr>
          </a:p>
          <a:p>
            <a:pPr marL="335338" lvl="1" indent="-140536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Tx/>
              <a:buChar char="–"/>
              <a:defRPr/>
            </a:pPr>
            <a:endParaRPr lang="en-US" altLang="ko-KR" sz="1200" dirty="0">
              <a:sym typeface="Wingdings" pitchFamily="2" charset="2"/>
            </a:endParaRPr>
          </a:p>
          <a:p>
            <a:pPr marL="335338" lvl="1" indent="-140536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Tx/>
              <a:buChar char="–"/>
              <a:defRPr/>
            </a:pPr>
            <a:endParaRPr lang="en-US" altLang="ko-KR" sz="1200" dirty="0">
              <a:sym typeface="Wingdings" pitchFamily="2" charset="2"/>
            </a:endParaRPr>
          </a:p>
          <a:p>
            <a:pPr marL="335338" lvl="1" indent="-140536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Tx/>
              <a:buChar char="–"/>
              <a:defRPr/>
            </a:pPr>
            <a:endParaRPr lang="en-US" altLang="ko-KR" sz="1200" dirty="0">
              <a:sym typeface="Wingdings" pitchFamily="2" charset="2"/>
            </a:endParaRPr>
          </a:p>
          <a:p>
            <a:pPr marL="335338" lvl="1" indent="-140536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Tx/>
              <a:buChar char="–"/>
              <a:defRPr/>
            </a:pPr>
            <a:endParaRPr lang="ko-KR" altLang="en-US" sz="1200" dirty="0">
              <a:sym typeface="Wingdings" pitchFamily="2" charset="2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 주요 어장</a:t>
            </a:r>
          </a:p>
        </p:txBody>
      </p:sp>
      <p:pic>
        <p:nvPicPr>
          <p:cNvPr id="16" name="_x198378760" descr="EMB00001b78245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64" r="7426"/>
          <a:stretch>
            <a:fillRect/>
          </a:stretch>
        </p:blipFill>
        <p:spPr bwMode="auto">
          <a:xfrm>
            <a:off x="5023945" y="957242"/>
            <a:ext cx="3563915" cy="532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_x198372760"/>
          <p:cNvSpPr>
            <a:spLocks noChangeArrowheads="1"/>
          </p:cNvSpPr>
          <p:nvPr/>
        </p:nvSpPr>
        <p:spPr bwMode="auto">
          <a:xfrm>
            <a:off x="6244054" y="3597808"/>
            <a:ext cx="1299989" cy="216000"/>
          </a:xfrm>
          <a:prstGeom prst="rect">
            <a:avLst/>
          </a:prstGeom>
          <a:solidFill>
            <a:srgbClr val="FFFFFF"/>
          </a:solidFill>
          <a:ln w="4191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000" dirty="0" err="1" smtClean="0"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아라칸해안구역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 Bold" pitchFamily="50" charset="-127"/>
              <a:ea typeface="나눔고딕 Bold" pitchFamily="50" charset="-127"/>
              <a:cs typeface="굴림" pitchFamily="50" charset="-127"/>
            </a:endParaRPr>
          </a:p>
        </p:txBody>
      </p:sp>
      <p:sp>
        <p:nvSpPr>
          <p:cNvPr id="25" name="_x198380040"/>
          <p:cNvSpPr>
            <a:spLocks noChangeArrowheads="1"/>
          </p:cNvSpPr>
          <p:nvPr/>
        </p:nvSpPr>
        <p:spPr bwMode="auto">
          <a:xfrm>
            <a:off x="6494708" y="4416642"/>
            <a:ext cx="1301576" cy="216000"/>
          </a:xfrm>
          <a:prstGeom prst="rect">
            <a:avLst/>
          </a:prstGeom>
          <a:solidFill>
            <a:srgbClr val="FFFFFF"/>
          </a:solidFill>
          <a:ln w="4191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1000" b="1" dirty="0" err="1" smtClean="0">
                <a:solidFill>
                  <a:srgbClr val="000000"/>
                </a:solidFill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에야와디</a:t>
            </a:r>
            <a:r>
              <a:rPr lang="ko-KR" altLang="en-US" sz="1000" b="1" dirty="0" smtClean="0">
                <a:solidFill>
                  <a:srgbClr val="000000"/>
                </a:solidFill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 삼각주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 Bold" pitchFamily="50" charset="-127"/>
              <a:ea typeface="나눔고딕 Bold" pitchFamily="50" charset="-127"/>
              <a:cs typeface="굴림" pitchFamily="50" charset="-127"/>
            </a:endParaRPr>
          </a:p>
        </p:txBody>
      </p:sp>
      <p:sp>
        <p:nvSpPr>
          <p:cNvPr id="26" name="_x198367480"/>
          <p:cNvSpPr>
            <a:spLocks noChangeArrowheads="1"/>
          </p:cNvSpPr>
          <p:nvPr/>
        </p:nvSpPr>
        <p:spPr bwMode="auto">
          <a:xfrm>
            <a:off x="5026643" y="4929050"/>
            <a:ext cx="1319213" cy="216000"/>
          </a:xfrm>
          <a:prstGeom prst="rect">
            <a:avLst/>
          </a:prstGeom>
          <a:solidFill>
            <a:srgbClr val="FFFFFF"/>
          </a:solidFill>
          <a:ln w="4191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타닌타리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 </a:t>
            </a:r>
            <a:r>
              <a:rPr kumimoji="1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해안구역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 Bold" pitchFamily="50" charset="-127"/>
              <a:ea typeface="나눔고딕 Bold" pitchFamily="50" charset="-127"/>
              <a:cs typeface="굴림" pitchFamily="50" charset="-127"/>
            </a:endParaRPr>
          </a:p>
        </p:txBody>
      </p:sp>
      <p:sp>
        <p:nvSpPr>
          <p:cNvPr id="27" name="_x198379080"/>
          <p:cNvSpPr>
            <a:spLocks noChangeArrowheads="1"/>
          </p:cNvSpPr>
          <p:nvPr/>
        </p:nvSpPr>
        <p:spPr bwMode="auto">
          <a:xfrm>
            <a:off x="5048347" y="5726868"/>
            <a:ext cx="1696890" cy="216000"/>
          </a:xfrm>
          <a:prstGeom prst="rect">
            <a:avLst/>
          </a:prstGeom>
          <a:solidFill>
            <a:srgbClr val="FFFFFF"/>
          </a:solidFill>
          <a:ln w="4191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메익군도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약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800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개 섬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분포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 Bold" pitchFamily="50" charset="-127"/>
                <a:ea typeface="나눔고딕 Bold" pitchFamily="50" charset="-127"/>
                <a:cs typeface="굴림" pitchFamily="50" charset="-127"/>
              </a:rPr>
              <a:t>)</a:t>
            </a:r>
          </a:p>
        </p:txBody>
      </p:sp>
      <p:sp>
        <p:nvSpPr>
          <p:cNvPr id="28" name="_x196797504"/>
          <p:cNvSpPr>
            <a:spLocks noChangeShapeType="1"/>
          </p:cNvSpPr>
          <p:nvPr/>
        </p:nvSpPr>
        <p:spPr bwMode="auto">
          <a:xfrm flipH="1" flipV="1">
            <a:off x="5665075" y="3678621"/>
            <a:ext cx="567557" cy="21020"/>
          </a:xfrm>
          <a:prstGeom prst="line">
            <a:avLst/>
          </a:prstGeom>
          <a:noFill/>
          <a:ln w="35941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9" name="_x196798304"/>
          <p:cNvSpPr>
            <a:spLocks noChangeShapeType="1"/>
          </p:cNvSpPr>
          <p:nvPr/>
        </p:nvSpPr>
        <p:spPr bwMode="auto">
          <a:xfrm flipH="1">
            <a:off x="5935950" y="4529959"/>
            <a:ext cx="548932" cy="4916"/>
          </a:xfrm>
          <a:prstGeom prst="line">
            <a:avLst/>
          </a:prstGeom>
          <a:noFill/>
          <a:ln w="35941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0" name="_x196798784"/>
          <p:cNvSpPr>
            <a:spLocks noChangeShapeType="1"/>
          </p:cNvSpPr>
          <p:nvPr/>
        </p:nvSpPr>
        <p:spPr bwMode="auto">
          <a:xfrm>
            <a:off x="6369269" y="5044965"/>
            <a:ext cx="835608" cy="9785"/>
          </a:xfrm>
          <a:prstGeom prst="line">
            <a:avLst/>
          </a:prstGeom>
          <a:noFill/>
          <a:ln w="35941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1" name="_x196795264"/>
          <p:cNvSpPr>
            <a:spLocks noChangeShapeType="1"/>
          </p:cNvSpPr>
          <p:nvPr/>
        </p:nvSpPr>
        <p:spPr bwMode="auto">
          <a:xfrm flipV="1">
            <a:off x="6758151" y="5812205"/>
            <a:ext cx="708555" cy="16"/>
          </a:xfrm>
          <a:prstGeom prst="line">
            <a:avLst/>
          </a:prstGeom>
          <a:noFill/>
          <a:ln w="35941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수산업 </a:t>
            </a:r>
            <a:r>
              <a:rPr lang="ko-KR" altLang="en-US" dirty="0" err="1" smtClean="0"/>
              <a:t>구조별</a:t>
            </a:r>
            <a:r>
              <a:rPr lang="ko-KR" altLang="en-US" dirty="0" smtClean="0"/>
              <a:t>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20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 어업 개요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677918" y="1634562"/>
            <a:ext cx="7719848" cy="297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어업의 역할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</a:p>
          <a:p>
            <a:pPr marL="480552" lvl="1" indent="-285750" algn="just" defTabSz="914179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endParaRPr lang="en-US" altLang="ko-KR" sz="1400" dirty="0" smtClean="0"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어업의 구조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어업 분류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1)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내수면어업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2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연근해어업 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3)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양식업 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4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임시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어업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축제식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양식업 보다는 내수면 또는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연근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해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어업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생산량이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큼 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양식업 생산량도 해가 갈수록 증가하고 있음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endParaRPr lang="en-US" altLang="ko-KR" sz="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어업 생산량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(2004~2013) (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천 톤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(2013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기준 내수면어업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108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만 톤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연근해어업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270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만 톤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양식업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96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만 톤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임시어업 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30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만 톤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en-US" altLang="ko-KR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62444" y="2160872"/>
            <a:ext cx="2713516" cy="5202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단백질 공급원</a:t>
            </a:r>
            <a:endParaRPr lang="en-US" altLang="ko-KR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  <a:p>
            <a:pPr algn="ctr"/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(</a:t>
            </a:r>
            <a:r>
              <a:rPr lang="ko-KR" altLang="en-US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식량안보 역할</a:t>
            </a:r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)</a:t>
            </a:r>
            <a:endParaRPr lang="ko-KR" altLang="en-US" sz="1600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205779" y="2159777"/>
            <a:ext cx="2713516" cy="5202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수출입을 통한 국가이익창출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944095" y="2154774"/>
            <a:ext cx="2713516" cy="5202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일자리 창출</a:t>
            </a:r>
            <a:endParaRPr lang="en-US" altLang="ko-KR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  <a:p>
            <a:pPr algn="ctr"/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(</a:t>
            </a:r>
            <a:r>
              <a:rPr lang="ko-KR" altLang="en-US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어가 소득 증대</a:t>
            </a:r>
            <a:r>
              <a:rPr lang="en-US" altLang="ko-KR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)</a:t>
            </a:r>
            <a:r>
              <a:rPr lang="ko-KR" altLang="en-US" sz="12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 </a:t>
            </a:r>
          </a:p>
        </p:txBody>
      </p:sp>
      <p:graphicFrame>
        <p:nvGraphicFramePr>
          <p:cNvPr id="34" name="차트 33"/>
          <p:cNvGraphicFramePr/>
          <p:nvPr/>
        </p:nvGraphicFramePr>
        <p:xfrm>
          <a:off x="1114097" y="4624552"/>
          <a:ext cx="7630510" cy="1839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6800193" y="4750679"/>
            <a:ext cx="956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5,047.53</a:t>
            </a:r>
            <a:endParaRPr lang="ko-KR" altLang="en-US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86911" y="5207879"/>
            <a:ext cx="956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2,217.47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수산업 </a:t>
            </a:r>
            <a:r>
              <a:rPr lang="ko-KR" altLang="en-US" dirty="0" err="1" smtClean="0"/>
              <a:t>구조별</a:t>
            </a:r>
            <a:r>
              <a:rPr lang="ko-KR" altLang="en-US" dirty="0" smtClean="0"/>
              <a:t>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21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내수면 및 임시어업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677918" y="1634562"/>
            <a:ext cx="7719848" cy="309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내수면어업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미얀마에서 가장 큰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에야와디강과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인접한 거대 삼각주에 어장이 형성되어 있음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4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개의 큰 강이 집중적으로 연결되어 있어 담수 및 염수 어업자원이 풍부함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몬순기후 영향으로 형성되는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에야와디강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범람지역은 특히 수산자원 및 생산량이 풍부함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주요 생산어종은 </a:t>
            </a:r>
            <a:r>
              <a:rPr lang="ko-KR" altLang="en-US" sz="14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잉어류</a:t>
            </a:r>
            <a:r>
              <a:rPr lang="en-US" altLang="ko-KR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틸라피아</a:t>
            </a:r>
            <a:r>
              <a:rPr lang="en-US" altLang="ko-KR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메기류</a:t>
            </a:r>
            <a:r>
              <a:rPr lang="en-US" altLang="ko-KR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새우</a:t>
            </a:r>
            <a:r>
              <a:rPr lang="en-US" altLang="ko-KR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바닷가재</a:t>
            </a:r>
            <a:r>
              <a:rPr lang="ko-KR" altLang="en-US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등이 있음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임시어업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임시어업은 내수면어업의 일종으로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몬순기후에 의해 형성된 강의 범람지역 내 저지대에서 이루어지는 어업으로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내 삼각지 및 해안선을 따라 넓게 분포되어 있음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.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endParaRPr lang="en-US" altLang="ko-KR" sz="8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내수면 어업 총 생산량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(2004~2013) (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천 톤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</a:p>
        </p:txBody>
      </p:sp>
      <p:graphicFrame>
        <p:nvGraphicFramePr>
          <p:cNvPr id="34" name="차트 33"/>
          <p:cNvGraphicFramePr/>
          <p:nvPr/>
        </p:nvGraphicFramePr>
        <p:xfrm>
          <a:off x="1040523" y="4624552"/>
          <a:ext cx="7704083" cy="18393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6821214" y="4498436"/>
            <a:ext cx="956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1.381.03</a:t>
            </a:r>
            <a:endParaRPr lang="ko-KR" altLang="en-US" sz="14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3340" y="5218388"/>
            <a:ext cx="956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503.54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수산업 </a:t>
            </a:r>
            <a:r>
              <a:rPr lang="ko-KR" altLang="en-US" dirty="0" err="1" smtClean="0"/>
              <a:t>구조별</a:t>
            </a:r>
            <a:r>
              <a:rPr lang="ko-KR" altLang="en-US" dirty="0" smtClean="0"/>
              <a:t>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22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연근해어업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677918" y="1634562"/>
            <a:ext cx="7719848" cy="21113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연근해어업 중 가장 대표적인 지역은 </a:t>
            </a: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타닌타린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해안 구역임</a:t>
            </a: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연근해어업은 크게 연안어업과 근해어업으로 나뉨</a:t>
            </a: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 생산물은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무척추동물군과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해조류임</a:t>
            </a: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연근해어업은 면허에 따라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개의 어로구역으로 나뉨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기준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특정어구사용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어선등급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소유권</a:t>
            </a:r>
          </a:p>
          <a:p>
            <a:pPr marL="720634" lvl="1" indent="-263434" algn="just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이유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전통적인 어업 및 상업적 어업 사이의 충돌 감소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자원의 균등한 배분</a:t>
            </a: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0218013"/>
              </p:ext>
            </p:extLst>
          </p:nvPr>
        </p:nvGraphicFramePr>
        <p:xfrm>
          <a:off x="1049928" y="3829711"/>
          <a:ext cx="7128934" cy="1961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5472750"/>
              </a:tblGrid>
              <a:tr h="52627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구역</a:t>
                      </a:r>
                      <a:endParaRPr lang="ko-KR" altLang="en-US" sz="1400" b="1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</a:rPr>
                        <a:t>주요 내용</a:t>
                      </a:r>
                      <a:endParaRPr lang="ko-KR" altLang="en-US" sz="1400" b="1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63635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연안어업구역</a:t>
                      </a:r>
                      <a:r>
                        <a:rPr lang="en-US" altLang="ko-KR" sz="1200" dirty="0" smtClean="0"/>
                        <a:t>(1</a:t>
                      </a:r>
                      <a:r>
                        <a:rPr lang="ko-KR" altLang="en-US" sz="1200" dirty="0" smtClean="0"/>
                        <a:t>구역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err="1" smtClean="0"/>
                        <a:t>아라칸</a:t>
                      </a:r>
                      <a:r>
                        <a:rPr lang="ko-KR" altLang="en-US" sz="1200" dirty="0" smtClean="0"/>
                        <a:t> 해안 </a:t>
                      </a:r>
                      <a:r>
                        <a:rPr lang="en-US" altLang="ko-KR" sz="1200" dirty="0" smtClean="0"/>
                        <a:t>8km, </a:t>
                      </a:r>
                      <a:r>
                        <a:rPr lang="ko-KR" altLang="en-US" sz="1200" dirty="0" err="1" smtClean="0"/>
                        <a:t>에야와디</a:t>
                      </a:r>
                      <a:r>
                        <a:rPr lang="ko-KR" altLang="en-US" sz="1200" dirty="0" smtClean="0"/>
                        <a:t> 및 </a:t>
                      </a:r>
                      <a:r>
                        <a:rPr lang="ko-KR" altLang="en-US" sz="1200" dirty="0" err="1" smtClean="0"/>
                        <a:t>타닌타리</a:t>
                      </a:r>
                      <a:r>
                        <a:rPr lang="ko-KR" altLang="en-US" sz="1200" dirty="0" smtClean="0"/>
                        <a:t> 해안 </a:t>
                      </a:r>
                      <a:r>
                        <a:rPr lang="en-US" altLang="ko-KR" sz="1200" dirty="0" smtClean="0"/>
                        <a:t>16.09km</a:t>
                      </a:r>
                      <a:r>
                        <a:rPr lang="ko-KR" altLang="en-US" sz="1200" dirty="0" smtClean="0"/>
                        <a:t>내 연안</a:t>
                      </a:r>
                      <a:endParaRPr lang="en-US" altLang="ko-KR" sz="1200" dirty="0" smtClean="0"/>
                    </a:p>
                    <a:p>
                      <a:pPr latinLnBrk="1"/>
                      <a:r>
                        <a:rPr lang="ko-KR" altLang="en-US" sz="1200" dirty="0" smtClean="0"/>
                        <a:t>수동형 어구 사용</a:t>
                      </a:r>
                      <a:r>
                        <a:rPr lang="en-US" altLang="ko-KR" sz="1200" dirty="0" smtClean="0"/>
                        <a:t>,</a:t>
                      </a:r>
                      <a:r>
                        <a:rPr lang="en-US" altLang="ko-KR" sz="1200" baseline="0" dirty="0" smtClean="0"/>
                        <a:t> 9m</a:t>
                      </a:r>
                      <a:r>
                        <a:rPr lang="ko-KR" altLang="en-US" sz="1200" baseline="0" dirty="0" smtClean="0"/>
                        <a:t>이하 엔진출력 </a:t>
                      </a:r>
                      <a:r>
                        <a:rPr lang="en-US" altLang="ko-KR" sz="1200" baseline="0" dirty="0" smtClean="0"/>
                        <a:t>20HP </a:t>
                      </a:r>
                      <a:r>
                        <a:rPr lang="ko-KR" altLang="en-US" sz="1200" baseline="0" dirty="0" smtClean="0"/>
                        <a:t>상업 선박 운항 가능</a:t>
                      </a:r>
                      <a:endParaRPr lang="ko-KR" altLang="en-US" sz="1200" dirty="0"/>
                    </a:p>
                  </a:txBody>
                  <a:tcPr/>
                </a:tc>
              </a:tr>
              <a:tr h="79886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/>
                        <a:t>근해어업구역</a:t>
                      </a:r>
                      <a:r>
                        <a:rPr lang="en-US" altLang="ko-KR" sz="1200" dirty="0" smtClean="0"/>
                        <a:t>(2</a:t>
                      </a:r>
                      <a:r>
                        <a:rPr lang="ko-KR" altLang="en-US" sz="1200" dirty="0" smtClean="0"/>
                        <a:t>구역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200" dirty="0" smtClean="0"/>
                        <a:t>1</a:t>
                      </a:r>
                      <a:r>
                        <a:rPr lang="ko-KR" altLang="en-US" sz="1200" dirty="0" smtClean="0"/>
                        <a:t>구역 외해</a:t>
                      </a:r>
                      <a:r>
                        <a:rPr lang="en-US" altLang="ko-KR" sz="1200" dirty="0" smtClean="0"/>
                        <a:t>~EEZ</a:t>
                      </a:r>
                      <a:r>
                        <a:rPr lang="ko-KR" altLang="en-US" sz="1200" dirty="0" smtClean="0"/>
                        <a:t>까지의 근해</a:t>
                      </a:r>
                      <a:endParaRPr lang="en-US" altLang="ko-KR" sz="1200" dirty="0" smtClean="0"/>
                    </a:p>
                    <a:p>
                      <a:pPr latinLnBrk="1"/>
                      <a:r>
                        <a:rPr lang="ko-KR" altLang="en-US" sz="1200" dirty="0" smtClean="0"/>
                        <a:t>능동어구 사용</a:t>
                      </a:r>
                      <a:r>
                        <a:rPr lang="en-US" altLang="ko-KR" sz="1200" dirty="0" smtClean="0"/>
                        <a:t>, 9m</a:t>
                      </a:r>
                      <a:r>
                        <a:rPr lang="ko-KR" altLang="en-US" sz="1200" dirty="0" smtClean="0"/>
                        <a:t>이상 엔진출력 </a:t>
                      </a:r>
                      <a:r>
                        <a:rPr lang="en-US" altLang="ko-KR" sz="1200" dirty="0" smtClean="0"/>
                        <a:t>20HP </a:t>
                      </a:r>
                      <a:r>
                        <a:rPr lang="ko-KR" altLang="en-US" sz="1200" dirty="0" smtClean="0"/>
                        <a:t>이상 어선 운항 가능</a:t>
                      </a:r>
                      <a:endParaRPr lang="ko-KR" altLang="en-US" sz="12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수산업 </a:t>
            </a:r>
            <a:r>
              <a:rPr lang="ko-KR" altLang="en-US" dirty="0" err="1" smtClean="0"/>
              <a:t>구조별</a:t>
            </a:r>
            <a:r>
              <a:rPr lang="ko-KR" altLang="en-US" dirty="0" smtClean="0"/>
              <a:t>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23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연근해어업</a:t>
            </a:r>
            <a:endParaRPr lang="ko-KR" altLang="en-US" sz="2000" b="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77918" y="1634562"/>
            <a:ext cx="7719848" cy="4567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타닌타리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해안 구역 총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생물량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ko-KR" altLang="en-US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타닌타리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해안 구역 내 주요 생산 어종</a:t>
            </a:r>
          </a:p>
          <a:p>
            <a:pPr marL="720634" lvl="1" indent="-263434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메익지역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약 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30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여종의 어류가 생산되고  있으며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주로 냉동 처리되어 수출되고 있음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가오리과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갯장어과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매퉁잇과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물멸과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전갱이과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참서대류과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메기류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등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코타웅지역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약 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40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여종의 어류가 생산되고 있음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갯장어과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청어과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메기과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매퉁이과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농어목류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넙치과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 </a:t>
            </a:r>
            <a:b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*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백미돔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갈색둥근바리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병어 등은 고급어종으로 높은 가격에 거래되고 있음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*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바리류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및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병어과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어종은 최근 그 개체수가 급격히 줄어들고 있음 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defTabSz="801278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endParaRPr lang="en-US" altLang="ko-KR" sz="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현지조사 결과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남부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-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열대 </a:t>
            </a: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흰살생선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수리미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원료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북부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-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새우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 생산됨</a:t>
            </a:r>
            <a:endParaRPr lang="ko-KR" altLang="en-US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75308987"/>
              </p:ext>
            </p:extLst>
          </p:nvPr>
        </p:nvGraphicFramePr>
        <p:xfrm>
          <a:off x="1009452" y="2087052"/>
          <a:ext cx="712893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2233"/>
                <a:gridCol w="1782233"/>
                <a:gridCol w="1782233"/>
                <a:gridCol w="1782233"/>
              </a:tblGrid>
              <a:tr h="129466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구역</a:t>
                      </a:r>
                      <a:endParaRPr lang="ko-KR" altLang="en-US" sz="1200" b="1" kern="1200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어종</a:t>
                      </a:r>
                      <a:endParaRPr lang="ko-KR" altLang="en-US" sz="1200" b="1" kern="1200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총 </a:t>
                      </a:r>
                      <a:r>
                        <a:rPr lang="ko-KR" altLang="en-US" sz="1200" b="1" kern="1200" cap="none" spc="0" dirty="0" err="1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생물량</a:t>
                      </a:r>
                      <a:endParaRPr lang="ko-KR" altLang="en-US" sz="1200" b="1" kern="1200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en-US" altLang="ko-KR" sz="1200" b="1" kern="1200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  <a:cs typeface="+mn-cs"/>
                        </a:rPr>
                        <a:t>MSY</a:t>
                      </a:r>
                      <a:endParaRPr lang="ko-KR" altLang="en-US" sz="1200" b="1" kern="1200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+mn-ea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2946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근해어업구역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저서어종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256,365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170,000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</a:tr>
              <a:tr h="129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회유어종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295,000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147,500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</a:tr>
              <a:tr h="12946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연안어업구역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저서어종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148,692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98,600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</a:tr>
              <a:tr h="129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회유어종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103,021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51,510</a:t>
                      </a:r>
                      <a:r>
                        <a:rPr lang="ko-KR" altLang="en-US" sz="1200" dirty="0" smtClean="0">
                          <a:latin typeface="나눔고딕 Bold" pitchFamily="50" charset="-127"/>
                          <a:ea typeface="나눔고딕 Bold" pitchFamily="50" charset="-127"/>
                        </a:rPr>
                        <a:t>톤</a:t>
                      </a:r>
                      <a:endParaRPr lang="ko-KR" altLang="en-US" sz="1200" dirty="0"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수산업 </a:t>
            </a:r>
            <a:r>
              <a:rPr lang="ko-KR" altLang="en-US" dirty="0" err="1" smtClean="0"/>
              <a:t>구조별</a:t>
            </a:r>
            <a:r>
              <a:rPr lang="ko-KR" altLang="en-US" dirty="0" smtClean="0"/>
              <a:t>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24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양식 어업</a:t>
            </a:r>
            <a:endParaRPr lang="ko-KR" altLang="en-US" sz="2000" b="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677918" y="1634562"/>
            <a:ext cx="7719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양식업은 주로 내수면에서 이루어지고 있음</a:t>
            </a: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주요 어종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  <a:r>
              <a:rPr lang="ko-KR" altLang="en-US" sz="1600" dirty="0" err="1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틸라피아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메기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새우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얼룩새우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자이언트 민물 </a:t>
            </a:r>
            <a:r>
              <a:rPr lang="ko-KR" altLang="en-US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새우</a:t>
            </a:r>
            <a:r>
              <a:rPr lang="en-US" altLang="ko-KR" sz="16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600" dirty="0" smtClean="0">
              <a:solidFill>
                <a:schemeClr val="tx2"/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양식생산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규모 및 생산량은 지속적으로 증가하고 있는 추세임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ko-KR" altLang="en-US" sz="8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총 생산량 및 양식 면적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(2004~2013) (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천 톤 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/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천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에이커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graphicFrame>
        <p:nvGraphicFramePr>
          <p:cNvPr id="34" name="차트 33"/>
          <p:cNvGraphicFramePr/>
          <p:nvPr/>
        </p:nvGraphicFramePr>
        <p:xfrm>
          <a:off x="746228" y="3300248"/>
          <a:ext cx="8187559" cy="2963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043445" y="4035988"/>
            <a:ext cx="956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chemeClr val="bg1">
                    <a:lumMod val="7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964.26</a:t>
            </a:r>
            <a:endParaRPr lang="ko-KR" altLang="en-US" sz="1400" dirty="0" smtClean="0">
              <a:solidFill>
                <a:schemeClr val="bg1">
                  <a:lumMod val="7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44869" y="4892581"/>
            <a:ext cx="9564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>
                    <a:lumMod val="7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485.22</a:t>
            </a:r>
            <a:endParaRPr lang="ko-KR" altLang="en-US" sz="1400" dirty="0" smtClean="0">
              <a:solidFill>
                <a:schemeClr val="bg1">
                  <a:lumMod val="7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701" y="1334925"/>
            <a:ext cx="4105275" cy="2046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1314" y="1334925"/>
            <a:ext cx="4105275" cy="2016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701" y="3908425"/>
            <a:ext cx="4105275" cy="2519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1314" y="3908425"/>
            <a:ext cx="4105275" cy="25003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3. </a:t>
            </a:r>
            <a:r>
              <a:rPr lang="ko-KR" altLang="en-US" dirty="0" smtClean="0"/>
              <a:t>주요시설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25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378701" y="956443"/>
            <a:ext cx="4102100" cy="305457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lIns="68040" tIns="54000" rIns="68040" bIns="54000" anchor="ctr"/>
          <a:lstStyle>
            <a:lvl1pPr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ko-KR" altLang="en-US" sz="1400" dirty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양곤 </a:t>
            </a:r>
            <a:r>
              <a:rPr lang="ko-KR" altLang="en-US" sz="1400" dirty="0" err="1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산피야</a:t>
            </a:r>
            <a:r>
              <a:rPr lang="ko-KR" altLang="en-US" sz="1400" dirty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 시장의 </a:t>
            </a:r>
            <a:r>
              <a:rPr lang="ko-KR" altLang="en-US" sz="1400" dirty="0" err="1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양륙항</a:t>
            </a:r>
            <a:endParaRPr lang="ko-KR" altLang="en-US" sz="14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4771314" y="956443"/>
            <a:ext cx="4102100" cy="305457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lIns="68040" tIns="54000" rIns="68040" bIns="54000" anchor="ctr"/>
          <a:lstStyle>
            <a:lvl1pPr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ko-KR" altLang="en-US" sz="140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재래식 목선 조업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378701" y="3529943"/>
            <a:ext cx="4105275" cy="305457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lIns="68040" tIns="54000" rIns="68040" bIns="54000" anchor="ctr"/>
          <a:lstStyle>
            <a:lvl1pPr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ko-KR" altLang="en-US" sz="1400" dirty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양곤 수산물 도매시장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4771314" y="3529943"/>
            <a:ext cx="4105275" cy="305457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>
              <a14:hiddenLine xmlns:a14="http://schemas.microsoft.com/office/drawing/2010/main" xmlns="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lIns="68040" tIns="54000" rIns="68040" bIns="54000" anchor="ctr"/>
          <a:lstStyle>
            <a:lvl1pPr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742950" indent="-28575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defTabSz="863600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defTabSz="863600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ko-KR" altLang="en-US" sz="140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노지식 잉어 양식장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4. </a:t>
            </a:r>
            <a:r>
              <a:rPr lang="ko-KR" altLang="en-US" dirty="0" smtClean="0"/>
              <a:t>수산물 수출입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26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어업의 수출입 현황</a:t>
            </a:r>
          </a:p>
        </p:txBody>
      </p:sp>
      <p:sp>
        <p:nvSpPr>
          <p:cNvPr id="10" name="순서도: 병합 9"/>
          <p:cNvSpPr/>
          <p:nvPr/>
        </p:nvSpPr>
        <p:spPr>
          <a:xfrm>
            <a:off x="4386850" y="2084769"/>
            <a:ext cx="360040" cy="108012"/>
          </a:xfrm>
          <a:prstGeom prst="flowChartMerge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2091563" y="1664517"/>
            <a:ext cx="4971393" cy="345811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600" dirty="0" smtClean="0">
                <a:solidFill>
                  <a:schemeClr val="tx1"/>
                </a:solidFill>
              </a:rPr>
              <a:t>미얀마 </a:t>
            </a:r>
            <a:r>
              <a:rPr lang="en-US" altLang="ko-KR" sz="1600" dirty="0" smtClean="0">
                <a:solidFill>
                  <a:schemeClr val="tx1"/>
                </a:solidFill>
              </a:rPr>
              <a:t>10</a:t>
            </a:r>
            <a:r>
              <a:rPr lang="ko-KR" altLang="en-US" sz="1600" dirty="0" smtClean="0">
                <a:solidFill>
                  <a:schemeClr val="tx1"/>
                </a:solidFill>
              </a:rPr>
              <a:t>대 주요 생산 및 수출 어종</a:t>
            </a:r>
            <a:r>
              <a:rPr lang="en-US" altLang="ko-KR" sz="1600" dirty="0" smtClean="0">
                <a:solidFill>
                  <a:schemeClr val="tx1"/>
                </a:solidFill>
              </a:rPr>
              <a:t>(2013-2014)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535397"/>
              </p:ext>
            </p:extLst>
          </p:nvPr>
        </p:nvGraphicFramePr>
        <p:xfrm>
          <a:off x="599091" y="2292610"/>
          <a:ext cx="7851228" cy="3888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009"/>
                <a:gridCol w="2638085"/>
                <a:gridCol w="2293466"/>
                <a:gridCol w="2023668"/>
              </a:tblGrid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effectLst/>
                        </a:rPr>
                        <a:t>No.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</a:rPr>
                        <a:t>어종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</a:rPr>
                        <a:t>생산량</a:t>
                      </a:r>
                      <a:r>
                        <a:rPr lang="en-US" altLang="ko-KR" sz="1200" kern="0" spc="0">
                          <a:effectLst/>
                        </a:rPr>
                        <a:t>(</a:t>
                      </a:r>
                      <a:r>
                        <a:rPr lang="en-US" sz="1200" kern="0" spc="0">
                          <a:effectLst/>
                        </a:rPr>
                        <a:t>MT)</a:t>
                      </a:r>
                      <a:endParaRPr 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</a:rPr>
                        <a:t>가지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ko-KR" altLang="en-US" sz="1200" kern="0" spc="0" dirty="0" smtClean="0">
                          <a:effectLst/>
                        </a:rPr>
                        <a:t>백 만 달러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</a:rPr>
                        <a:t>민물잉어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en-US" sz="1200" kern="0" spc="0" dirty="0" err="1">
                          <a:effectLst/>
                        </a:rPr>
                        <a:t>Rohu</a:t>
                      </a:r>
                      <a:r>
                        <a:rPr lang="en-US" sz="1200" kern="0" spc="0" dirty="0">
                          <a:effectLst/>
                        </a:rPr>
                        <a:t>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68,314.722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69.047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smtClean="0">
                          <a:effectLst/>
                        </a:rPr>
                        <a:t>뱀장어</a:t>
                      </a:r>
                      <a:r>
                        <a:rPr lang="en-US" altLang="ko-KR" sz="1200" kern="0" spc="0" dirty="0" smtClean="0">
                          <a:effectLst/>
                        </a:rPr>
                        <a:t>(</a:t>
                      </a:r>
                      <a:r>
                        <a:rPr lang="en-US" sz="1200" kern="0" spc="0" dirty="0" smtClean="0">
                          <a:effectLst/>
                        </a:rPr>
                        <a:t>Eel</a:t>
                      </a:r>
                      <a:r>
                        <a:rPr lang="en-US" sz="1200" kern="0" spc="0" dirty="0">
                          <a:effectLst/>
                        </a:rPr>
                        <a:t>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12,631.090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52.212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effectLst/>
                        </a:rPr>
                        <a:t>민꽃게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en-US" sz="1200" kern="0" spc="0" dirty="0">
                          <a:effectLst/>
                        </a:rPr>
                        <a:t>Mud Crab)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15,639.167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44.680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4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effectLst/>
                        </a:rPr>
                        <a:t>힐사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en-US" sz="1200" kern="0" spc="0" dirty="0" err="1">
                          <a:effectLst/>
                        </a:rPr>
                        <a:t>Hilsa</a:t>
                      </a:r>
                      <a:r>
                        <a:rPr lang="en-US" sz="1200" kern="0" spc="0" dirty="0">
                          <a:effectLst/>
                        </a:rPr>
                        <a:t>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10,909.868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26.169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</a:rPr>
                        <a:t>분홍새우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en-US" sz="1200" kern="0" spc="0" dirty="0">
                          <a:effectLst/>
                        </a:rPr>
                        <a:t>Pink)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9,838.923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25.799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</a:rPr>
                        <a:t>타이거새우</a:t>
                      </a:r>
                      <a:r>
                        <a:rPr lang="en-US" altLang="ko-KR" sz="1200" kern="0" spc="0">
                          <a:effectLst/>
                        </a:rPr>
                        <a:t>(</a:t>
                      </a:r>
                      <a:r>
                        <a:rPr lang="en-US" sz="1200" kern="0" spc="0">
                          <a:effectLst/>
                        </a:rPr>
                        <a:t>Tiger)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3,382.562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20.231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effectLst/>
                        </a:rPr>
                        <a:t>갈치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en-US" sz="1200" kern="0" spc="0" dirty="0">
                          <a:effectLst/>
                        </a:rPr>
                        <a:t>Ribbon Fish)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9,547.203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16.214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8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</a:rPr>
                        <a:t>건새우</a:t>
                      </a:r>
                      <a:r>
                        <a:rPr lang="en-US" altLang="ko-KR" sz="1200" kern="0" spc="0">
                          <a:effectLst/>
                        </a:rPr>
                        <a:t>(</a:t>
                      </a:r>
                      <a:r>
                        <a:rPr lang="en-US" sz="1200" kern="0" spc="0">
                          <a:effectLst/>
                        </a:rPr>
                        <a:t>Dried Prawn)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2,653.699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13.466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effectLst/>
                        </a:rPr>
                        <a:t>식용 게</a:t>
                      </a:r>
                      <a:r>
                        <a:rPr lang="en-US" altLang="ko-KR" sz="1200" kern="0" spc="0">
                          <a:effectLst/>
                        </a:rPr>
                        <a:t>(</a:t>
                      </a:r>
                      <a:r>
                        <a:rPr lang="en-US" sz="1200" kern="0" spc="0">
                          <a:effectLst/>
                        </a:rPr>
                        <a:t>Soft Shell Crab)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2,395.283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effectLst/>
                        </a:rPr>
                        <a:t>11.993</a:t>
                      </a:r>
                      <a:endParaRPr 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effectLst/>
                        </a:rPr>
                        <a:t>흰새우</a:t>
                      </a:r>
                      <a:r>
                        <a:rPr lang="en-US" altLang="ko-KR" sz="1200" kern="0" spc="0" dirty="0">
                          <a:effectLst/>
                        </a:rPr>
                        <a:t>(</a:t>
                      </a:r>
                      <a:r>
                        <a:rPr lang="en-US" sz="1200" kern="0" spc="0" dirty="0">
                          <a:effectLst/>
                        </a:rPr>
                        <a:t>White)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2,605.128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effectLst/>
                        </a:rPr>
                        <a:t>11.739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4. </a:t>
            </a:r>
            <a:r>
              <a:rPr lang="ko-KR" altLang="en-US" dirty="0" smtClean="0"/>
              <a:t>수산물 수출입 현황 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27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어업의 수출입 현황</a:t>
            </a:r>
          </a:p>
        </p:txBody>
      </p:sp>
      <p:sp>
        <p:nvSpPr>
          <p:cNvPr id="10" name="순서도: 병합 9"/>
          <p:cNvSpPr/>
          <p:nvPr/>
        </p:nvSpPr>
        <p:spPr>
          <a:xfrm>
            <a:off x="4386850" y="2084769"/>
            <a:ext cx="360040" cy="108012"/>
          </a:xfrm>
          <a:prstGeom prst="flowChartMerge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2091563" y="1664517"/>
            <a:ext cx="4971393" cy="345811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600" dirty="0" smtClean="0">
                <a:solidFill>
                  <a:schemeClr val="tx1"/>
                </a:solidFill>
              </a:rPr>
              <a:t>미얀마 주요 수산물 수출 </a:t>
            </a:r>
            <a:r>
              <a:rPr lang="en-US" altLang="ko-KR" sz="1600" dirty="0" smtClean="0">
                <a:solidFill>
                  <a:schemeClr val="tx1"/>
                </a:solidFill>
              </a:rPr>
              <a:t>10</a:t>
            </a:r>
            <a:r>
              <a:rPr lang="ko-KR" altLang="en-US" sz="1600" dirty="0" smtClean="0">
                <a:solidFill>
                  <a:schemeClr val="tx1"/>
                </a:solidFill>
              </a:rPr>
              <a:t>개국</a:t>
            </a:r>
            <a:r>
              <a:rPr lang="en-US" altLang="ko-KR" sz="1600" dirty="0" smtClean="0">
                <a:solidFill>
                  <a:schemeClr val="tx1"/>
                </a:solidFill>
              </a:rPr>
              <a:t>(2013-2014)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535397"/>
              </p:ext>
            </p:extLst>
          </p:nvPr>
        </p:nvGraphicFramePr>
        <p:xfrm>
          <a:off x="599091" y="2292610"/>
          <a:ext cx="7851228" cy="38884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009"/>
                <a:gridCol w="2638085"/>
                <a:gridCol w="2293466"/>
                <a:gridCol w="2023668"/>
              </a:tblGrid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>
                          <a:effectLst/>
                        </a:rPr>
                        <a:t>No.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국가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거래량</a:t>
                      </a:r>
                      <a:r>
                        <a:rPr lang="en-US" altLang="ko-KR" sz="1200" u="none" strike="noStrike" dirty="0">
                          <a:effectLst/>
                        </a:rPr>
                        <a:t>(</a:t>
                      </a:r>
                      <a:r>
                        <a:rPr lang="en-US" sz="1200" u="none" strike="noStrike" dirty="0">
                          <a:effectLst/>
                        </a:rPr>
                        <a:t>MT)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가치</a:t>
                      </a:r>
                      <a:r>
                        <a:rPr lang="en-US" altLang="ko-KR" sz="1200" u="none" strike="noStrike" dirty="0">
                          <a:effectLst/>
                        </a:rPr>
                        <a:t>(</a:t>
                      </a:r>
                      <a:r>
                        <a:rPr lang="ko-KR" altLang="en-US" sz="1200" u="none" strike="noStrike" dirty="0" smtClean="0">
                          <a:effectLst/>
                        </a:rPr>
                        <a:t>백 만 달러</a:t>
                      </a:r>
                      <a:r>
                        <a:rPr lang="en-US" altLang="ko-KR" sz="1200" u="none" strike="noStrike" dirty="0">
                          <a:effectLst/>
                        </a:rPr>
                        <a:t>)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China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82,665.926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199.29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2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Thailand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126,645.544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128.98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Malaysia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16,459.55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35.285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4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Kuwait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26,196.712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27.051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Singapore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20,086.003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25.22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Saudi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19,672.38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24.37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Japan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6,490.001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23.511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8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UAE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16,008.274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18.271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United Kingdom</a:t>
                      </a:r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7,123.743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13.839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  <a:tr h="35349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effectLst/>
                        </a:rPr>
                        <a:t>10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Bangladesh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8,190.575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8.5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5. </a:t>
            </a:r>
            <a:r>
              <a:rPr lang="ko-KR" altLang="en-US" dirty="0" smtClean="0"/>
              <a:t>수산물 소비 형태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28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수산물 소비 형태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73119" y="1716720"/>
            <a:ext cx="8487104" cy="2034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미얀마에서 어류는 활어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냉동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건조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염장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튀김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통조림 등 다양한 형태로 처리되어 소비 됨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0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미얀마에서 가장 인기 있는 어종은 </a:t>
            </a:r>
            <a:r>
              <a:rPr lang="ko-KR" altLang="en-US" sz="1600" b="0" dirty="0" err="1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바리류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및 </a:t>
            </a:r>
            <a:r>
              <a:rPr lang="ko-KR" altLang="en-US" sz="1600" b="0" dirty="0" err="1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그루퍼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병어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도미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종류이며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대부분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활어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상태로 국내외 시장에 거래되고 있음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0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그 밖에 소비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전통적인 의약품 형태로 소비되고 있음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가장 대표적인 어종이 </a:t>
            </a:r>
            <a:r>
              <a:rPr lang="ko-KR" altLang="en-US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해마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로 피부질환에 효과가 있음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2"/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가오리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의 피부 또한 의약 목적으로 사용되고 있음</a:t>
            </a:r>
            <a:r>
              <a:rPr lang="en-US" altLang="ko-KR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</p:txBody>
      </p:sp>
      <p:pic>
        <p:nvPicPr>
          <p:cNvPr id="3074" name="Picture 2" descr="C:\Documents and Settings\Owner\바탕 화면\양식산업실_윤미경\양식기술투자포럼\기술수요조사서\ppt\사진자료\99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3123" y="4218166"/>
            <a:ext cx="2160000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Documents and Settings\Owner\바탕 화면\양식산업실_윤미경\양식기술투자포럼\기술수요조사서\ppt\사진자료\a2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5650" y="4209427"/>
            <a:ext cx="2160000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6" name="Picture 4" descr="C:\Documents and Settings\Owner\바탕 화면\양식산업실_윤미경\양식기술투자포럼\기술수요조사서\ppt\사진자료\Burma_Myanmar005-2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6338" y="4211453"/>
            <a:ext cx="2160000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7" name="Picture 5" descr="C:\Documents and Settings\Owner\바탕 화면\양식산업실_윤미경\양식기술투자포럼\기술수요조사서\ppt\사진자료\128945254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7655" y="4219417"/>
            <a:ext cx="2160000" cy="144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6. </a:t>
            </a:r>
            <a:r>
              <a:rPr lang="ko-KR" altLang="en-US" dirty="0" smtClean="0"/>
              <a:t>식량안보계획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29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Ⅲ.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수삽업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현황</a:t>
            </a:r>
          </a:p>
        </p:txBody>
      </p:sp>
      <p:sp>
        <p:nvSpPr>
          <p:cNvPr id="14" name="모서리가 둥근 직사각형 1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대각선 방향의 모서리가 둥근 사각형 1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식량안보계획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73119" y="1716720"/>
            <a:ext cx="8487104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미얀마에서 시골지역이 충분한 식량 확보를 위해 미얀마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어업부에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의한 “식량안보계획”이 시행되고 있음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(2009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년 </a:t>
            </a:r>
            <a:r>
              <a:rPr lang="ko-KR" altLang="en-US" sz="16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부터</a:t>
            </a: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시행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식량안보계획</a:t>
            </a:r>
            <a:r>
              <a:rPr lang="en-US" altLang="ko-KR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: </a:t>
            </a:r>
          </a:p>
          <a:p>
            <a:pPr marL="800100" lvl="2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연못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저수지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댐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개방수면 등 어장에 치어를 방류하여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수산자원량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증대</a:t>
            </a:r>
          </a:p>
          <a:p>
            <a:pPr marL="800100" lvl="2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미얀마의 대표어종인 </a:t>
            </a:r>
            <a:r>
              <a:rPr lang="ko-KR" altLang="en-US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잉어과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en-US" altLang="ko-KR" sz="14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rohu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의 유전적 개량을 통한 성장속도 및 면적당 생산량 증가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800100" lvl="2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⇨ </a:t>
            </a:r>
            <a:r>
              <a:rPr lang="ko-KR" altLang="en-US" sz="1600" dirty="0" smtClean="0">
                <a:solidFill>
                  <a:schemeClr val="tx2"/>
                </a:solidFill>
                <a:latin typeface="+mn-ea"/>
                <a:ea typeface="+mn-ea"/>
                <a:sym typeface="Wingdings" pitchFamily="2" charset="2"/>
              </a:rPr>
              <a:t>전체적인 수산물 생산량 증가 및 어가 소득 증대 실현</a:t>
            </a:r>
            <a:endParaRPr lang="ko-KR" altLang="en-US" sz="1400" dirty="0" smtClean="0">
              <a:solidFill>
                <a:schemeClr val="tx2"/>
              </a:solidFill>
              <a:latin typeface="+mn-ea"/>
              <a:ea typeface="+mn-ea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ko-KR" altLang="en-US" sz="11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인구증가는 그들의 생계유지를 위한 내수소비 및 시장판매 목적의 어업 증가를 야기함</a:t>
            </a:r>
            <a:r>
              <a:rPr lang="en-US" altLang="ko-KR" sz="16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</a:t>
            </a:r>
          </a:p>
          <a:p>
            <a:pPr marL="342900" lvl="1" indent="-342900" defTabSz="914179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defRPr/>
            </a:pPr>
            <a:r>
              <a:rPr lang="en-US" altLang="ko-KR" sz="8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/>
            </a:r>
            <a:br>
              <a:rPr lang="en-US" altLang="ko-KR" sz="800" b="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</a:b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⇨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  <a:t>어업에 종사하고 있는 사람들에게 자원보호 측면에서 장기적으로 </a:t>
            </a:r>
            <a:r>
              <a:rPr lang="ko-KR" altLang="en-US" sz="1600" b="0" dirty="0" err="1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  <a:t>지속가능한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  <a:t> 식량자원 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  <a:t/>
            </a:r>
            <a:b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</a:b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  <a:t>    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  <a:sym typeface="Wingdings" pitchFamily="2" charset="2"/>
              </a:rPr>
              <a:t>이용을 자각시키는 것이 매우 필수적</a:t>
            </a:r>
            <a:endParaRPr lang="en-US" altLang="ko-KR" sz="1600" b="0" dirty="0" smtClean="0">
              <a:ln w="18415" cmpd="sng">
                <a:noFill/>
                <a:prstDash val="solid"/>
              </a:ln>
              <a:solidFill>
                <a:schemeClr val="tx2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7. </a:t>
            </a:r>
            <a:r>
              <a:rPr lang="ko-KR" altLang="en-US" dirty="0" smtClean="0"/>
              <a:t>미얀마 수산업 관련법</a:t>
            </a:r>
            <a:endParaRPr lang="ko-KR" altLang="en-US" spc="-15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30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Ⅱ.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미얀마 일반 현황 및 환경분석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430924" y="1047750"/>
            <a:ext cx="4698124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0663" indent="-220663" defTabSz="1042988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1pPr>
            <a:lvl2pPr marL="565150" indent="-342900" defTabSz="1042988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2pPr>
            <a:lvl3pPr marL="1143000" indent="-228600" defTabSz="1042988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3pPr>
            <a:lvl4pPr marL="1600200" indent="-228600" defTabSz="1042988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4pPr>
            <a:lvl5pPr marL="2057400" indent="-228600" defTabSz="1042988" eaLnBrk="0" hangingPunct="0"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5pPr>
            <a:lvl6pPr marL="25146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6pPr>
            <a:lvl7pPr marL="29718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7pPr>
            <a:lvl8pPr marL="34290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8pPr>
            <a:lvl9pPr marL="3886200" indent="-228600" algn="ctr" defTabSz="1042988" eaLnBrk="0" fontAlgn="base" hangingPunct="0">
              <a:spcBef>
                <a:spcPct val="0"/>
              </a:spcBef>
              <a:spcAft>
                <a:spcPct val="0"/>
              </a:spcAft>
              <a:defRPr kumimoji="1" sz="2300">
                <a:solidFill>
                  <a:schemeClr val="tx1"/>
                </a:solidFill>
                <a:latin typeface="가는각진제목체" pitchFamily="18" charset="-127"/>
                <a:ea typeface="가는각진제목체" pitchFamily="18" charset="-127"/>
              </a:defRPr>
            </a:lvl9pPr>
          </a:lstStyle>
          <a:p>
            <a:pPr lvl="1" algn="just" eaLnBrk="1" hangingPunct="1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</a:pPr>
            <a:endParaRPr lang="en-US" altLang="ko-KR" sz="1600" dirty="0" smtClean="0">
              <a:solidFill>
                <a:srgbClr val="0000FF"/>
              </a:solidFill>
              <a:sym typeface="Wingdings" pitchFamily="2" charset="2"/>
            </a:endParaRPr>
          </a:p>
          <a:p>
            <a:pPr lvl="1" algn="just" eaLnBrk="1" hangingPunct="1">
              <a:lnSpc>
                <a:spcPct val="110000"/>
              </a:lnSpc>
              <a:spcAft>
                <a:spcPct val="30000"/>
              </a:spcAft>
              <a:buClr>
                <a:schemeClr val="tx1"/>
              </a:buClr>
            </a:pPr>
            <a:endParaRPr lang="en-US" altLang="ko-KR" sz="1600" dirty="0" smtClean="0">
              <a:solidFill>
                <a:srgbClr val="0000FF"/>
              </a:solidFill>
              <a:sym typeface="Wingdings" pitchFamily="2" charset="2"/>
            </a:endParaRPr>
          </a:p>
          <a:p>
            <a:pPr marL="342900" lvl="1" defTabSz="914179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수산업 </a:t>
            </a:r>
            <a:r>
              <a:rPr lang="ko-KR" altLang="en-US" sz="1600" dirty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육성 정책</a:t>
            </a:r>
            <a:endParaRPr lang="en-US" altLang="ko-KR" sz="16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 eaLnBrk="1" hangingPunct="1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양식업 확장 유도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 eaLnBrk="1" hangingPunct="1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관련산업 육성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720634" lvl="1" indent="-263434" algn="just" defTabSz="801278" eaLnBrk="1" hangingPunct="1">
              <a:lnSpc>
                <a:spcPct val="110000"/>
              </a:lnSpc>
              <a:spcAft>
                <a:spcPct val="40000"/>
              </a:spcAft>
              <a:buClr>
                <a:schemeClr val="hlink"/>
              </a:buClr>
              <a:buFont typeface="Arial" pitchFamily="34" charset="0"/>
              <a:buChar char="•"/>
              <a:defRPr/>
            </a:pP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지역경제와 연계된 발전 유도</a:t>
            </a:r>
            <a:endParaRPr lang="en-US" altLang="ko-KR" sz="14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defTabSz="914179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8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defTabSz="914179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r>
              <a:rPr lang="ko-KR" altLang="en-US" sz="16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수산업 법제도</a:t>
            </a:r>
            <a:endParaRPr lang="en-US" altLang="ko-KR" sz="16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marL="342900" lvl="1" defTabSz="914179" eaLnBrk="1" hangingPunct="1">
              <a:lnSpc>
                <a:spcPct val="110000"/>
              </a:lnSpc>
              <a:spcAft>
                <a:spcPct val="30000"/>
              </a:spcAft>
              <a:buClr>
                <a:srgbClr val="FFC000"/>
              </a:buClr>
              <a:buFont typeface="Wingdings" pitchFamily="2" charset="2"/>
              <a:buChar char="l"/>
              <a:defRPr/>
            </a:pPr>
            <a:endParaRPr lang="en-US" altLang="ko-KR" sz="1600" dirty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/>
        </p:nvGraphicFramePr>
        <p:xfrm>
          <a:off x="345088" y="3699650"/>
          <a:ext cx="4647326" cy="2360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20"/>
                <a:gridCol w="2415306"/>
              </a:tblGrid>
              <a:tr h="44908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0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rgbClr val="FFFFFF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sym typeface="Wingdings" pitchFamily="2" charset="2"/>
                        </a:rPr>
                        <a:t>미얀마 수산업 관련법</a:t>
                      </a:r>
                      <a:endParaRPr lang="ko-KR" altLang="en-US" sz="1600" b="0" cap="none" spc="0" dirty="0">
                        <a:ln w="18415" cmpd="sng">
                          <a:noFill/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a:txBody>
                  <a:tcPr marL="91447" marR="91447" marT="45716" marB="45716" anchor="ctr"/>
                </a:tc>
                <a:tc hMerge="1">
                  <a:txBody>
                    <a:bodyPr/>
                    <a:lstStyle/>
                    <a:p>
                      <a:pPr algn="l" latinLnBrk="1"/>
                      <a:endParaRPr lang="ko-KR" altLang="en-US" dirty="0"/>
                    </a:p>
                  </a:txBody>
                  <a:tcPr anchor="ctr"/>
                </a:tc>
              </a:tr>
              <a:tr h="449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외국 어선에 관한 법</a:t>
                      </a:r>
                      <a:endParaRPr lang="ko-KR" altLang="en-US" sz="1400" dirty="0"/>
                    </a:p>
                  </a:txBody>
                  <a:tcPr marL="91447" marR="91447" marT="45716" marB="45716" anchor="ctr">
                    <a:solidFill>
                      <a:srgbClr val="73A8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미얀마 </a:t>
                      </a:r>
                      <a:r>
                        <a:rPr lang="ko-KR" altLang="en-US" sz="1400" dirty="0" smtClean="0"/>
                        <a:t>연근해어업에 </a:t>
                      </a:r>
                      <a:r>
                        <a:rPr lang="ko-KR" altLang="en-US" sz="1400" dirty="0" smtClean="0"/>
                        <a:t>관한 법</a:t>
                      </a:r>
                      <a:endParaRPr lang="ko-KR" altLang="en-US" sz="1400" dirty="0"/>
                    </a:p>
                  </a:txBody>
                  <a:tcPr marL="91447" marR="91447" marT="45716" marB="45716" anchor="ctr">
                    <a:solidFill>
                      <a:srgbClr val="73A8D9"/>
                    </a:solidFill>
                  </a:tcPr>
                </a:tc>
              </a:tr>
              <a:tr h="3656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어장 제한 </a:t>
                      </a:r>
                      <a:endParaRPr lang="en-US" altLang="ko-KR" sz="1200" dirty="0" smtClean="0"/>
                    </a:p>
                  </a:txBody>
                  <a:tcPr marL="91447" marR="91447" marT="45716" marB="45716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연근해어업 업체</a:t>
                      </a:r>
                      <a:endParaRPr lang="ko-KR" altLang="en-US" sz="1200" dirty="0"/>
                    </a:p>
                  </a:txBody>
                  <a:tcPr marL="91447" marR="91447" marT="45716" marB="45716" anchor="ctr"/>
                </a:tc>
              </a:tr>
              <a:tr h="3656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어법 제한</a:t>
                      </a:r>
                      <a:endParaRPr lang="ko-KR" altLang="en-US" sz="1200" dirty="0"/>
                    </a:p>
                  </a:txBody>
                  <a:tcPr marL="91447" marR="91447" marT="45716" marB="45716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해산어류 제품 판매</a:t>
                      </a:r>
                      <a:endParaRPr lang="ko-KR" altLang="en-US" sz="1200" dirty="0"/>
                    </a:p>
                  </a:txBody>
                  <a:tcPr marL="91447" marR="91447" marT="45716" marB="45716" anchor="ctr"/>
                </a:tc>
              </a:tr>
              <a:tr h="36565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err="1" smtClean="0"/>
                        <a:t>포획량</a:t>
                      </a:r>
                      <a:r>
                        <a:rPr lang="ko-KR" altLang="en-US" sz="1200" dirty="0" smtClean="0"/>
                        <a:t> 제한</a:t>
                      </a:r>
                      <a:endParaRPr lang="ko-KR" altLang="en-US" sz="1200" dirty="0"/>
                    </a:p>
                  </a:txBody>
                  <a:tcPr marL="91447" marR="91447" marT="45716" marB="45716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수산업 관련 산업</a:t>
                      </a:r>
                      <a:endParaRPr lang="ko-KR" altLang="en-US" sz="1200" dirty="0"/>
                    </a:p>
                  </a:txBody>
                  <a:tcPr marL="91447" marR="91447" marT="45716" marB="45716" anchor="ctr"/>
                </a:tc>
              </a:tr>
              <a:tr h="365654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91447" marR="91447" marT="45716" marB="45716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-</a:t>
                      </a:r>
                      <a:r>
                        <a:rPr lang="ko-KR" altLang="en-US" sz="1200" dirty="0" smtClean="0"/>
                        <a:t>스포츠 낚시 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레저산업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marL="91447" marR="91447" marT="45716" marB="45716" anchor="ctr"/>
                </a:tc>
              </a:tr>
            </a:tbl>
          </a:graphicData>
        </a:graphic>
      </p:graphicFrame>
      <p:sp>
        <p:nvSpPr>
          <p:cNvPr id="7" name="모서리가 둥근 직사각형 6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대각선 방향의 모서리가 둥근 사각형 7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정책과 법제도</a:t>
            </a:r>
          </a:p>
        </p:txBody>
      </p:sp>
      <p:pic>
        <p:nvPicPr>
          <p:cNvPr id="6147" name="Picture 3" descr="C:\Documents and Settings\Owner\바탕 화면\양식산업실_윤미경\양식기술투자포럼\기술수요조사서\ppt\사진자료\image003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39172" y="872030"/>
            <a:ext cx="3610356" cy="517141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255171" y="6085493"/>
            <a:ext cx="3478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A0D0CA"/>
              </a:buClr>
              <a:buFont typeface="산돌고딕B" pitchFamily="50" charset="-127"/>
              <a:buChar char="█"/>
            </a:pPr>
            <a:r>
              <a:rPr lang="ko-KR" altLang="en-US" dirty="0" smtClean="0"/>
              <a:t> </a:t>
            </a:r>
            <a:r>
              <a:rPr lang="en-US" altLang="ko-KR" sz="1400" dirty="0" smtClean="0">
                <a:latin typeface="나눔고딕 Bold" pitchFamily="50" charset="-127"/>
                <a:ea typeface="나눔고딕 Bold" pitchFamily="50" charset="-127"/>
              </a:rPr>
              <a:t>: </a:t>
            </a:r>
            <a:r>
              <a:rPr lang="ko-KR" altLang="en-US" sz="1400" dirty="0" smtClean="0">
                <a:latin typeface="나눔고딕 Bold" pitchFamily="50" charset="-127"/>
                <a:ea typeface="나눔고딕 Bold" pitchFamily="50" charset="-127"/>
              </a:rPr>
              <a:t>외국어선 조업 가능 지역</a:t>
            </a:r>
            <a:endParaRPr lang="ko-KR" altLang="en-US" sz="1400" dirty="0">
              <a:latin typeface="나눔고딕 Bold" pitchFamily="50" charset="-127"/>
              <a:ea typeface="나눔고딕 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그룹 38"/>
          <p:cNvGrpSpPr/>
          <p:nvPr/>
        </p:nvGrpSpPr>
        <p:grpSpPr>
          <a:xfrm>
            <a:off x="3890963" y="2117725"/>
            <a:ext cx="5002103" cy="3919100"/>
            <a:chOff x="3890963" y="2117725"/>
            <a:chExt cx="5002103" cy="3919100"/>
          </a:xfrm>
        </p:grpSpPr>
        <p:cxnSp>
          <p:nvCxnSpPr>
            <p:cNvPr id="40" name="직선 연결선 39"/>
            <p:cNvCxnSpPr/>
            <p:nvPr/>
          </p:nvCxnSpPr>
          <p:spPr>
            <a:xfrm rot="5400000">
              <a:off x="2212975" y="3795713"/>
              <a:ext cx="3357563" cy="1587"/>
            </a:xfrm>
            <a:prstGeom prst="line">
              <a:avLst/>
            </a:prstGeom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모서리가 둥근 직사각형 40"/>
            <p:cNvSpPr/>
            <p:nvPr/>
          </p:nvSpPr>
          <p:spPr bwMode="auto">
            <a:xfrm>
              <a:off x="4367528" y="2222134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2" name="모서리가 둥근 직사각형 41"/>
            <p:cNvSpPr/>
            <p:nvPr/>
          </p:nvSpPr>
          <p:spPr bwMode="auto">
            <a:xfrm>
              <a:off x="4472407" y="2222134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3" name="Oval 8"/>
            <p:cNvSpPr>
              <a:spLocks noChangeArrowheads="1"/>
            </p:cNvSpPr>
            <p:nvPr/>
          </p:nvSpPr>
          <p:spPr bwMode="auto">
            <a:xfrm rot="5400000">
              <a:off x="6077744" y="208359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4" name="TextBox 60"/>
            <p:cNvSpPr txBox="1">
              <a:spLocks noChangeArrowheads="1"/>
            </p:cNvSpPr>
            <p:nvPr/>
          </p:nvSpPr>
          <p:spPr bwMode="auto">
            <a:xfrm>
              <a:off x="4891088" y="2297633"/>
              <a:ext cx="3908424" cy="38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연구 개요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45" name="그림 44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17805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46" name="그림 45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220662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47" name="그림 56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2201862"/>
              <a:ext cx="651802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35"/>
            <p:cNvSpPr txBox="1">
              <a:spLocks noChangeArrowheads="1"/>
            </p:cNvSpPr>
            <p:nvPr/>
          </p:nvSpPr>
          <p:spPr bwMode="auto">
            <a:xfrm>
              <a:off x="4483101" y="2249488"/>
              <a:ext cx="3413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Ⅰ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49" name="모서리가 둥근 직사각형 48"/>
            <p:cNvSpPr/>
            <p:nvPr/>
          </p:nvSpPr>
          <p:spPr bwMode="auto">
            <a:xfrm>
              <a:off x="4367528" y="3031643"/>
              <a:ext cx="4509772" cy="55078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 bwMode="auto">
            <a:xfrm>
              <a:off x="4472407" y="3031643"/>
              <a:ext cx="4300016" cy="4957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1" name="Oval 8"/>
            <p:cNvSpPr>
              <a:spLocks noChangeArrowheads="1"/>
            </p:cNvSpPr>
            <p:nvPr/>
          </p:nvSpPr>
          <p:spPr bwMode="auto">
            <a:xfrm rot="5400000">
              <a:off x="6077744" y="289321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2" name="TextBox 72"/>
            <p:cNvSpPr txBox="1">
              <a:spLocks noChangeArrowheads="1"/>
            </p:cNvSpPr>
            <p:nvPr/>
          </p:nvSpPr>
          <p:spPr bwMode="auto">
            <a:xfrm>
              <a:off x="4891088" y="3107258"/>
              <a:ext cx="3908424" cy="38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일반 현황 및 환경분석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53" name="그림 52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987675"/>
              <a:ext cx="656245" cy="604838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54" name="그림 53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016250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55" name="그림 68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011488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" name="TextBox 64"/>
            <p:cNvSpPr txBox="1">
              <a:spLocks noChangeArrowheads="1"/>
            </p:cNvSpPr>
            <p:nvPr/>
          </p:nvSpPr>
          <p:spPr bwMode="auto">
            <a:xfrm>
              <a:off x="4483101" y="3059113"/>
              <a:ext cx="341312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Ⅱ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7" name="모서리가 둥근 직사각형 56"/>
            <p:cNvSpPr/>
            <p:nvPr/>
          </p:nvSpPr>
          <p:spPr bwMode="auto">
            <a:xfrm>
              <a:off x="4367528" y="3829688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8" name="모서리가 둥근 직사각형 57"/>
            <p:cNvSpPr/>
            <p:nvPr/>
          </p:nvSpPr>
          <p:spPr bwMode="auto">
            <a:xfrm>
              <a:off x="4472407" y="3829688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59" name="Oval 8"/>
            <p:cNvSpPr>
              <a:spLocks noChangeArrowheads="1"/>
            </p:cNvSpPr>
            <p:nvPr/>
          </p:nvSpPr>
          <p:spPr bwMode="auto">
            <a:xfrm rot="5400000">
              <a:off x="6077744" y="369014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0" name="TextBox 84"/>
            <p:cNvSpPr txBox="1">
              <a:spLocks noChangeArrowheads="1"/>
            </p:cNvSpPr>
            <p:nvPr/>
          </p:nvSpPr>
          <p:spPr bwMode="auto">
            <a:xfrm>
              <a:off x="4891088" y="3890780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수산업 현황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61" name="그림 60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3795713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62" name="그림 61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824288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63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819526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TextBox 76"/>
            <p:cNvSpPr txBox="1">
              <a:spLocks noChangeArrowheads="1"/>
            </p:cNvSpPr>
            <p:nvPr/>
          </p:nvSpPr>
          <p:spPr bwMode="auto">
            <a:xfrm>
              <a:off x="4483101" y="3867150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Ⅲ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5" name="모서리가 둥근 직사각형 64"/>
            <p:cNvSpPr/>
            <p:nvPr/>
          </p:nvSpPr>
          <p:spPr bwMode="auto">
            <a:xfrm>
              <a:off x="4367528" y="4639313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 bwMode="auto">
            <a:xfrm>
              <a:off x="4472407" y="4639313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7" name="Oval 8"/>
            <p:cNvSpPr>
              <a:spLocks noChangeArrowheads="1"/>
            </p:cNvSpPr>
            <p:nvPr/>
          </p:nvSpPr>
          <p:spPr bwMode="auto">
            <a:xfrm rot="5400000">
              <a:off x="6077744" y="449976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68" name="TextBox 84"/>
            <p:cNvSpPr txBox="1">
              <a:spLocks noChangeArrowheads="1"/>
            </p:cNvSpPr>
            <p:nvPr/>
          </p:nvSpPr>
          <p:spPr bwMode="auto">
            <a:xfrm>
              <a:off x="4891088" y="4715395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산업 </a:t>
              </a:r>
              <a:r>
                <a:rPr kumimoji="0" lang="ko-KR" altLang="en-US" sz="2000" dirty="0" err="1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리스크</a:t>
              </a:r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 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69" name="그림 68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4605338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70" name="그림 69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4633913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71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4629151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2" name="TextBox 76"/>
            <p:cNvSpPr txBox="1">
              <a:spLocks noChangeArrowheads="1"/>
            </p:cNvSpPr>
            <p:nvPr/>
          </p:nvSpPr>
          <p:spPr bwMode="auto">
            <a:xfrm>
              <a:off x="4483101" y="4676775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Ⅳ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3" name="모서리가 둥근 직사각형 72"/>
            <p:cNvSpPr/>
            <p:nvPr/>
          </p:nvSpPr>
          <p:spPr bwMode="auto">
            <a:xfrm>
              <a:off x="4383294" y="5464375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4" name="모서리가 둥근 직사각형 73"/>
            <p:cNvSpPr/>
            <p:nvPr/>
          </p:nvSpPr>
          <p:spPr bwMode="auto">
            <a:xfrm>
              <a:off x="4488173" y="5464375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 rot="5400000">
              <a:off x="6093510" y="5324831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76" name="TextBox 84"/>
            <p:cNvSpPr txBox="1">
              <a:spLocks noChangeArrowheads="1"/>
            </p:cNvSpPr>
            <p:nvPr/>
          </p:nvSpPr>
          <p:spPr bwMode="auto">
            <a:xfrm>
              <a:off x="4906854" y="5540457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검토사항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77" name="그림 76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56289" y="543040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78" name="그림 77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87741" y="545897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79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32179" y="5454213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3" name="TextBox 76"/>
            <p:cNvSpPr txBox="1">
              <a:spLocks noChangeArrowheads="1"/>
            </p:cNvSpPr>
            <p:nvPr/>
          </p:nvSpPr>
          <p:spPr bwMode="auto">
            <a:xfrm>
              <a:off x="4498867" y="5501837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Ⅴ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</p:grpSp>
      <p:pic>
        <p:nvPicPr>
          <p:cNvPr id="11266" name="그림 100" descr="지구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76" t="28368" r="9402"/>
          <a:stretch>
            <a:fillRect/>
          </a:stretch>
        </p:blipFill>
        <p:spPr bwMode="auto">
          <a:xfrm>
            <a:off x="1147763" y="2825750"/>
            <a:ext cx="25304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모서리가 둥근 직사각형 79"/>
          <p:cNvSpPr/>
          <p:nvPr/>
        </p:nvSpPr>
        <p:spPr bwMode="auto">
          <a:xfrm>
            <a:off x="4357875" y="2188889"/>
            <a:ext cx="4509773" cy="604838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1" name="모서리가 둥근 직사각형 80"/>
          <p:cNvSpPr/>
          <p:nvPr/>
        </p:nvSpPr>
        <p:spPr bwMode="auto">
          <a:xfrm>
            <a:off x="4357875" y="3009701"/>
            <a:ext cx="4509773" cy="58314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2" name="모서리가 둥근 직사각형 81"/>
          <p:cNvSpPr/>
          <p:nvPr/>
        </p:nvSpPr>
        <p:spPr bwMode="auto">
          <a:xfrm>
            <a:off x="4357874" y="3806578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4" name="모서리가 둥근 직사각형 83"/>
          <p:cNvSpPr/>
          <p:nvPr/>
        </p:nvSpPr>
        <p:spPr bwMode="auto">
          <a:xfrm>
            <a:off x="4373640" y="5440937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1. </a:t>
            </a:r>
            <a:r>
              <a:rPr lang="ko-KR" altLang="en-US" dirty="0" smtClean="0"/>
              <a:t>미얀마 지역 국가 </a:t>
            </a:r>
            <a:r>
              <a:rPr lang="ko-KR" altLang="en-US" dirty="0" err="1" smtClean="0"/>
              <a:t>리스크</a:t>
            </a:r>
            <a:r>
              <a:rPr lang="ko-KR" altLang="en-US" dirty="0" smtClean="0"/>
              <a:t> 정성분석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32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리스크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정성분석 </a:t>
            </a:r>
            <a:r>
              <a:rPr lang="en-US" altLang="ko-KR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Framework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178686" y="1790739"/>
            <a:ext cx="2244133" cy="99225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자유형 8"/>
          <p:cNvSpPr/>
          <p:nvPr/>
        </p:nvSpPr>
        <p:spPr>
          <a:xfrm>
            <a:off x="1668195" y="2999390"/>
            <a:ext cx="1447800" cy="704850"/>
          </a:xfrm>
          <a:custGeom>
            <a:avLst/>
            <a:gdLst>
              <a:gd name="connsiteX0" fmla="*/ 1362075 w 1447800"/>
              <a:gd name="connsiteY0" fmla="*/ 0 h 704850"/>
              <a:gd name="connsiteX1" fmla="*/ 1447800 w 1447800"/>
              <a:gd name="connsiteY1" fmla="*/ 0 h 704850"/>
              <a:gd name="connsiteX2" fmla="*/ 1447800 w 1447800"/>
              <a:gd name="connsiteY2" fmla="*/ 704850 h 704850"/>
              <a:gd name="connsiteX3" fmla="*/ 0 w 1447800"/>
              <a:gd name="connsiteY3" fmla="*/ 704850 h 704850"/>
              <a:gd name="connsiteX4" fmla="*/ 0 w 1447800"/>
              <a:gd name="connsiteY4" fmla="*/ 0 h 704850"/>
              <a:gd name="connsiteX5" fmla="*/ 95250 w 1447800"/>
              <a:gd name="connsiteY5" fmla="*/ 0 h 704850"/>
              <a:gd name="connsiteX6" fmla="*/ 1428750 w 1447800"/>
              <a:gd name="connsiteY6" fmla="*/ 9525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800" h="704850">
                <a:moveTo>
                  <a:pt x="1362075" y="0"/>
                </a:moveTo>
                <a:lnTo>
                  <a:pt x="1447800" y="0"/>
                </a:lnTo>
                <a:lnTo>
                  <a:pt x="1447800" y="704850"/>
                </a:lnTo>
                <a:lnTo>
                  <a:pt x="0" y="704850"/>
                </a:lnTo>
                <a:lnTo>
                  <a:pt x="0" y="0"/>
                </a:lnTo>
                <a:lnTo>
                  <a:pt x="95250" y="0"/>
                </a:lnTo>
                <a:lnTo>
                  <a:pt x="1428750" y="9525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자유형 9"/>
          <p:cNvSpPr/>
          <p:nvPr/>
        </p:nvSpPr>
        <p:spPr>
          <a:xfrm>
            <a:off x="6176986" y="1806508"/>
            <a:ext cx="1878676" cy="1886989"/>
          </a:xfrm>
          <a:custGeom>
            <a:avLst/>
            <a:gdLst>
              <a:gd name="connsiteX0" fmla="*/ 1812174 w 1878676"/>
              <a:gd name="connsiteY0" fmla="*/ 0 h 1886989"/>
              <a:gd name="connsiteX1" fmla="*/ 1878676 w 1878676"/>
              <a:gd name="connsiteY1" fmla="*/ 0 h 1886989"/>
              <a:gd name="connsiteX2" fmla="*/ 1870363 w 1878676"/>
              <a:gd name="connsiteY2" fmla="*/ 1878676 h 1886989"/>
              <a:gd name="connsiteX3" fmla="*/ 0 w 1878676"/>
              <a:gd name="connsiteY3" fmla="*/ 1886989 h 1886989"/>
              <a:gd name="connsiteX4" fmla="*/ 0 w 1878676"/>
              <a:gd name="connsiteY4" fmla="*/ 8312 h 1886989"/>
              <a:gd name="connsiteX5" fmla="*/ 1812174 w 1878676"/>
              <a:gd name="connsiteY5" fmla="*/ 0 h 188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78676" h="1886989">
                <a:moveTo>
                  <a:pt x="1812174" y="0"/>
                </a:moveTo>
                <a:lnTo>
                  <a:pt x="1878676" y="0"/>
                </a:lnTo>
                <a:lnTo>
                  <a:pt x="1870363" y="1878676"/>
                </a:lnTo>
                <a:lnTo>
                  <a:pt x="0" y="1886989"/>
                </a:lnTo>
                <a:lnTo>
                  <a:pt x="0" y="8312"/>
                </a:lnTo>
                <a:lnTo>
                  <a:pt x="1812174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자유형 10"/>
          <p:cNvSpPr/>
          <p:nvPr/>
        </p:nvSpPr>
        <p:spPr>
          <a:xfrm>
            <a:off x="3775659" y="4215158"/>
            <a:ext cx="4296285" cy="2244436"/>
          </a:xfrm>
          <a:custGeom>
            <a:avLst/>
            <a:gdLst>
              <a:gd name="connsiteX0" fmla="*/ 3790603 w 3923607"/>
              <a:gd name="connsiteY0" fmla="*/ 0 h 2244436"/>
              <a:gd name="connsiteX1" fmla="*/ 3915294 w 3923607"/>
              <a:gd name="connsiteY1" fmla="*/ 0 h 2244436"/>
              <a:gd name="connsiteX2" fmla="*/ 3923607 w 3923607"/>
              <a:gd name="connsiteY2" fmla="*/ 2236124 h 2244436"/>
              <a:gd name="connsiteX3" fmla="*/ 0 w 3923607"/>
              <a:gd name="connsiteY3" fmla="*/ 2244436 h 2244436"/>
              <a:gd name="connsiteX4" fmla="*/ 0 w 3923607"/>
              <a:gd name="connsiteY4" fmla="*/ 232756 h 2244436"/>
              <a:gd name="connsiteX5" fmla="*/ 1978429 w 3923607"/>
              <a:gd name="connsiteY5" fmla="*/ 241069 h 2244436"/>
              <a:gd name="connsiteX6" fmla="*/ 1978429 w 3923607"/>
              <a:gd name="connsiteY6" fmla="*/ 16625 h 2244436"/>
              <a:gd name="connsiteX7" fmla="*/ 3790603 w 3923607"/>
              <a:gd name="connsiteY7" fmla="*/ 0 h 2244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23607" h="2244436">
                <a:moveTo>
                  <a:pt x="3790603" y="0"/>
                </a:moveTo>
                <a:lnTo>
                  <a:pt x="3915294" y="0"/>
                </a:lnTo>
                <a:lnTo>
                  <a:pt x="3923607" y="2236124"/>
                </a:lnTo>
                <a:lnTo>
                  <a:pt x="0" y="2244436"/>
                </a:lnTo>
                <a:lnTo>
                  <a:pt x="0" y="232756"/>
                </a:lnTo>
                <a:lnTo>
                  <a:pt x="1978429" y="241069"/>
                </a:lnTo>
                <a:lnTo>
                  <a:pt x="1978429" y="16625"/>
                </a:lnTo>
                <a:lnTo>
                  <a:pt x="3790603" y="0"/>
                </a:ln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43888" y="1628486"/>
            <a:ext cx="2034903" cy="44722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>
              <a:buAutoNum type="arabicPeriod"/>
            </a:pPr>
            <a:r>
              <a:rPr lang="ko-KR" altLang="en-US" sz="1200" dirty="0" err="1" smtClean="0"/>
              <a:t>對미얀마</a:t>
            </a:r>
            <a:r>
              <a:rPr lang="ko-KR" altLang="en-US" sz="1200" dirty="0" smtClean="0"/>
              <a:t> 해외투자자본의 안전성 검토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068551" y="3774277"/>
            <a:ext cx="1579317" cy="555985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미얀마 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투자 </a:t>
            </a:r>
            <a:r>
              <a:rPr lang="ko-KR" altLang="en-US" sz="1600" b="1" dirty="0" err="1" smtClean="0"/>
              <a:t>리스크</a:t>
            </a:r>
            <a:endParaRPr lang="ko-KR" altLang="en-US" sz="1600" b="1" dirty="0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3844892" y="2124229"/>
            <a:ext cx="2049477" cy="35010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 1) </a:t>
            </a:r>
            <a:r>
              <a:rPr lang="ko-KR" altLang="en-US" sz="1000" dirty="0" smtClean="0"/>
              <a:t>미얀마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군정의 해외투자자본  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ko-KR" altLang="en-US" sz="1000" dirty="0" err="1" smtClean="0"/>
              <a:t>편취가능성</a:t>
            </a:r>
            <a:r>
              <a:rPr lang="ko-KR" altLang="en-US" sz="1000" dirty="0" smtClean="0"/>
              <a:t> 축소</a:t>
            </a:r>
            <a:endParaRPr lang="en-US" altLang="ko-KR" sz="1000" dirty="0" smtClean="0"/>
          </a:p>
        </p:txBody>
      </p:sp>
      <p:cxnSp>
        <p:nvCxnSpPr>
          <p:cNvPr id="17" name="직선 화살표 연결선 16"/>
          <p:cNvCxnSpPr>
            <a:stCxn id="14" idx="2"/>
            <a:endCxn id="13" idx="0"/>
          </p:cNvCxnSpPr>
          <p:nvPr/>
        </p:nvCxnSpPr>
        <p:spPr>
          <a:xfrm flipH="1">
            <a:off x="4858210" y="2474333"/>
            <a:ext cx="11421" cy="1299944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직사각형 17"/>
          <p:cNvSpPr/>
          <p:nvPr/>
        </p:nvSpPr>
        <p:spPr>
          <a:xfrm>
            <a:off x="6227642" y="1635058"/>
            <a:ext cx="1757321" cy="44722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/>
              <a:t>2. </a:t>
            </a:r>
            <a:r>
              <a:rPr lang="ko-KR" altLang="en-US" sz="1200" dirty="0" smtClean="0"/>
              <a:t>외국자본 창출이익의 역외 반출 가능성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6227642" y="2149535"/>
            <a:ext cx="1757321" cy="150211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긍정적 요인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달러계좌 개설 및  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외화 송금 허용</a:t>
            </a:r>
            <a:endParaRPr lang="en-US" altLang="ko-KR" sz="1000" dirty="0" smtClean="0"/>
          </a:p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부정적 요인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소규모 민간은행</a:t>
            </a:r>
            <a:r>
              <a:rPr lang="en-US" altLang="ko-KR" sz="1000" dirty="0" smtClean="0"/>
              <a:t>,   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은행 지점 수 부족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낙후된 결제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시스템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어음</a:t>
            </a:r>
            <a:r>
              <a:rPr lang="en-US" altLang="ko-KR" sz="1000" dirty="0" smtClean="0"/>
              <a:t>/</a:t>
            </a:r>
            <a:r>
              <a:rPr lang="ko-KR" altLang="en-US" sz="1000" dirty="0" smtClean="0"/>
              <a:t>수표 제도 부재 </a:t>
            </a:r>
            <a:endParaRPr lang="en-US" altLang="ko-KR" sz="1000" dirty="0" smtClean="0"/>
          </a:p>
        </p:txBody>
      </p:sp>
      <p:sp>
        <p:nvSpPr>
          <p:cNvPr id="20" name="직사각형 19"/>
          <p:cNvSpPr/>
          <p:nvPr/>
        </p:nvSpPr>
        <p:spPr>
          <a:xfrm>
            <a:off x="6143610" y="3996141"/>
            <a:ext cx="1728191" cy="44722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200" dirty="0" smtClean="0"/>
              <a:t>3. </a:t>
            </a:r>
            <a:r>
              <a:rPr lang="ko-KR" altLang="en-US" sz="1200" dirty="0" smtClean="0"/>
              <a:t>경영성과에 영향을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ko-KR" altLang="en-US" sz="1200" dirty="0" smtClean="0"/>
              <a:t>미치는 요인 분석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cxnSp>
        <p:nvCxnSpPr>
          <p:cNvPr id="21" name="직선 화살표 연결선 20"/>
          <p:cNvCxnSpPr>
            <a:stCxn id="19" idx="1"/>
            <a:endCxn id="13" idx="3"/>
          </p:cNvCxnSpPr>
          <p:nvPr/>
        </p:nvCxnSpPr>
        <p:spPr>
          <a:xfrm flipH="1">
            <a:off x="5647868" y="2900592"/>
            <a:ext cx="579774" cy="1151678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모서리가 둥근 직사각형 21"/>
          <p:cNvSpPr/>
          <p:nvPr/>
        </p:nvSpPr>
        <p:spPr>
          <a:xfrm>
            <a:off x="6041160" y="4518953"/>
            <a:ext cx="1872208" cy="63355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1) </a:t>
            </a:r>
            <a:r>
              <a:rPr lang="ko-KR" altLang="en-US" sz="1000" dirty="0" smtClean="0"/>
              <a:t>인프라 부족 </a:t>
            </a:r>
            <a:r>
              <a:rPr lang="en-US" altLang="ko-KR" sz="1000" dirty="0" smtClean="0"/>
              <a:t>-&gt; </a:t>
            </a:r>
            <a:r>
              <a:rPr lang="ko-KR" altLang="en-US" sz="1000" dirty="0" smtClean="0"/>
              <a:t>비용 증가</a:t>
            </a:r>
            <a:r>
              <a:rPr lang="en-US" altLang="ko-KR" sz="1000" dirty="0" smtClean="0"/>
              <a:t> </a:t>
            </a:r>
          </a:p>
          <a:p>
            <a:r>
              <a:rPr lang="en-US" altLang="ko-KR" sz="1000" dirty="0" smtClean="0"/>
              <a:t> - </a:t>
            </a:r>
            <a:r>
              <a:rPr lang="ko-KR" altLang="en-US" sz="1000" dirty="0" err="1" smtClean="0"/>
              <a:t>물류비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철도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도로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항공</a:t>
            </a:r>
            <a:endParaRPr lang="en-US" altLang="ko-KR" sz="1000" dirty="0" smtClean="0"/>
          </a:p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전력비</a:t>
            </a:r>
            <a:endParaRPr lang="en-US" altLang="ko-KR" sz="1000" dirty="0"/>
          </a:p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임대료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토지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건물</a:t>
            </a:r>
            <a:endParaRPr lang="en-US" altLang="ko-KR" sz="1000" dirty="0"/>
          </a:p>
        </p:txBody>
      </p:sp>
      <p:cxnSp>
        <p:nvCxnSpPr>
          <p:cNvPr id="23" name="직선 화살표 연결선 22"/>
          <p:cNvCxnSpPr>
            <a:stCxn id="22" idx="1"/>
            <a:endCxn id="13" idx="3"/>
          </p:cNvCxnSpPr>
          <p:nvPr/>
        </p:nvCxnSpPr>
        <p:spPr>
          <a:xfrm flipH="1" flipV="1">
            <a:off x="5647868" y="4052270"/>
            <a:ext cx="393292" cy="783460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자유형 23"/>
          <p:cNvSpPr/>
          <p:nvPr/>
        </p:nvSpPr>
        <p:spPr>
          <a:xfrm>
            <a:off x="3775660" y="1805933"/>
            <a:ext cx="2173086" cy="1845349"/>
          </a:xfrm>
          <a:custGeom>
            <a:avLst/>
            <a:gdLst>
              <a:gd name="connsiteX0" fmla="*/ 172528 w 2311879"/>
              <a:gd name="connsiteY0" fmla="*/ 8626 h 1319841"/>
              <a:gd name="connsiteX1" fmla="*/ 0 w 2311879"/>
              <a:gd name="connsiteY1" fmla="*/ 8626 h 1319841"/>
              <a:gd name="connsiteX2" fmla="*/ 0 w 2311879"/>
              <a:gd name="connsiteY2" fmla="*/ 1319841 h 1319841"/>
              <a:gd name="connsiteX3" fmla="*/ 2311879 w 2311879"/>
              <a:gd name="connsiteY3" fmla="*/ 1319841 h 1319841"/>
              <a:gd name="connsiteX4" fmla="*/ 2311879 w 2311879"/>
              <a:gd name="connsiteY4" fmla="*/ 0 h 1319841"/>
              <a:gd name="connsiteX5" fmla="*/ 2147977 w 2311879"/>
              <a:gd name="connsiteY5" fmla="*/ 0 h 1319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11879" h="1319841">
                <a:moveTo>
                  <a:pt x="172528" y="8626"/>
                </a:moveTo>
                <a:lnTo>
                  <a:pt x="0" y="8626"/>
                </a:lnTo>
                <a:lnTo>
                  <a:pt x="0" y="1319841"/>
                </a:lnTo>
                <a:lnTo>
                  <a:pt x="2311879" y="1319841"/>
                </a:lnTo>
                <a:lnTo>
                  <a:pt x="2311879" y="0"/>
                </a:lnTo>
                <a:lnTo>
                  <a:pt x="2147977" y="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6041159" y="5191263"/>
            <a:ext cx="1872209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2) </a:t>
            </a:r>
            <a:r>
              <a:rPr lang="ko-KR" altLang="en-US" sz="1000" dirty="0" err="1" smtClean="0"/>
              <a:t>노무비</a:t>
            </a:r>
            <a:r>
              <a:rPr lang="en-US" altLang="ko-KR" sz="1000" dirty="0" smtClean="0"/>
              <a:t> </a:t>
            </a:r>
          </a:p>
          <a:p>
            <a:pPr marL="171450" indent="-171450">
              <a:buFontTx/>
              <a:buChar char="-"/>
            </a:pPr>
            <a:r>
              <a:rPr lang="ko-KR" altLang="en-US" sz="1000" dirty="0" smtClean="0"/>
              <a:t>노동쟁의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및 인건비 증가</a:t>
            </a:r>
            <a:endParaRPr lang="en-US" altLang="ko-KR" sz="1000" dirty="0" smtClean="0"/>
          </a:p>
          <a:p>
            <a:pPr marL="171450" indent="-171450">
              <a:buFontTx/>
              <a:buChar char="-"/>
            </a:pPr>
            <a:r>
              <a:rPr lang="ko-KR" altLang="en-US" sz="1000" dirty="0" smtClean="0"/>
              <a:t>숙련된 노동자 부족</a:t>
            </a:r>
            <a:endParaRPr lang="en-US" altLang="ko-KR" sz="1000" dirty="0" smtClean="0"/>
          </a:p>
        </p:txBody>
      </p:sp>
      <p:cxnSp>
        <p:nvCxnSpPr>
          <p:cNvPr id="26" name="직선 화살표 연결선 25"/>
          <p:cNvCxnSpPr>
            <a:stCxn id="25" idx="1"/>
            <a:endCxn id="13" idx="3"/>
          </p:cNvCxnSpPr>
          <p:nvPr/>
        </p:nvCxnSpPr>
        <p:spPr>
          <a:xfrm flipH="1" flipV="1">
            <a:off x="5647868" y="4052270"/>
            <a:ext cx="393291" cy="1427025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모서리가 둥근 직사각형 26"/>
          <p:cNvSpPr/>
          <p:nvPr/>
        </p:nvSpPr>
        <p:spPr>
          <a:xfrm>
            <a:off x="6041160" y="5806083"/>
            <a:ext cx="1872208" cy="576064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3) </a:t>
            </a:r>
            <a:r>
              <a:rPr lang="ko-KR" altLang="en-US" sz="1000" dirty="0" smtClean="0"/>
              <a:t>경영관리</a:t>
            </a:r>
            <a:r>
              <a:rPr lang="en-US" altLang="ko-KR" sz="1000" dirty="0" smtClean="0"/>
              <a:t> </a:t>
            </a:r>
          </a:p>
          <a:p>
            <a:r>
              <a:rPr lang="ko-KR" altLang="en-US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국영기업 비효율성</a:t>
            </a:r>
            <a:endParaRPr lang="en-US" altLang="ko-KR" sz="1000" dirty="0" smtClean="0"/>
          </a:p>
          <a:p>
            <a:r>
              <a:rPr lang="en-US" altLang="ko-KR" sz="1000" dirty="0" smtClean="0"/>
              <a:t> - </a:t>
            </a:r>
            <a:r>
              <a:rPr lang="ko-KR" altLang="en-US" sz="1000" dirty="0"/>
              <a:t>전문경영인 </a:t>
            </a:r>
            <a:r>
              <a:rPr lang="ko-KR" altLang="en-US" sz="1000" dirty="0" smtClean="0"/>
              <a:t>부족</a:t>
            </a:r>
            <a:endParaRPr lang="en-US" altLang="ko-KR" sz="1000" dirty="0"/>
          </a:p>
        </p:txBody>
      </p:sp>
      <p:sp>
        <p:nvSpPr>
          <p:cNvPr id="28" name="직사각형 27"/>
          <p:cNvSpPr/>
          <p:nvPr/>
        </p:nvSpPr>
        <p:spPr>
          <a:xfrm>
            <a:off x="1199051" y="3955940"/>
            <a:ext cx="1611556" cy="32129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4</a:t>
            </a:r>
            <a:r>
              <a:rPr lang="en-US" altLang="ko-KR" sz="1200" dirty="0"/>
              <a:t>.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거</a:t>
            </a:r>
            <a:r>
              <a:rPr lang="ko-KR" altLang="en-US" sz="1200" dirty="0"/>
              <a:t>시경제적 </a:t>
            </a:r>
            <a:r>
              <a:rPr lang="ko-KR" altLang="en-US" sz="1200" dirty="0" smtClean="0"/>
              <a:t>요인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199050" y="4332606"/>
            <a:ext cx="2066575" cy="1294277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1) </a:t>
            </a:r>
            <a:r>
              <a:rPr lang="ko-KR" altLang="en-US" sz="1000" dirty="0" smtClean="0"/>
              <a:t>거시경제적 요인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과도한 외화유입 </a:t>
            </a:r>
            <a:r>
              <a:rPr lang="ko-KR" altLang="en-US" sz="1000" dirty="0" err="1" smtClean="0"/>
              <a:t>리스크</a:t>
            </a:r>
            <a:endParaRPr lang="en-US" altLang="ko-KR" sz="1000" dirty="0" smtClean="0"/>
          </a:p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만성적인 무역적자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인플레이션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관리변동환율제 시행 이후 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환율 안정</a:t>
            </a:r>
            <a:r>
              <a:rPr lang="en-US" altLang="ko-KR" sz="1000" dirty="0" smtClean="0"/>
              <a:t> 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높은 경제성장률</a:t>
            </a:r>
            <a:r>
              <a:rPr lang="en-US" altLang="ko-KR" sz="1000" dirty="0" smtClean="0"/>
              <a:t> 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재정적자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완화</a:t>
            </a:r>
            <a:endParaRPr lang="en-US" altLang="ko-KR" sz="1000" dirty="0" smtClean="0"/>
          </a:p>
        </p:txBody>
      </p:sp>
      <p:sp>
        <p:nvSpPr>
          <p:cNvPr id="30" name="자유형 29"/>
          <p:cNvSpPr/>
          <p:nvPr/>
        </p:nvSpPr>
        <p:spPr>
          <a:xfrm>
            <a:off x="1122055" y="4078602"/>
            <a:ext cx="2198208" cy="2397618"/>
          </a:xfrm>
          <a:custGeom>
            <a:avLst/>
            <a:gdLst>
              <a:gd name="connsiteX0" fmla="*/ 103517 w 2389517"/>
              <a:gd name="connsiteY0" fmla="*/ 0 h 2251494"/>
              <a:gd name="connsiteX1" fmla="*/ 17253 w 2389517"/>
              <a:gd name="connsiteY1" fmla="*/ 0 h 2251494"/>
              <a:gd name="connsiteX2" fmla="*/ 0 w 2389517"/>
              <a:gd name="connsiteY2" fmla="*/ 2251494 h 2251494"/>
              <a:gd name="connsiteX3" fmla="*/ 2389517 w 2389517"/>
              <a:gd name="connsiteY3" fmla="*/ 2242868 h 2251494"/>
              <a:gd name="connsiteX4" fmla="*/ 2380891 w 2389517"/>
              <a:gd name="connsiteY4" fmla="*/ 8626 h 2251494"/>
              <a:gd name="connsiteX5" fmla="*/ 1682151 w 2389517"/>
              <a:gd name="connsiteY5" fmla="*/ 8626 h 225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89517" h="2251494">
                <a:moveTo>
                  <a:pt x="103517" y="0"/>
                </a:moveTo>
                <a:lnTo>
                  <a:pt x="17253" y="0"/>
                </a:lnTo>
                <a:lnTo>
                  <a:pt x="0" y="2251494"/>
                </a:lnTo>
                <a:lnTo>
                  <a:pt x="2389517" y="2242868"/>
                </a:lnTo>
                <a:cubicBezTo>
                  <a:pt x="2386642" y="1498121"/>
                  <a:pt x="2383766" y="753373"/>
                  <a:pt x="2380891" y="8626"/>
                </a:cubicBezTo>
                <a:lnTo>
                  <a:pt x="1682151" y="8626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1" name="직선 화살표 연결선 30"/>
          <p:cNvCxnSpPr>
            <a:stCxn id="29" idx="3"/>
            <a:endCxn id="13" idx="1"/>
          </p:cNvCxnSpPr>
          <p:nvPr/>
        </p:nvCxnSpPr>
        <p:spPr>
          <a:xfrm flipV="1">
            <a:off x="3265625" y="4052270"/>
            <a:ext cx="802926" cy="927475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1322702" y="1635058"/>
            <a:ext cx="747460" cy="3113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6. </a:t>
            </a:r>
            <a:r>
              <a:rPr lang="ko-KR" altLang="en-US" sz="1200" dirty="0" smtClean="0"/>
              <a:t>기타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1256949" y="2003705"/>
            <a:ext cx="2099245" cy="72180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시장경제 운영원리에 익숙한 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경제관료 부족</a:t>
            </a:r>
            <a:endParaRPr lang="en-US" altLang="ko-KR" sz="1000" dirty="0" smtClean="0"/>
          </a:p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정책 일관성</a:t>
            </a:r>
            <a:r>
              <a:rPr lang="en-US" altLang="ko-KR" sz="1000" dirty="0"/>
              <a:t>/</a:t>
            </a:r>
            <a:r>
              <a:rPr lang="ko-KR" altLang="en-US" sz="1000" dirty="0" smtClean="0"/>
              <a:t>투명성 결여</a:t>
            </a:r>
            <a:endParaRPr lang="en-US" altLang="ko-KR" sz="1000" dirty="0" smtClean="0"/>
          </a:p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소수민족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종교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부족 이슈</a:t>
            </a:r>
            <a:endParaRPr lang="en-US" altLang="ko-KR" sz="1000" dirty="0" smtClean="0"/>
          </a:p>
        </p:txBody>
      </p:sp>
      <p:cxnSp>
        <p:nvCxnSpPr>
          <p:cNvPr id="34" name="직선 화살표 연결선 33"/>
          <p:cNvCxnSpPr>
            <a:stCxn id="33" idx="3"/>
            <a:endCxn id="13" idx="1"/>
          </p:cNvCxnSpPr>
          <p:nvPr/>
        </p:nvCxnSpPr>
        <p:spPr>
          <a:xfrm>
            <a:off x="3356194" y="2364607"/>
            <a:ext cx="712357" cy="1687663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모서리가 둥근 직사각형 34"/>
          <p:cNvSpPr/>
          <p:nvPr/>
        </p:nvSpPr>
        <p:spPr>
          <a:xfrm>
            <a:off x="1723653" y="3212122"/>
            <a:ext cx="1326695" cy="462789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 - </a:t>
            </a:r>
            <a:r>
              <a:rPr lang="ko-KR" altLang="en-US" sz="1000" dirty="0" smtClean="0"/>
              <a:t>낮은 신용등급</a:t>
            </a:r>
            <a:r>
              <a:rPr lang="en-US" altLang="ko-KR" sz="1000" dirty="0"/>
              <a:t> 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심각한 부패수준</a:t>
            </a:r>
            <a:endParaRPr lang="en-US" altLang="ko-KR" sz="1000" dirty="0"/>
          </a:p>
        </p:txBody>
      </p:sp>
      <p:cxnSp>
        <p:nvCxnSpPr>
          <p:cNvPr id="36" name="직선 화살표 연결선 35"/>
          <p:cNvCxnSpPr>
            <a:stCxn id="35" idx="3"/>
            <a:endCxn id="13" idx="1"/>
          </p:cNvCxnSpPr>
          <p:nvPr/>
        </p:nvCxnSpPr>
        <p:spPr>
          <a:xfrm>
            <a:off x="3050348" y="3443517"/>
            <a:ext cx="1018203" cy="608753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모서리가 둥근 직사각형 36"/>
          <p:cNvSpPr/>
          <p:nvPr/>
        </p:nvSpPr>
        <p:spPr>
          <a:xfrm>
            <a:off x="3919676" y="5011121"/>
            <a:ext cx="1872208" cy="792088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5) </a:t>
            </a:r>
            <a:r>
              <a:rPr lang="ko-KR" altLang="en-US" sz="1000" dirty="0" smtClean="0"/>
              <a:t>세금</a:t>
            </a:r>
            <a:endParaRPr lang="en-US" altLang="ko-KR" sz="1000" dirty="0" smtClean="0"/>
          </a:p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과세에 적극적인 미얀마 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 </a:t>
            </a:r>
            <a:r>
              <a:rPr lang="ko-KR" altLang="en-US" sz="1000" dirty="0" smtClean="0"/>
              <a:t>세무 공무원</a:t>
            </a:r>
            <a:endParaRPr lang="en-US" altLang="ko-KR" sz="1000" dirty="0" smtClean="0"/>
          </a:p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세금과 뇌물이 빈번히 연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err="1" smtClean="0"/>
              <a:t>관되어</a:t>
            </a:r>
            <a:r>
              <a:rPr lang="ko-KR" altLang="en-US" sz="1000" dirty="0" smtClean="0"/>
              <a:t> 있음</a:t>
            </a:r>
            <a:endParaRPr lang="en-US" altLang="ko-KR" sz="1000" dirty="0" smtClean="0"/>
          </a:p>
        </p:txBody>
      </p:sp>
      <p:cxnSp>
        <p:nvCxnSpPr>
          <p:cNvPr id="39" name="직선 화살표 연결선 38"/>
          <p:cNvCxnSpPr>
            <a:stCxn id="37" idx="0"/>
            <a:endCxn id="13" idx="2"/>
          </p:cNvCxnSpPr>
          <p:nvPr/>
        </p:nvCxnSpPr>
        <p:spPr>
          <a:xfrm flipV="1">
            <a:off x="4855780" y="4330262"/>
            <a:ext cx="2430" cy="680859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모서리가 둥근 직사각형 39"/>
          <p:cNvSpPr/>
          <p:nvPr/>
        </p:nvSpPr>
        <p:spPr>
          <a:xfrm>
            <a:off x="3843888" y="2508336"/>
            <a:ext cx="2050481" cy="1078883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2) </a:t>
            </a:r>
            <a:r>
              <a:rPr lang="ko-KR" altLang="en-US" sz="1000" dirty="0" smtClean="0"/>
              <a:t>외국자본 대상 세제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요금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및 사업허가 이슈</a:t>
            </a:r>
            <a:endParaRPr lang="en-US" altLang="ko-KR" sz="1000" dirty="0" smtClean="0"/>
          </a:p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긍정적 요인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낮은 수입관세</a:t>
            </a:r>
            <a:r>
              <a:rPr lang="en-US" altLang="ko-KR" sz="1000" dirty="0" smtClean="0"/>
              <a:t>,   </a:t>
            </a:r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경제특구</a:t>
            </a:r>
            <a:r>
              <a:rPr lang="en-US" altLang="ko-KR" sz="1000" dirty="0" smtClean="0"/>
              <a:t>(SEZ)</a:t>
            </a:r>
            <a:r>
              <a:rPr lang="ko-KR" altLang="en-US" sz="1000" dirty="0" smtClean="0"/>
              <a:t>법</a:t>
            </a:r>
            <a:r>
              <a:rPr lang="en-US" altLang="ko-KR" sz="1000" dirty="0" smtClean="0"/>
              <a:t> </a:t>
            </a:r>
            <a:r>
              <a:rPr lang="ko-KR" altLang="en-US" sz="1000" dirty="0" smtClean="0"/>
              <a:t>제정</a:t>
            </a:r>
            <a:endParaRPr lang="en-US" altLang="ko-KR" sz="1000" dirty="0" smtClean="0"/>
          </a:p>
          <a:p>
            <a:r>
              <a:rPr lang="ko-KR" altLang="en-US" sz="1000" dirty="0" smtClean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부정적 요인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부패</a:t>
            </a:r>
            <a:r>
              <a:rPr lang="en-US" altLang="ko-KR" sz="1000" dirty="0" smtClean="0"/>
              <a:t>, </a:t>
            </a:r>
            <a:r>
              <a:rPr lang="ko-KR" altLang="en-US" sz="1000" dirty="0" err="1" smtClean="0"/>
              <a:t>외국인투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자 금지 및 제한적 허용 업종</a:t>
            </a:r>
            <a:endParaRPr lang="en-US" altLang="ko-KR" sz="1000" dirty="0" smtClean="0"/>
          </a:p>
          <a:p>
            <a:r>
              <a:rPr lang="en-US" altLang="ko-KR" sz="1000" dirty="0" smtClean="0"/>
              <a:t>   </a:t>
            </a:r>
            <a:r>
              <a:rPr lang="ko-KR" altLang="en-US" sz="1000" dirty="0" smtClean="0"/>
              <a:t>관리</a:t>
            </a:r>
            <a:endParaRPr lang="en-US" altLang="ko-KR" sz="1000" dirty="0"/>
          </a:p>
        </p:txBody>
      </p:sp>
      <p:sp>
        <p:nvSpPr>
          <p:cNvPr id="41" name="모서리가 둥근 직사각형 40"/>
          <p:cNvSpPr/>
          <p:nvPr/>
        </p:nvSpPr>
        <p:spPr>
          <a:xfrm>
            <a:off x="1207363" y="5672417"/>
            <a:ext cx="2049477" cy="7456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 2) </a:t>
            </a:r>
            <a:r>
              <a:rPr lang="ko-KR" altLang="en-US" sz="1000" dirty="0" smtClean="0"/>
              <a:t>국제관계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국제사회 제재 완화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- </a:t>
            </a:r>
            <a:r>
              <a:rPr lang="ko-KR" altLang="en-US" sz="1000" dirty="0" smtClean="0"/>
              <a:t>파리클럽의 대 미얀마 채무</a:t>
            </a:r>
            <a:endParaRPr lang="en-US" altLang="ko-KR" sz="1000" dirty="0" smtClean="0"/>
          </a:p>
          <a:p>
            <a:r>
              <a:rPr lang="en-US" altLang="ko-KR" sz="1000" dirty="0"/>
              <a:t> </a:t>
            </a:r>
            <a:r>
              <a:rPr lang="en-US" altLang="ko-KR" sz="1000" dirty="0" smtClean="0"/>
              <a:t>  </a:t>
            </a:r>
            <a:r>
              <a:rPr lang="ko-KR" altLang="en-US" sz="1000" dirty="0" smtClean="0"/>
              <a:t>재조정 결정</a:t>
            </a:r>
            <a:endParaRPr lang="en-US" altLang="ko-KR" sz="1000" dirty="0" smtClean="0"/>
          </a:p>
        </p:txBody>
      </p:sp>
      <p:cxnSp>
        <p:nvCxnSpPr>
          <p:cNvPr id="42" name="직선 화살표 연결선 41"/>
          <p:cNvCxnSpPr>
            <a:stCxn id="41" idx="3"/>
            <a:endCxn id="13" idx="1"/>
          </p:cNvCxnSpPr>
          <p:nvPr/>
        </p:nvCxnSpPr>
        <p:spPr>
          <a:xfrm flipV="1">
            <a:off x="3256840" y="4052270"/>
            <a:ext cx="811711" cy="1992953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endCxn id="13" idx="3"/>
          </p:cNvCxnSpPr>
          <p:nvPr/>
        </p:nvCxnSpPr>
        <p:spPr>
          <a:xfrm flipH="1" flipV="1">
            <a:off x="5647868" y="4052270"/>
            <a:ext cx="393292" cy="2020826"/>
          </a:xfrm>
          <a:prstGeom prst="straightConnector1">
            <a:avLst/>
          </a:prstGeom>
          <a:ln w="19050" cap="rnd">
            <a:solidFill>
              <a:schemeClr val="tx2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/>
          <p:cNvSpPr/>
          <p:nvPr/>
        </p:nvSpPr>
        <p:spPr>
          <a:xfrm>
            <a:off x="1771278" y="2859194"/>
            <a:ext cx="1251517" cy="31136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5. </a:t>
            </a:r>
            <a:r>
              <a:rPr lang="ko-KR" altLang="en-US" sz="1200" dirty="0" err="1" smtClean="0"/>
              <a:t>국가리스크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933976" y="4532004"/>
            <a:ext cx="1857907" cy="431340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/>
              <a:t>4) </a:t>
            </a:r>
            <a:r>
              <a:rPr lang="ko-KR" altLang="en-US" sz="1000" dirty="0" smtClean="0"/>
              <a:t>자본조달</a:t>
            </a:r>
            <a:endParaRPr lang="en-US" altLang="ko-KR" sz="1000" dirty="0"/>
          </a:p>
          <a:p>
            <a:r>
              <a:rPr lang="en-US" altLang="ko-KR" sz="1000" dirty="0" smtClean="0"/>
              <a:t>- </a:t>
            </a:r>
            <a:r>
              <a:rPr lang="ko-KR" altLang="en-US" sz="1000" dirty="0" smtClean="0"/>
              <a:t>은행 여신기능 취약</a:t>
            </a:r>
            <a:endParaRPr lang="en-US" altLang="ko-KR" sz="1000" dirty="0" smtClean="0"/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미얀마 지역 국가 </a:t>
            </a:r>
            <a:r>
              <a:rPr lang="ko-KR" altLang="en-US" dirty="0" err="1" smtClean="0"/>
              <a:t>리스크</a:t>
            </a:r>
            <a:r>
              <a:rPr lang="ko-KR" altLang="en-US" dirty="0" smtClean="0"/>
              <a:t> 정량분석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33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리스크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EIU 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국가 위험도 분석</a:t>
            </a:r>
            <a:endParaRPr lang="en-US" altLang="ko-KR" sz="2000" b="0" spc="-15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graphicFrame>
        <p:nvGraphicFramePr>
          <p:cNvPr id="47" name="다이어그램 46"/>
          <p:cNvGraphicFramePr/>
          <p:nvPr>
            <p:extLst>
              <p:ext uri="{D42A27DB-BD31-4B8C-83A1-F6EECF244321}">
                <p14:modId xmlns="" xmlns:p14="http://schemas.microsoft.com/office/powerpoint/2010/main" val="2651614893"/>
              </p:ext>
            </p:extLst>
          </p:nvPr>
        </p:nvGraphicFramePr>
        <p:xfrm>
          <a:off x="608429" y="2627580"/>
          <a:ext cx="7883927" cy="356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8" name="TextBox 47"/>
          <p:cNvSpPr txBox="1"/>
          <p:nvPr/>
        </p:nvSpPr>
        <p:spPr>
          <a:xfrm>
            <a:off x="639963" y="6213361"/>
            <a:ext cx="36535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sym typeface="Wingdings" pitchFamily="2" charset="2"/>
              </a:rPr>
              <a:t>* 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sym typeface="Wingdings" pitchFamily="2" charset="2"/>
              </a:rPr>
              <a:t>출처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sym typeface="Wingdings" pitchFamily="2" charset="2"/>
              </a:rPr>
              <a:t>: Economic Intelligence Unit(EIU) (2015.01.19 </a:t>
            </a:r>
            <a:r>
              <a:rPr kumimoji="0" lang="ko-KR" altLang="en-US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sym typeface="Wingdings" pitchFamily="2" charset="2"/>
              </a:rPr>
              <a:t>기준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맑은 고딕"/>
                <a:sym typeface="Wingdings" pitchFamily="2" charset="2"/>
              </a:rPr>
              <a:t>)</a:t>
            </a:r>
            <a:endParaRPr kumimoji="0" lang="en-US" altLang="ko-KR" sz="1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맑은 고딕"/>
              <a:sym typeface="Wingdings" pitchFamily="2" charset="2"/>
            </a:endParaRPr>
          </a:p>
        </p:txBody>
      </p:sp>
      <p:graphicFrame>
        <p:nvGraphicFramePr>
          <p:cNvPr id="49" name="표 48"/>
          <p:cNvGraphicFramePr>
            <a:graphicFrameLocks noGrp="1"/>
          </p:cNvGraphicFramePr>
          <p:nvPr/>
        </p:nvGraphicFramePr>
        <p:xfrm>
          <a:off x="472965" y="1638737"/>
          <a:ext cx="8303172" cy="89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3862"/>
                <a:gridCol w="1383862"/>
                <a:gridCol w="1383862"/>
                <a:gridCol w="1383862"/>
                <a:gridCol w="1383862"/>
                <a:gridCol w="1383862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채무불이행위험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환율변동위험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5CB5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은행 부실채권위험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5EAF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정치적 위험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6179A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경제구조적 위험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8064A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</a:rPr>
                        <a:t>국가 위험도</a:t>
                      </a:r>
                      <a:endParaRPr lang="ko-KR" altLang="en-US" sz="1400" b="1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CCC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B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CCC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CC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CCC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</a:rPr>
                        <a:t>CCC</a:t>
                      </a:r>
                      <a:endParaRPr lang="ko-KR" altLang="en-US" sz="14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이란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이라크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케냐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파키스탄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스리랑카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1" hangingPunct="1"/>
                      <a:r>
                        <a:rPr lang="ko-KR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이집트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4193628" y="977463"/>
            <a:ext cx="4529958" cy="409902"/>
          </a:xfrm>
          <a:prstGeom prst="rect">
            <a:avLst/>
          </a:prstGeom>
          <a:gradFill>
            <a:gsLst>
              <a:gs pos="0">
                <a:srgbClr val="C00000">
                  <a:alpha val="70000"/>
                </a:srgbClr>
              </a:gs>
              <a:gs pos="20000">
                <a:srgbClr val="FFC000">
                  <a:alpha val="70000"/>
                </a:srgbClr>
              </a:gs>
              <a:gs pos="40000">
                <a:srgbClr val="92D050">
                  <a:alpha val="70000"/>
                </a:srgbClr>
              </a:gs>
              <a:gs pos="60000">
                <a:srgbClr val="0070C0">
                  <a:alpha val="70000"/>
                </a:srgbClr>
              </a:gs>
              <a:gs pos="100000">
                <a:srgbClr val="002060">
                  <a:alpha val="70000"/>
                </a:srgbClr>
              </a:gs>
            </a:gsLst>
            <a:lin ang="2154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1" name="표 10"/>
          <p:cNvGraphicFramePr>
            <a:graphicFrameLocks noGrp="1"/>
          </p:cNvGraphicFramePr>
          <p:nvPr/>
        </p:nvGraphicFramePr>
        <p:xfrm>
          <a:off x="3899340" y="998481"/>
          <a:ext cx="4771695" cy="357354"/>
        </p:xfrm>
        <a:graphic>
          <a:graphicData uri="http://schemas.openxmlformats.org/drawingml/2006/table">
            <a:tbl>
              <a:tblPr/>
              <a:tblGrid>
                <a:gridCol w="320855"/>
                <a:gridCol w="445084"/>
                <a:gridCol w="445084"/>
                <a:gridCol w="445084"/>
                <a:gridCol w="445084"/>
                <a:gridCol w="445084"/>
                <a:gridCol w="445084"/>
                <a:gridCol w="445084"/>
                <a:gridCol w="445084"/>
                <a:gridCol w="445084"/>
                <a:gridCol w="445084"/>
              </a:tblGrid>
              <a:tr h="17867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점수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0-12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9-22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19-32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29-42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39-52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49-62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59-72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69-82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79-92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cap="none" spc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89-100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867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등급</a:t>
                      </a:r>
                      <a:endParaRPr lang="en-US" sz="9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AAA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AA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A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BBB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BB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B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CCC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CC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C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cap="none" spc="0" dirty="0">
                          <a:ln w="18415" cmpd="sng">
                            <a:noFill/>
                            <a:prstDash val="solid"/>
                          </a:ln>
                          <a:solidFill>
                            <a:schemeClr val="tx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+mn-ea"/>
                          <a:ea typeface="+mn-ea"/>
                        </a:rPr>
                        <a:t>D</a:t>
                      </a:r>
                    </a:p>
                  </a:txBody>
                  <a:tcPr marL="6886" marR="6886" marT="688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2. </a:t>
            </a:r>
            <a:r>
              <a:rPr lang="ko-KR" altLang="en-US" dirty="0" smtClean="0"/>
              <a:t>미얀마 지역 국가 </a:t>
            </a:r>
            <a:r>
              <a:rPr lang="ko-KR" altLang="en-US" dirty="0" err="1" smtClean="0"/>
              <a:t>리스크</a:t>
            </a:r>
            <a:r>
              <a:rPr lang="ko-KR" altLang="en-US" dirty="0" smtClean="0"/>
              <a:t> 정량분석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34</a:t>
            </a:fld>
            <a:endParaRPr lang="ko-KR" altLang="en-US" dirty="0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리스크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대각선 방향의 모서리가 둥근 사각형 15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spc="-150" dirty="0" err="1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국가리스크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분석 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예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)</a:t>
            </a:r>
            <a:endParaRPr lang="en-US" altLang="ko-KR" sz="2000" b="0" spc="-15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순서도: 병합 10"/>
          <p:cNvSpPr/>
          <p:nvPr/>
        </p:nvSpPr>
        <p:spPr>
          <a:xfrm>
            <a:off x="4386850" y="2032219"/>
            <a:ext cx="360040" cy="108012"/>
          </a:xfrm>
          <a:prstGeom prst="flowChartMerge">
            <a:avLst/>
          </a:prstGeom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091563" y="1611967"/>
            <a:ext cx="4971393" cy="345811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1600" dirty="0" smtClean="0">
                <a:solidFill>
                  <a:schemeClr val="tx1"/>
                </a:solidFill>
              </a:rPr>
              <a:t>종합등급 산출방법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3" name="대각선 방향의 모서리가 둥근 사각형 12"/>
          <p:cNvSpPr/>
          <p:nvPr/>
        </p:nvSpPr>
        <p:spPr>
          <a:xfrm>
            <a:off x="346840" y="2228198"/>
            <a:ext cx="2554014" cy="383629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외국인투자통계 </a:t>
            </a: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(20%)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대각선 방향의 모서리가 둥근 사각형 13"/>
          <p:cNvSpPr/>
          <p:nvPr/>
        </p:nvSpPr>
        <p:spPr>
          <a:xfrm>
            <a:off x="3284481" y="2233453"/>
            <a:ext cx="2554014" cy="383629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국가위험도평가</a:t>
            </a: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(40%)</a:t>
            </a:r>
            <a:endParaRPr lang="ko-KR" altLang="en-US" b="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대각선 방향의 모서리가 둥근 사각형 16"/>
          <p:cNvSpPr/>
          <p:nvPr/>
        </p:nvSpPr>
        <p:spPr>
          <a:xfrm>
            <a:off x="6248398" y="2222942"/>
            <a:ext cx="2554014" cy="383629"/>
          </a:xfrm>
          <a:prstGeom prst="round2Diag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투자여건평가</a:t>
            </a:r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(40%)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46841" y="3226668"/>
            <a:ext cx="1182415" cy="1103586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우리나라 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투자실적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697421" y="3210903"/>
            <a:ext cx="1182415" cy="1103586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외국인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직접투자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(FDI)</a:t>
            </a:r>
          </a:p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유입실적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덧셈 기호 21"/>
          <p:cNvSpPr/>
          <p:nvPr/>
        </p:nvSpPr>
        <p:spPr>
          <a:xfrm>
            <a:off x="1450428" y="3562998"/>
            <a:ext cx="315310" cy="357352"/>
          </a:xfrm>
          <a:prstGeom prst="mathPlu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273269" y="4393316"/>
            <a:ext cx="2669628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1208687" y="4433854"/>
            <a:ext cx="83031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715392" y="2737951"/>
            <a:ext cx="819806" cy="767255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한국</a:t>
            </a:r>
            <a:endParaRPr lang="en-US" altLang="ko-KR" sz="1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수출입은행 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4571986" y="2732696"/>
            <a:ext cx="819806" cy="767255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OECD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3252953" y="3547247"/>
            <a:ext cx="819806" cy="767255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spc="-11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Moody’s</a:t>
            </a:r>
            <a:endParaRPr lang="ko-KR" altLang="en-US" sz="1400" spc="-11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4109545" y="3552502"/>
            <a:ext cx="819806" cy="767255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S&amp;P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4966139" y="3547247"/>
            <a:ext cx="819806" cy="767255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Fitch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179379" y="4388074"/>
            <a:ext cx="2669628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4114797" y="4428612"/>
            <a:ext cx="83031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5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6258909" y="3210902"/>
            <a:ext cx="1182415" cy="1103586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bg1">
                    <a:lumMod val="85000"/>
                  </a:schemeClr>
                </a:solidFill>
              </a:rPr>
              <a:t>기업</a:t>
            </a:r>
            <a:endParaRPr lang="en-US" altLang="ko-KR" sz="1400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bg1">
                    <a:lumMod val="85000"/>
                  </a:schemeClr>
                </a:solidFill>
              </a:rPr>
              <a:t>경영여건 </a:t>
            </a:r>
            <a:endParaRPr lang="ko-KR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7609489" y="3195137"/>
            <a:ext cx="1182415" cy="1103586"/>
          </a:xfrm>
          <a:prstGeom prst="roundRect">
            <a:avLst>
              <a:gd name="adj" fmla="val 714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bg1">
                    <a:lumMod val="85000"/>
                  </a:schemeClr>
                </a:solidFill>
              </a:rPr>
              <a:t>글로벌</a:t>
            </a:r>
            <a:endParaRPr lang="en-US" altLang="ko-KR" sz="1400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sz="1400" dirty="0" smtClean="0">
                <a:solidFill>
                  <a:schemeClr val="bg1">
                    <a:lumMod val="85000"/>
                  </a:schemeClr>
                </a:solidFill>
              </a:rPr>
              <a:t>경쟁력지수</a:t>
            </a:r>
            <a:endParaRPr lang="ko-KR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덧셈 기호 37"/>
          <p:cNvSpPr/>
          <p:nvPr/>
        </p:nvSpPr>
        <p:spPr>
          <a:xfrm>
            <a:off x="7362496" y="3547232"/>
            <a:ext cx="315310" cy="357352"/>
          </a:xfrm>
          <a:prstGeom prst="mathPlu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6185337" y="4377550"/>
            <a:ext cx="2669628" cy="4571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7120755" y="4418088"/>
            <a:ext cx="830318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2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 pitchFamily="50" charset="-127"/>
                <a:ea typeface="나눔고딕 ExtraBold" pitchFamily="50" charset="-127"/>
              </a:rPr>
              <a:t>2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41" name="덧셈 기호 40"/>
          <p:cNvSpPr/>
          <p:nvPr/>
        </p:nvSpPr>
        <p:spPr>
          <a:xfrm>
            <a:off x="3925614" y="3421109"/>
            <a:ext cx="315310" cy="357352"/>
          </a:xfrm>
          <a:prstGeom prst="mathPlu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덧셈 기호 41"/>
          <p:cNvSpPr/>
          <p:nvPr/>
        </p:nvSpPr>
        <p:spPr>
          <a:xfrm>
            <a:off x="4787462" y="3410598"/>
            <a:ext cx="315310" cy="357352"/>
          </a:xfrm>
          <a:prstGeom prst="mathPlu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/>
        </p:nvGraphicFramePr>
        <p:xfrm>
          <a:off x="409902" y="4970524"/>
          <a:ext cx="8366235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3247"/>
                <a:gridCol w="1673247"/>
                <a:gridCol w="1673247"/>
                <a:gridCol w="1673247"/>
                <a:gridCol w="1673247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외국인투자통계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국가위험도평가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5CB56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투자여건평가</a:t>
                      </a:r>
                      <a:endParaRPr lang="ko-KR" altLang="en-US" sz="1400" b="1" cap="none" spc="0" dirty="0" smtClean="0">
                        <a:ln w="18415" cmpd="sng">
                          <a:noFill/>
                          <a:prstDash val="solid"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5EAF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  <a:cs typeface="+mn-cs"/>
                        </a:rPr>
                        <a:t>종합</a:t>
                      </a:r>
                    </a:p>
                  </a:txBody>
                  <a:tcPr marL="0" marR="0" marT="0" marB="0" anchor="ctr">
                    <a:solidFill>
                      <a:srgbClr val="6179A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cap="none" spc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</a:rPr>
                        <a:t>국가 위험</a:t>
                      </a:r>
                      <a:r>
                        <a:rPr lang="ko-KR" altLang="en-US" sz="1400" b="1" cap="none" spc="0" baseline="0" dirty="0" smtClean="0">
                          <a:ln w="18415" cmpd="sng">
                            <a:noFill/>
                            <a:prstDash val="solid"/>
                          </a:ln>
                          <a:solidFill>
                            <a:schemeClr val="bg1"/>
                          </a:solidFill>
                          <a:effectLst>
                            <a:outerShdw blurRad="63500" dir="3600000" algn="tl" rotWithShape="0">
                              <a:srgbClr val="000000">
                                <a:alpha val="70000"/>
                              </a:srgbClr>
                            </a:outerShdw>
                          </a:effectLst>
                          <a:latin typeface="나눔고딕 Bold" pitchFamily="50" charset="-127"/>
                          <a:ea typeface="나눔고딕 Bold" pitchFamily="50" charset="-127"/>
                        </a:rPr>
                        <a:t> 등급</a:t>
                      </a:r>
                      <a:endParaRPr lang="ko-KR" altLang="en-US" sz="1400" b="1" cap="none" spc="0" dirty="0">
                        <a:ln w="18415" cmpd="sng">
                          <a:noFill/>
                          <a:prstDash val="solid"/>
                        </a:ln>
                        <a:solidFill>
                          <a:schemeClr val="bg1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  <a:latin typeface="나눔고딕 Bold" pitchFamily="50" charset="-127"/>
                        <a:ea typeface="나눔고딕 Bold" pitchFamily="50" charset="-127"/>
                      </a:endParaRPr>
                    </a:p>
                  </a:txBody>
                  <a:tcPr marL="0" marR="0" marT="0" marB="0" anchor="ctr">
                    <a:solidFill>
                      <a:srgbClr val="8064A2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76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20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16</a:t>
                      </a:r>
                      <a:endParaRPr lang="ko-KR" altLang="en-US" sz="1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</a:rPr>
                        <a:t>29.8968</a:t>
                      </a:r>
                      <a:endParaRPr lang="ko-KR" altLang="en-US" sz="14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solidFill>
                            <a:srgbClr val="C00000"/>
                          </a:solidFill>
                        </a:rPr>
                        <a:t>D</a:t>
                      </a:r>
                      <a:endParaRPr lang="ko-KR" altLang="en-US" sz="14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147144" y="5755042"/>
            <a:ext cx="8854965" cy="5001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spc="-150" dirty="0" err="1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對미얀마</a:t>
            </a:r>
            <a:r>
              <a:rPr lang="ko-KR" altLang="en-US" sz="2000" spc="-15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 외국인 투자실적은 우수하나</a:t>
            </a:r>
            <a:r>
              <a:rPr lang="en-US" altLang="ko-KR" sz="2000" spc="-15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, </a:t>
            </a:r>
            <a:r>
              <a:rPr lang="ko-KR" altLang="en-US" sz="2000" spc="-150" dirty="0" smtClean="0">
                <a:ln w="18415" cmpd="sng">
                  <a:noFill/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국가위험도 및 투자여건평가에서 약세를 보임</a:t>
            </a:r>
            <a:endParaRPr lang="ko-KR" altLang="en-US" sz="2000" spc="-150" dirty="0">
              <a:ln w="18415" cmpd="sng">
                <a:noFill/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09903" y="5570483"/>
            <a:ext cx="8355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* 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각 부문당 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100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점 만점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국가 위험 등급은 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점 마다 나뉨 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(A:80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초과 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100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이하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B:60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초과 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80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이하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, …, E:0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이상 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20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이하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100" dirty="0" smtClean="0">
              <a:solidFill>
                <a:schemeClr val="tx1">
                  <a:lumMod val="65000"/>
                  <a:lumOff val="35000"/>
                </a:schemeClr>
              </a:solidFill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4. </a:t>
            </a:r>
            <a:r>
              <a:rPr lang="ko-KR" altLang="en-US" dirty="0" smtClean="0"/>
              <a:t>미얀마 현지조사 결과 정리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35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리스크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</a:p>
        </p:txBody>
      </p:sp>
      <p:graphicFrame>
        <p:nvGraphicFramePr>
          <p:cNvPr id="9" name="다이어그램 8"/>
          <p:cNvGraphicFramePr/>
          <p:nvPr>
            <p:extLst>
              <p:ext uri="{D42A27DB-BD31-4B8C-83A1-F6EECF244321}">
                <p14:modId xmlns:p14="http://schemas.microsoft.com/office/powerpoint/2010/main" xmlns="" val="1571102184"/>
              </p:ext>
            </p:extLst>
          </p:nvPr>
        </p:nvGraphicFramePr>
        <p:xfrm>
          <a:off x="388882" y="1103592"/>
          <a:ext cx="8345215" cy="50165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4. </a:t>
            </a:r>
            <a:r>
              <a:rPr lang="ko-KR" altLang="en-US" dirty="0" smtClean="0"/>
              <a:t>미얀마 현지조사 결과 정리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36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리스크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93560" y="1420586"/>
            <a:ext cx="2808312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3151298" y="1438520"/>
            <a:ext cx="2808312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151298" y="3795755"/>
            <a:ext cx="2808312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93560" y="3799550"/>
            <a:ext cx="2808312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009036" y="3779706"/>
            <a:ext cx="2808312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009036" y="1439636"/>
            <a:ext cx="2808312" cy="165618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04" y="1481964"/>
            <a:ext cx="2629824" cy="156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542" y="1455379"/>
            <a:ext cx="2629824" cy="1586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280" y="1481964"/>
            <a:ext cx="2629824" cy="156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804" y="3852181"/>
            <a:ext cx="2629824" cy="15509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601" y="3831197"/>
            <a:ext cx="2625898" cy="15845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9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8280" y="3830008"/>
            <a:ext cx="2629824" cy="1549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직사각형 19"/>
          <p:cNvSpPr/>
          <p:nvPr/>
        </p:nvSpPr>
        <p:spPr>
          <a:xfrm>
            <a:off x="346110" y="3072975"/>
            <a:ext cx="2693533" cy="43584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/>
              <a:t>미얀마 해양대학</a:t>
            </a:r>
            <a:r>
              <a:rPr lang="en-US" altLang="ko-KR" sz="1500" b="1" dirty="0"/>
              <a:t>(MMU)</a:t>
            </a:r>
            <a:endParaRPr lang="ko-KR" altLang="en-US" sz="1500" b="1" dirty="0"/>
          </a:p>
        </p:txBody>
      </p:sp>
      <p:sp>
        <p:nvSpPr>
          <p:cNvPr id="21" name="직사각형 20"/>
          <p:cNvSpPr/>
          <p:nvPr/>
        </p:nvSpPr>
        <p:spPr>
          <a:xfrm>
            <a:off x="3203848" y="3090909"/>
            <a:ext cx="2693533" cy="43584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/>
              <a:t>양곤 수산시장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3203848" y="5448144"/>
            <a:ext cx="2693533" cy="43584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/>
              <a:t>PPT</a:t>
            </a:r>
            <a:r>
              <a:rPr lang="ko-KR" altLang="en-US" sz="1500" b="1" dirty="0"/>
              <a:t>사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46110" y="5451939"/>
            <a:ext cx="2693533" cy="43584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/>
              <a:t>미얀마 수협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6061586" y="5432095"/>
            <a:ext cx="2693533" cy="43584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b="1" dirty="0" err="1"/>
              <a:t>띨라와</a:t>
            </a:r>
            <a:r>
              <a:rPr lang="ko-KR" altLang="en-US" sz="1500" b="1" dirty="0"/>
              <a:t> 경제특구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6061586" y="3092025"/>
            <a:ext cx="2693533" cy="43584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500" b="1" dirty="0"/>
              <a:t>MZN</a:t>
            </a:r>
            <a:r>
              <a:rPr lang="ko-KR" altLang="en-US" sz="1500" b="1" dirty="0"/>
              <a:t>사</a:t>
            </a: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모서리가 둥근 직사각형 34"/>
          <p:cNvSpPr/>
          <p:nvPr/>
        </p:nvSpPr>
        <p:spPr>
          <a:xfrm>
            <a:off x="6800195" y="2743201"/>
            <a:ext cx="2028497" cy="106154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4635062" y="2753709"/>
            <a:ext cx="2028497" cy="106154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32"/>
          <p:cNvSpPr/>
          <p:nvPr/>
        </p:nvSpPr>
        <p:spPr>
          <a:xfrm>
            <a:off x="2448911" y="4403830"/>
            <a:ext cx="2028497" cy="106154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2464676" y="2769475"/>
            <a:ext cx="2028497" cy="106154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294289" y="2774730"/>
            <a:ext cx="2028497" cy="106154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4. </a:t>
            </a:r>
            <a:r>
              <a:rPr lang="ko-KR" altLang="en-US" dirty="0" smtClean="0"/>
              <a:t>미얀마 현지조사 결과 정리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37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Ⅳ.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 </a:t>
            </a:r>
            <a:r>
              <a:rPr lang="ko-KR" altLang="en-US" sz="1400" spc="-150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리스크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분석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20421" y="914413"/>
            <a:ext cx="3510448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대각선 방향의 모서리가 둥근 사각형 24"/>
          <p:cNvSpPr/>
          <p:nvPr/>
        </p:nvSpPr>
        <p:spPr>
          <a:xfrm>
            <a:off x="483480" y="945947"/>
            <a:ext cx="3394837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미얀마 원양산업 진출 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가능조건</a:t>
            </a:r>
            <a:endParaRPr lang="en-US" altLang="ko-KR" sz="2000" b="0" spc="-15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396358" y="1965434"/>
            <a:ext cx="0" cy="3960000"/>
          </a:xfrm>
          <a:prstGeom prst="line">
            <a:avLst/>
          </a:prstGeom>
          <a:ln w="1905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4566745" y="1970689"/>
            <a:ext cx="0" cy="3960000"/>
          </a:xfrm>
          <a:prstGeom prst="line">
            <a:avLst/>
          </a:prstGeom>
          <a:ln w="1905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6742386" y="1991710"/>
            <a:ext cx="0" cy="3960000"/>
          </a:xfrm>
          <a:prstGeom prst="line">
            <a:avLst/>
          </a:prstGeom>
          <a:ln w="1905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99393" y="1849814"/>
            <a:ext cx="186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1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순위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48758" y="1855069"/>
            <a:ext cx="186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2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순위</a:t>
            </a:r>
            <a:endParaRPr lang="ko-KR" altLang="en-US" b="0" dirty="0" smtClean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sym typeface="Wingdings" pitchFamily="2" charset="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24400" y="1855071"/>
            <a:ext cx="186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3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순위</a:t>
            </a:r>
            <a:endParaRPr lang="ko-KR" altLang="en-US" b="0" dirty="0" smtClean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sym typeface="Wingdings" pitchFamily="2" charset="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73765" y="1860326"/>
            <a:ext cx="1860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4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sym typeface="Wingdings" pitchFamily="2" charset="2"/>
              </a:rPr>
              <a:t>순위</a:t>
            </a:r>
            <a:endParaRPr lang="ko-KR" altLang="en-US" b="0" dirty="0" smtClean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sym typeface="Wingdings" pitchFamily="2" charset="2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83779" y="2406853"/>
            <a:ext cx="2049518" cy="52025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안정성 있는 파트너</a:t>
            </a:r>
            <a:endParaRPr lang="ko-KR" altLang="en-US" sz="1600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448910" y="2412108"/>
            <a:ext cx="2060028" cy="52025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선도 관리</a:t>
            </a:r>
            <a:endParaRPr lang="ko-KR" altLang="en-US" sz="1600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444720" y="4052818"/>
            <a:ext cx="2064218" cy="5202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안정적 원료공급</a:t>
            </a:r>
            <a:endParaRPr lang="ko-KR" altLang="en-US" sz="1600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624552" y="2412108"/>
            <a:ext cx="2049517" cy="5202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용수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전력</a:t>
            </a:r>
            <a:endParaRPr lang="ko-KR" altLang="en-US" sz="1600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6789684" y="2406853"/>
            <a:ext cx="2070537" cy="5202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판매처확보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299529" y="2990228"/>
            <a:ext cx="20232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수협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수산 대기업</a:t>
            </a:r>
            <a:endParaRPr lang="ko-KR" altLang="en-US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469915" y="2995484"/>
            <a:ext cx="20232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급랭선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냉동냉장시</a:t>
            </a:r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설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2464660" y="4640352"/>
            <a:ext cx="20232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원활한 가공품 생산</a:t>
            </a:r>
            <a:endParaRPr lang="ko-KR" altLang="en-US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640301" y="3000739"/>
            <a:ext cx="202325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가공공장 가동에 필수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en-US" altLang="ko-KR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(</a:t>
            </a:r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기반 부족 문제</a:t>
            </a:r>
            <a:r>
              <a:rPr lang="en-US" altLang="ko-KR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)</a:t>
            </a:r>
            <a:endParaRPr lang="ko-KR" altLang="en-US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6800177" y="2995484"/>
            <a:ext cx="20232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생산품 판매 안정</a:t>
            </a:r>
            <a:endParaRPr lang="ko-KR" altLang="en-US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3"/>
          <p:cNvGrpSpPr/>
          <p:nvPr/>
        </p:nvGrpSpPr>
        <p:grpSpPr>
          <a:xfrm>
            <a:off x="3890963" y="2117725"/>
            <a:ext cx="5002103" cy="3919100"/>
            <a:chOff x="3890963" y="2117725"/>
            <a:chExt cx="5002103" cy="3919100"/>
          </a:xfrm>
        </p:grpSpPr>
        <p:cxnSp>
          <p:nvCxnSpPr>
            <p:cNvPr id="85" name="직선 연결선 84"/>
            <p:cNvCxnSpPr/>
            <p:nvPr/>
          </p:nvCxnSpPr>
          <p:spPr>
            <a:xfrm rot="5400000">
              <a:off x="2212975" y="3795713"/>
              <a:ext cx="3357563" cy="1587"/>
            </a:xfrm>
            <a:prstGeom prst="line">
              <a:avLst/>
            </a:prstGeom>
            <a:ln w="285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모서리가 둥근 직사각형 85"/>
            <p:cNvSpPr/>
            <p:nvPr/>
          </p:nvSpPr>
          <p:spPr bwMode="auto">
            <a:xfrm>
              <a:off x="4367528" y="2222134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7" name="모서리가 둥근 직사각형 86"/>
            <p:cNvSpPr/>
            <p:nvPr/>
          </p:nvSpPr>
          <p:spPr bwMode="auto">
            <a:xfrm>
              <a:off x="4472407" y="2222134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8" name="Oval 8"/>
            <p:cNvSpPr>
              <a:spLocks noChangeArrowheads="1"/>
            </p:cNvSpPr>
            <p:nvPr/>
          </p:nvSpPr>
          <p:spPr bwMode="auto">
            <a:xfrm rot="5400000">
              <a:off x="6077744" y="208359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89" name="TextBox 60"/>
            <p:cNvSpPr txBox="1">
              <a:spLocks noChangeArrowheads="1"/>
            </p:cNvSpPr>
            <p:nvPr/>
          </p:nvSpPr>
          <p:spPr bwMode="auto">
            <a:xfrm>
              <a:off x="4891088" y="2297633"/>
              <a:ext cx="3908424" cy="388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연구 개요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90" name="그림 89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17805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91" name="그림 90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220662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92" name="그림 56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2201862"/>
              <a:ext cx="651802" cy="560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3" name="TextBox 35"/>
            <p:cNvSpPr txBox="1">
              <a:spLocks noChangeArrowheads="1"/>
            </p:cNvSpPr>
            <p:nvPr/>
          </p:nvSpPr>
          <p:spPr bwMode="auto">
            <a:xfrm>
              <a:off x="4483101" y="2249488"/>
              <a:ext cx="341312" cy="4619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Ⅰ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4" name="모서리가 둥근 직사각형 93"/>
            <p:cNvSpPr/>
            <p:nvPr/>
          </p:nvSpPr>
          <p:spPr bwMode="auto">
            <a:xfrm>
              <a:off x="4367528" y="3031643"/>
              <a:ext cx="4509772" cy="550788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5" name="모서리가 둥근 직사각형 94"/>
            <p:cNvSpPr/>
            <p:nvPr/>
          </p:nvSpPr>
          <p:spPr bwMode="auto">
            <a:xfrm>
              <a:off x="4472407" y="3031643"/>
              <a:ext cx="4300016" cy="4957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6" name="Oval 8"/>
            <p:cNvSpPr>
              <a:spLocks noChangeArrowheads="1"/>
            </p:cNvSpPr>
            <p:nvPr/>
          </p:nvSpPr>
          <p:spPr bwMode="auto">
            <a:xfrm rot="5400000">
              <a:off x="6077744" y="289321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97" name="TextBox 72"/>
            <p:cNvSpPr txBox="1">
              <a:spLocks noChangeArrowheads="1"/>
            </p:cNvSpPr>
            <p:nvPr/>
          </p:nvSpPr>
          <p:spPr bwMode="auto">
            <a:xfrm>
              <a:off x="4891088" y="3107258"/>
              <a:ext cx="3908424" cy="387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일반 현황 및 환경분석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98" name="그림 97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2987675"/>
              <a:ext cx="656245" cy="604838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99" name="그림 98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016250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00" name="그림 68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011488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1" name="TextBox 64"/>
            <p:cNvSpPr txBox="1">
              <a:spLocks noChangeArrowheads="1"/>
            </p:cNvSpPr>
            <p:nvPr/>
          </p:nvSpPr>
          <p:spPr bwMode="auto">
            <a:xfrm>
              <a:off x="4483101" y="3059113"/>
              <a:ext cx="341312" cy="460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Ⅱ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2" name="모서리가 둥근 직사각형 101"/>
            <p:cNvSpPr/>
            <p:nvPr/>
          </p:nvSpPr>
          <p:spPr bwMode="auto">
            <a:xfrm>
              <a:off x="4367528" y="3829688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3" name="모서리가 둥근 직사각형 102"/>
            <p:cNvSpPr/>
            <p:nvPr/>
          </p:nvSpPr>
          <p:spPr bwMode="auto">
            <a:xfrm>
              <a:off x="4472407" y="3829688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4" name="Oval 8"/>
            <p:cNvSpPr>
              <a:spLocks noChangeArrowheads="1"/>
            </p:cNvSpPr>
            <p:nvPr/>
          </p:nvSpPr>
          <p:spPr bwMode="auto">
            <a:xfrm rot="5400000">
              <a:off x="6077744" y="3690144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05" name="TextBox 84"/>
            <p:cNvSpPr txBox="1">
              <a:spLocks noChangeArrowheads="1"/>
            </p:cNvSpPr>
            <p:nvPr/>
          </p:nvSpPr>
          <p:spPr bwMode="auto">
            <a:xfrm>
              <a:off x="4891088" y="3890780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미얀마 수산업 현황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06" name="그림 105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3795713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07" name="그림 106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3824288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41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3819526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2" name="TextBox 76"/>
            <p:cNvSpPr txBox="1">
              <a:spLocks noChangeArrowheads="1"/>
            </p:cNvSpPr>
            <p:nvPr/>
          </p:nvSpPr>
          <p:spPr bwMode="auto">
            <a:xfrm>
              <a:off x="4483101" y="3867150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Ⅲ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3" name="모서리가 둥근 직사각형 142"/>
            <p:cNvSpPr/>
            <p:nvPr/>
          </p:nvSpPr>
          <p:spPr bwMode="auto">
            <a:xfrm>
              <a:off x="4367528" y="4639313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4" name="모서리가 둥근 직사각형 143"/>
            <p:cNvSpPr/>
            <p:nvPr/>
          </p:nvSpPr>
          <p:spPr bwMode="auto">
            <a:xfrm>
              <a:off x="4472407" y="4639313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5" name="Oval 8"/>
            <p:cNvSpPr>
              <a:spLocks noChangeArrowheads="1"/>
            </p:cNvSpPr>
            <p:nvPr/>
          </p:nvSpPr>
          <p:spPr bwMode="auto">
            <a:xfrm rot="5400000">
              <a:off x="6077744" y="4499769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46" name="TextBox 84"/>
            <p:cNvSpPr txBox="1">
              <a:spLocks noChangeArrowheads="1"/>
            </p:cNvSpPr>
            <p:nvPr/>
          </p:nvSpPr>
          <p:spPr bwMode="auto">
            <a:xfrm>
              <a:off x="4891088" y="4715395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산업 </a:t>
              </a:r>
              <a:r>
                <a:rPr kumimoji="0" lang="ko-KR" altLang="en-US" sz="2000" dirty="0" err="1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리스크</a:t>
              </a:r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 분석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47" name="그림 146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40523" y="4605338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48" name="그림 147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71975" y="4633913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49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16413" y="4629151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0" name="TextBox 76"/>
            <p:cNvSpPr txBox="1">
              <a:spLocks noChangeArrowheads="1"/>
            </p:cNvSpPr>
            <p:nvPr/>
          </p:nvSpPr>
          <p:spPr bwMode="auto">
            <a:xfrm>
              <a:off x="4483101" y="4676775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Ⅳ</a:t>
              </a:r>
              <a:endParaRPr kumimoji="0" lang="ko-KR" altLang="en-US" sz="2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1" name="모서리가 둥근 직사각형 150"/>
            <p:cNvSpPr/>
            <p:nvPr/>
          </p:nvSpPr>
          <p:spPr bwMode="auto">
            <a:xfrm>
              <a:off x="4383294" y="5464375"/>
              <a:ext cx="4509772" cy="552233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bg1">
                    <a:lumMod val="85000"/>
                  </a:schemeClr>
                </a:gs>
                <a:gs pos="66000">
                  <a:schemeClr val="accent1">
                    <a:tint val="44500"/>
                    <a:satMod val="160000"/>
                    <a:alpha val="73000"/>
                  </a:schemeClr>
                </a:gs>
                <a:gs pos="93000">
                  <a:schemeClr val="accent1">
                    <a:tint val="23500"/>
                    <a:satMod val="16000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2" name="모서리가 둥근 직사각형 151"/>
            <p:cNvSpPr/>
            <p:nvPr/>
          </p:nvSpPr>
          <p:spPr bwMode="auto">
            <a:xfrm>
              <a:off x="4488173" y="5464375"/>
              <a:ext cx="4300016" cy="497010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1"/>
            </a:gradFill>
            <a:ln>
              <a:noFill/>
            </a:ln>
            <a:scene3d>
              <a:camera prst="orthographicFront"/>
              <a:lightRig rig="threePt" dir="t"/>
            </a:scene3d>
            <a:sp3d>
              <a:bevelT w="317500" h="1905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3" name="Oval 8"/>
            <p:cNvSpPr>
              <a:spLocks noChangeArrowheads="1"/>
            </p:cNvSpPr>
            <p:nvPr/>
          </p:nvSpPr>
          <p:spPr bwMode="auto">
            <a:xfrm rot="5400000">
              <a:off x="6093510" y="5324831"/>
              <a:ext cx="42862" cy="43180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80000"/>
                  </a:schemeClr>
                </a:gs>
                <a:gs pos="100000">
                  <a:schemeClr val="bg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sp>
          <p:nvSpPr>
            <p:cNvPr id="154" name="TextBox 84"/>
            <p:cNvSpPr txBox="1">
              <a:spLocks noChangeArrowheads="1"/>
            </p:cNvSpPr>
            <p:nvPr/>
          </p:nvSpPr>
          <p:spPr bwMode="auto">
            <a:xfrm>
              <a:off x="4906854" y="5540457"/>
              <a:ext cx="3908424" cy="3889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ko-KR" altLang="en-US" sz="20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검토사항</a:t>
              </a:r>
              <a:endParaRPr kumimoji="0" lang="ko-KR" altLang="en-US" sz="20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  <p:pic>
          <p:nvPicPr>
            <p:cNvPr id="155" name="그림 154" descr="벽시계2.png"/>
            <p:cNvPicPr>
              <a:picLocks noChangeAspect="1"/>
            </p:cNvPicPr>
            <p:nvPr/>
          </p:nvPicPr>
          <p:blipFill>
            <a:blip r:embed="rId2" cstate="email"/>
            <a:stretch>
              <a:fillRect/>
            </a:stretch>
          </p:blipFill>
          <p:spPr bwMode="auto">
            <a:xfrm>
              <a:off x="4356289" y="5430400"/>
              <a:ext cx="656245" cy="606425"/>
            </a:xfrm>
            <a:prstGeom prst="rect">
              <a:avLst/>
            </a:prstGeom>
            <a:effectLst>
              <a:innerShdw blurRad="114300">
                <a:prstClr val="black"/>
              </a:innerShdw>
            </a:effectLst>
          </p:spPr>
        </p:pic>
        <p:pic>
          <p:nvPicPr>
            <p:cNvPr id="156" name="그림 155" descr="버튼2-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387741" y="5458975"/>
              <a:ext cx="598488" cy="555625"/>
            </a:xfrm>
            <a:prstGeom prst="rect">
              <a:avLst/>
            </a:prstGeom>
            <a:effectLst>
              <a:outerShdw blurRad="152400" dist="38100" dir="5400000" sx="90000" sy="-19000" rotWithShape="0">
                <a:prstClr val="black">
                  <a:alpha val="15000"/>
                </a:prstClr>
              </a:outerShdw>
            </a:effectLst>
          </p:spPr>
        </p:pic>
        <p:pic>
          <p:nvPicPr>
            <p:cNvPr id="157" name="그림 80" descr="물방울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9138" t="14638" r="3448" b="51569"/>
            <a:stretch>
              <a:fillRect/>
            </a:stretch>
          </p:blipFill>
          <p:spPr bwMode="auto">
            <a:xfrm>
              <a:off x="4332179" y="5454213"/>
              <a:ext cx="651802" cy="560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8" name="TextBox 76"/>
            <p:cNvSpPr txBox="1">
              <a:spLocks noChangeArrowheads="1"/>
            </p:cNvSpPr>
            <p:nvPr/>
          </p:nvSpPr>
          <p:spPr bwMode="auto">
            <a:xfrm>
              <a:off x="4498867" y="5501837"/>
              <a:ext cx="3413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1pPr>
              <a:lvl2pPr marL="742950" indent="-28575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2pPr>
              <a:lvl3pPr marL="11430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3pPr>
              <a:lvl4pPr marL="16002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4pPr>
              <a:lvl5pPr marL="2057400" indent="-228600" eaLnBrk="0" hangingPunct="0"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="1">
                  <a:solidFill>
                    <a:schemeClr val="tx1"/>
                  </a:solidFill>
                  <a:latin typeface="산돌고딕B" pitchFamily="50" charset="-127"/>
                  <a:ea typeface="산돌고딕B" pitchFamily="50" charset="-127"/>
                </a:defRPr>
              </a:lvl9pPr>
            </a:lstStyle>
            <a:p>
              <a:pPr algn="ctr" eaLnBrk="1" hangingPunct="1"/>
              <a:r>
                <a:rPr kumimoji="0" lang="en-US" altLang="ko-KR" sz="2400" dirty="0" smtClean="0">
                  <a:solidFill>
                    <a:srgbClr val="000A50"/>
                  </a:solidFill>
                  <a:latin typeface="+mj-lt"/>
                  <a:ea typeface="나눔고딕" pitchFamily="50" charset="-127"/>
                </a:rPr>
                <a:t>Ⅴ</a:t>
              </a:r>
              <a:endParaRPr kumimoji="0" lang="ko-KR" altLang="en-US" sz="2400" dirty="0">
                <a:solidFill>
                  <a:srgbClr val="000A50"/>
                </a:solidFill>
                <a:latin typeface="+mj-lt"/>
                <a:ea typeface="나눔고딕" pitchFamily="50" charset="-127"/>
              </a:endParaRPr>
            </a:p>
          </p:txBody>
        </p:sp>
      </p:grpSp>
      <p:pic>
        <p:nvPicPr>
          <p:cNvPr id="11266" name="그림 100" descr="지구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5076" t="28368" r="9402"/>
          <a:stretch>
            <a:fillRect/>
          </a:stretch>
        </p:blipFill>
        <p:spPr bwMode="auto">
          <a:xfrm>
            <a:off x="1147763" y="2825750"/>
            <a:ext cx="2530475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모서리가 둥근 직사각형 79"/>
          <p:cNvSpPr/>
          <p:nvPr/>
        </p:nvSpPr>
        <p:spPr bwMode="auto">
          <a:xfrm>
            <a:off x="4347365" y="2178378"/>
            <a:ext cx="4509773" cy="604838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1" name="모서리가 둥근 직사각형 80"/>
          <p:cNvSpPr/>
          <p:nvPr/>
        </p:nvSpPr>
        <p:spPr bwMode="auto">
          <a:xfrm>
            <a:off x="4347364" y="3009701"/>
            <a:ext cx="4509773" cy="58314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82" name="모서리가 둥근 직사각형 81"/>
          <p:cNvSpPr/>
          <p:nvPr/>
        </p:nvSpPr>
        <p:spPr bwMode="auto">
          <a:xfrm>
            <a:off x="4347363" y="3796041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  <p:sp>
        <p:nvSpPr>
          <p:cNvPr id="159" name="모서리가 둥근 직사각형 158"/>
          <p:cNvSpPr/>
          <p:nvPr/>
        </p:nvSpPr>
        <p:spPr bwMode="auto">
          <a:xfrm>
            <a:off x="4363129" y="4631640"/>
            <a:ext cx="4509773" cy="584200"/>
          </a:xfrm>
          <a:prstGeom prst="roundRect">
            <a:avLst>
              <a:gd name="adj" fmla="val 50000"/>
            </a:avLst>
          </a:prstGeom>
          <a:solidFill>
            <a:schemeClr val="tx2">
              <a:alpha val="74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317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1400">
              <a:solidFill>
                <a:srgbClr val="000A5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모서리가 둥근 직사각형 25"/>
          <p:cNvSpPr/>
          <p:nvPr/>
        </p:nvSpPr>
        <p:spPr>
          <a:xfrm>
            <a:off x="1156138" y="5402316"/>
            <a:ext cx="6800193" cy="106154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2" descr="C:\Documents and Settings\Owner\바탕 화면\양식산업실_윤미경\PPT 소스\ppt 소스\화살표2\arrow_중기청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0558" y="4371512"/>
            <a:ext cx="5504642" cy="1093865"/>
          </a:xfrm>
          <a:prstGeom prst="rect">
            <a:avLst/>
          </a:prstGeom>
          <a:noFill/>
        </p:spPr>
      </p:pic>
      <p:pic>
        <p:nvPicPr>
          <p:cNvPr id="17" name="Picture 32" descr="그림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5221" y="2235583"/>
            <a:ext cx="2086796" cy="194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8" name="TextBox 17"/>
          <p:cNvSpPr txBox="1"/>
          <p:nvPr/>
        </p:nvSpPr>
        <p:spPr>
          <a:xfrm>
            <a:off x="3594538" y="2627582"/>
            <a:ext cx="18498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미얀마</a:t>
            </a:r>
            <a:endParaRPr lang="en-US" altLang="ko-KR" sz="2400" b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  <a:p>
            <a:pPr algn="ctr"/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경제특</a:t>
            </a:r>
            <a:r>
              <a:rPr lang="ko-KR" altLang="en-US" sz="2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구</a:t>
            </a:r>
            <a:endParaRPr lang="ko-KR" altLang="en-US" sz="2400" b="0" dirty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1026" name="Picture 2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20326">
            <a:off x="2637427" y="1555626"/>
            <a:ext cx="1674820" cy="971916"/>
          </a:xfrm>
          <a:prstGeom prst="rect">
            <a:avLst/>
          </a:prstGeom>
          <a:noFill/>
        </p:spPr>
      </p:pic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1. </a:t>
            </a:r>
            <a:r>
              <a:rPr lang="ko-KR" altLang="en-US" dirty="0" smtClean="0"/>
              <a:t>진출 방안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39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Ⅴ. 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검토사항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20420" y="914413"/>
            <a:ext cx="3966849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대각선 방향의 모서리가 둥근 사각형 24"/>
          <p:cNvSpPr/>
          <p:nvPr/>
        </p:nvSpPr>
        <p:spPr>
          <a:xfrm>
            <a:off x="483480" y="945947"/>
            <a:ext cx="3846782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급랭선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공동조업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양식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, 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가공공장</a:t>
            </a:r>
            <a:endParaRPr lang="en-US" altLang="ko-KR" sz="2000" b="0" spc="-15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40962" y="2222979"/>
            <a:ext cx="293764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해상동결 시스템으로 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미얀마 수산물 품질경쟁력 강화 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825042" y="1740469"/>
            <a:ext cx="2714400" cy="41315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급랭선 투입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pic>
        <p:nvPicPr>
          <p:cNvPr id="19" name="Picture 2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79674" flipH="1">
            <a:off x="4776279" y="1550371"/>
            <a:ext cx="1674820" cy="971916"/>
          </a:xfrm>
          <a:prstGeom prst="rect">
            <a:avLst/>
          </a:prstGeom>
          <a:noFill/>
        </p:spPr>
      </p:pic>
      <p:pic>
        <p:nvPicPr>
          <p:cNvPr id="20" name="Picture 2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79674" flipV="1">
            <a:off x="2621662" y="3631419"/>
            <a:ext cx="1674820" cy="971916"/>
          </a:xfrm>
          <a:prstGeom prst="rect">
            <a:avLst/>
          </a:prstGeom>
          <a:noFill/>
        </p:spPr>
      </p:pic>
      <p:pic>
        <p:nvPicPr>
          <p:cNvPr id="21" name="Picture 2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20326" flipH="1" flipV="1">
            <a:off x="4760514" y="3626164"/>
            <a:ext cx="1674820" cy="971916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>
          <a:xfrm>
            <a:off x="5591408" y="1730960"/>
            <a:ext cx="2713516" cy="41315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공동조업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830422" y="3947520"/>
            <a:ext cx="2713516" cy="41315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사료공장 </a:t>
            </a:r>
            <a:endParaRPr lang="ko-KR" altLang="en-US" sz="2000" b="0" spc="-15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586658" y="3932012"/>
            <a:ext cx="2713516" cy="4131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양식 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(</a:t>
            </a:r>
            <a:r>
              <a:rPr lang="ko-KR" altLang="en-US" sz="20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수매</a:t>
            </a:r>
            <a:r>
              <a:rPr lang="en-US" altLang="ko-KR" sz="2000" b="0" spc="-15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)</a:t>
            </a:r>
            <a:endParaRPr lang="ko-KR" altLang="en-US" sz="2000" b="0" spc="-15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418002" y="2201964"/>
            <a:ext cx="3095382" cy="538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상생전략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한국의 어선과 전문인력을 통한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노하우 </a:t>
            </a:r>
            <a:r>
              <a:rPr lang="ko-KR" altLang="en-US" sz="1400" spc="-1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전수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825042" y="4430130"/>
            <a:ext cx="27169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어분공장에서 원료 공급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내수</a:t>
            </a:r>
            <a:r>
              <a:rPr lang="en-US" altLang="ko-KR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•</a:t>
            </a:r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수출 및 국내 반입 </a:t>
            </a:r>
            <a:endParaRPr lang="ko-KR" altLang="en-US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591417" y="4424873"/>
            <a:ext cx="27169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사료공장 안정적인 사료 판매처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양식생산물 수매</a:t>
            </a:r>
            <a:r>
              <a:rPr lang="en-US" altLang="ko-KR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•</a:t>
            </a:r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수출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93079" y="5405799"/>
            <a:ext cx="6957848" cy="97872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인근지역에 공장이 밀집되어 있어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공업용수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,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전력</a:t>
            </a: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,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인력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공급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가능</a:t>
            </a:r>
            <a:endParaRPr lang="en-US" altLang="ko-KR" sz="1600" b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주요도로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와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항만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이 인근에 있어 내수 및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수출 시 유리</a:t>
            </a:r>
            <a:endParaRPr lang="ko-KR" altLang="en-US" sz="1600" b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수산물의 어획량이 많은 인근 해와 접해있어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수산물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확보 </a:t>
            </a:r>
            <a:r>
              <a:rPr lang="ko-KR" altLang="en-US" sz="16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용이</a:t>
            </a:r>
            <a:endParaRPr lang="ko-KR" altLang="en-US" sz="1600" b="0" dirty="0" smtClean="0">
              <a:ln w="18415" cmpd="sng">
                <a:noFill/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636580" y="4645573"/>
            <a:ext cx="1860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 smtClean="0">
                <a:ln w="18415" cmpd="sng">
                  <a:noFill/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이   점</a:t>
            </a:r>
            <a:endParaRPr lang="ko-KR" altLang="en-US" sz="2800" dirty="0">
              <a:ln w="18415" cmpd="sng">
                <a:noFill/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735707" y="3310795"/>
            <a:ext cx="293764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제품의 가격경쟁력 확보로 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수출 및 수급 전략 마련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819787" y="2828285"/>
            <a:ext cx="2714400" cy="41315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err="1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연육공장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512658" y="3295030"/>
            <a:ext cx="293764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원활한 원어 공급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  <a:p>
            <a:pPr algn="ctr"/>
            <a:r>
              <a:rPr lang="ko-KR" altLang="en-US" sz="1500" dirty="0" err="1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연육부산물을</a:t>
            </a:r>
            <a:r>
              <a:rPr lang="ko-KR" altLang="en-US" sz="1500" dirty="0" smtClean="0">
                <a:latin typeface="나눔고딕 Bold" pitchFamily="50" charset="-127"/>
                <a:ea typeface="나눔고딕 Bold" pitchFamily="50" charset="-127"/>
                <a:sym typeface="Wingdings" pitchFamily="2" charset="2"/>
              </a:rPr>
              <a:t> 이용한 어분생산</a:t>
            </a:r>
            <a:endParaRPr lang="en-US" altLang="ko-KR" sz="1500" dirty="0" smtClean="0">
              <a:latin typeface="나눔고딕 Bold" pitchFamily="50" charset="-127"/>
              <a:ea typeface="나눔고딕 Bold" pitchFamily="50" charset="-127"/>
              <a:sym typeface="Wingdings" pitchFamily="2" charset="2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596738" y="2812520"/>
            <a:ext cx="2714400" cy="41315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어분공장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/>
          <a:srcRect l="32318" t="8000" r="7545" b="14909"/>
          <a:stretch>
            <a:fillRect/>
          </a:stretch>
        </p:blipFill>
        <p:spPr bwMode="auto">
          <a:xfrm>
            <a:off x="431322" y="1618593"/>
            <a:ext cx="8246852" cy="487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1. </a:t>
            </a:r>
            <a:r>
              <a:rPr lang="ko-KR" altLang="en-US" dirty="0" smtClean="0"/>
              <a:t>진출 방안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40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Ⅴ. 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검토사항</a:t>
            </a:r>
          </a:p>
        </p:txBody>
      </p:sp>
      <p:sp>
        <p:nvSpPr>
          <p:cNvPr id="24" name="모서리가 둥근 직사각형 23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대각선 방향의 모서리가 둥근 사각형 24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진출 전략</a:t>
            </a:r>
            <a:endParaRPr lang="ko-KR" altLang="en-US" sz="2000" b="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329438" y="3017901"/>
            <a:ext cx="1271752" cy="662152"/>
          </a:xfrm>
          <a:prstGeom prst="roundRect">
            <a:avLst>
              <a:gd name="adj" fmla="val 11514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냉동냉장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268083" y="3260785"/>
            <a:ext cx="301924" cy="30192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989162" y="3749615"/>
            <a:ext cx="301924" cy="30192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타원 22"/>
          <p:cNvSpPr/>
          <p:nvPr/>
        </p:nvSpPr>
        <p:spPr>
          <a:xfrm>
            <a:off x="566468" y="2688566"/>
            <a:ext cx="301924" cy="30192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1843178" y="5431766"/>
            <a:ext cx="301924" cy="30192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1178943" y="6070122"/>
            <a:ext cx="301924" cy="30192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/>
          <p:cNvSpPr/>
          <p:nvPr/>
        </p:nvSpPr>
        <p:spPr>
          <a:xfrm>
            <a:off x="480202" y="5742318"/>
            <a:ext cx="301924" cy="30192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845388" y="2656936"/>
            <a:ext cx="1319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미얀마 어업인</a:t>
            </a:r>
            <a:endParaRPr lang="en-US" altLang="ko-KR" sz="1400" b="0" dirty="0" smtClean="0">
              <a:ln w="18415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생산</a:t>
            </a:r>
            <a:r>
              <a:rPr lang="en-US" altLang="ko-KR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수산물</a:t>
            </a:r>
            <a:endParaRPr lang="ko-KR" altLang="en-US" sz="1400" b="0" dirty="0">
              <a:ln w="18415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99712" y="5759570"/>
            <a:ext cx="1319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미얀마 어업인</a:t>
            </a:r>
            <a:endParaRPr lang="en-US" altLang="ko-KR" sz="1400" b="0" dirty="0" smtClean="0">
              <a:ln w="18415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  <a:p>
            <a:pPr algn="ctr"/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생산</a:t>
            </a:r>
            <a:r>
              <a:rPr lang="en-US" altLang="ko-KR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 </a:t>
            </a:r>
            <a:r>
              <a:rPr lang="ko-KR" altLang="en-US" sz="1400" b="0" dirty="0" smtClean="0">
                <a:ln w="18415" cmpd="sng">
                  <a:noFill/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수산물</a:t>
            </a:r>
            <a:endParaRPr lang="ko-KR" altLang="en-US" sz="1400" b="0" dirty="0">
              <a:ln w="18415" cmpd="sng">
                <a:noFill/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</p:txBody>
      </p:sp>
      <p:pic>
        <p:nvPicPr>
          <p:cNvPr id="2056" name="Picture 8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19727499">
            <a:off x="1271179" y="3310225"/>
            <a:ext cx="1935373" cy="779566"/>
          </a:xfrm>
          <a:prstGeom prst="rect">
            <a:avLst/>
          </a:prstGeom>
          <a:noFill/>
        </p:spPr>
      </p:pic>
      <p:sp>
        <p:nvSpPr>
          <p:cNvPr id="11" name="타원 10"/>
          <p:cNvSpPr/>
          <p:nvPr/>
        </p:nvSpPr>
        <p:spPr>
          <a:xfrm>
            <a:off x="1209581" y="4141374"/>
            <a:ext cx="1163197" cy="1072055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1337046" y="4477911"/>
            <a:ext cx="8627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급랭선</a:t>
            </a:r>
          </a:p>
        </p:txBody>
      </p:sp>
      <p:pic>
        <p:nvPicPr>
          <p:cNvPr id="2055" name="Picture 7" descr="C:\Documents and Settings\Owner\바탕 화면\양식산업실_윤미경\PPT 소스\ppt 소스\화살표2\화살표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953097">
            <a:off x="-86192" y="3061738"/>
            <a:ext cx="2328091" cy="838674"/>
          </a:xfrm>
          <a:prstGeom prst="rect">
            <a:avLst/>
          </a:prstGeom>
          <a:noFill/>
        </p:spPr>
      </p:pic>
      <p:pic>
        <p:nvPicPr>
          <p:cNvPr id="29" name="Picture 7" descr="C:\Documents and Settings\Owner\바탕 화면\양식산업실_윤미경\PPT 소스\ppt 소스\화살표2\화살표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646903" flipV="1">
            <a:off x="-86193" y="5448379"/>
            <a:ext cx="2328091" cy="838674"/>
          </a:xfrm>
          <a:prstGeom prst="rect">
            <a:avLst/>
          </a:prstGeom>
          <a:noFill/>
        </p:spPr>
      </p:pic>
      <p:pic>
        <p:nvPicPr>
          <p:cNvPr id="34" name="Picture 8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1424564" flipV="1">
            <a:off x="3493619" y="3516367"/>
            <a:ext cx="1935373" cy="779566"/>
          </a:xfrm>
          <a:prstGeom prst="rect">
            <a:avLst/>
          </a:prstGeom>
          <a:noFill/>
        </p:spPr>
      </p:pic>
      <p:pic>
        <p:nvPicPr>
          <p:cNvPr id="35" name="Picture 8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2765649" flipV="1">
            <a:off x="3123618" y="4072623"/>
            <a:ext cx="2628894" cy="779566"/>
          </a:xfrm>
          <a:prstGeom prst="rect">
            <a:avLst/>
          </a:prstGeom>
          <a:noFill/>
        </p:spPr>
      </p:pic>
      <p:pic>
        <p:nvPicPr>
          <p:cNvPr id="36" name="Picture 8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21298471" flipV="1">
            <a:off x="3707736" y="3094300"/>
            <a:ext cx="1614545" cy="795584"/>
          </a:xfrm>
          <a:prstGeom prst="rect">
            <a:avLst/>
          </a:prstGeom>
          <a:noFill/>
        </p:spPr>
      </p:pic>
      <p:sp>
        <p:nvSpPr>
          <p:cNvPr id="18" name="모서리가 둥근 직사각형 17"/>
          <p:cNvSpPr/>
          <p:nvPr/>
        </p:nvSpPr>
        <p:spPr>
          <a:xfrm>
            <a:off x="3095758" y="2817802"/>
            <a:ext cx="1271752" cy="662152"/>
          </a:xfrm>
          <a:prstGeom prst="roundRect">
            <a:avLst>
              <a:gd name="adj" fmla="val 11514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어항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59" name="Picture 11" descr="C:\Documents and Settings\Owner\바탕 화면\양식산업실_윤미경\PPT 소스\ppt 소스\화살표2\arrow_01.png"/>
          <p:cNvPicPr>
            <a:picLocks noChangeAspect="1" noChangeArrowheads="1"/>
          </p:cNvPicPr>
          <p:nvPr/>
        </p:nvPicPr>
        <p:blipFill>
          <a:blip r:embed="rId5" cstate="print">
            <a:lum contrast="20000"/>
          </a:blip>
          <a:srcRect/>
          <a:stretch>
            <a:fillRect/>
          </a:stretch>
        </p:blipFill>
        <p:spPr bwMode="auto">
          <a:xfrm>
            <a:off x="6348249" y="2734573"/>
            <a:ext cx="1912882" cy="3188150"/>
          </a:xfrm>
          <a:prstGeom prst="rect">
            <a:avLst/>
          </a:prstGeom>
          <a:noFill/>
        </p:spPr>
      </p:pic>
      <p:sp>
        <p:nvSpPr>
          <p:cNvPr id="39" name="TextBox 38"/>
          <p:cNvSpPr txBox="1"/>
          <p:nvPr/>
        </p:nvSpPr>
        <p:spPr>
          <a:xfrm>
            <a:off x="7064030" y="3140019"/>
            <a:ext cx="461665" cy="23550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tx2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ea"/>
                <a:ea typeface="+mn-ea"/>
              </a:rPr>
              <a:t>미얀마 내수 및 수출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chemeClr val="tx2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ea"/>
              <a:ea typeface="+mn-ea"/>
            </a:endParaRPr>
          </a:p>
        </p:txBody>
      </p:sp>
      <p:pic>
        <p:nvPicPr>
          <p:cNvPr id="41" name="Picture 12" descr="C:\Documents and Settings\Owner\바탕 화면\양식산업실_윤미경\PPT 소스\ppt 소스\화살표2\화살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355394" flipV="1">
            <a:off x="4489281" y="5265341"/>
            <a:ext cx="2677659" cy="1529443"/>
          </a:xfrm>
          <a:prstGeom prst="rect">
            <a:avLst/>
          </a:prstGeom>
          <a:noFill/>
        </p:spPr>
      </p:pic>
      <p:sp>
        <p:nvSpPr>
          <p:cNvPr id="12" name="모서리가 둥근 직사각형 11"/>
          <p:cNvSpPr/>
          <p:nvPr/>
        </p:nvSpPr>
        <p:spPr>
          <a:xfrm>
            <a:off x="3184387" y="5329778"/>
            <a:ext cx="1271752" cy="662152"/>
          </a:xfrm>
          <a:prstGeom prst="roundRect">
            <a:avLst>
              <a:gd name="adj" fmla="val 11514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양식장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2" name="Picture 8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20640159" flipH="1" flipV="1">
            <a:off x="4416047" y="4989022"/>
            <a:ext cx="1476683" cy="874744"/>
          </a:xfrm>
          <a:prstGeom prst="rect">
            <a:avLst/>
          </a:prstGeom>
          <a:noFill/>
        </p:spPr>
      </p:pic>
      <p:sp>
        <p:nvSpPr>
          <p:cNvPr id="15" name="모서리가 둥근 직사각형 14"/>
          <p:cNvSpPr/>
          <p:nvPr/>
        </p:nvSpPr>
        <p:spPr>
          <a:xfrm>
            <a:off x="5339255" y="5079177"/>
            <a:ext cx="1271752" cy="662152"/>
          </a:xfrm>
          <a:prstGeom prst="roundRect">
            <a:avLst>
              <a:gd name="adj" fmla="val 10484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어분공</a:t>
            </a:r>
            <a:r>
              <a:rPr lang="ko-KR" altLang="en-US" b="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장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46" name="Picture 8" descr="C:\Documents and Settings\Owner\바탕 화면\양식산업실_윤미경\PPT 소스\ppt 소스\화살표2\화살3-2.png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 rot="15639679" flipH="1" flipV="1">
            <a:off x="5840198" y="4206000"/>
            <a:ext cx="1476683" cy="874744"/>
          </a:xfrm>
          <a:prstGeom prst="rect">
            <a:avLst/>
          </a:prstGeom>
          <a:noFill/>
        </p:spPr>
      </p:pic>
      <p:sp>
        <p:nvSpPr>
          <p:cNvPr id="13" name="모서리가 둥근 직사각형 12"/>
          <p:cNvSpPr/>
          <p:nvPr/>
        </p:nvSpPr>
        <p:spPr>
          <a:xfrm>
            <a:off x="5315498" y="4031796"/>
            <a:ext cx="1271752" cy="662152"/>
          </a:xfrm>
          <a:prstGeom prst="roundRect">
            <a:avLst>
              <a:gd name="adj" fmla="val 10484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0" dirty="0" err="1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연육공장</a:t>
            </a:r>
            <a:endParaRPr lang="ko-KR" altLang="en-US" b="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제목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ko-KR" dirty="0" smtClean="0"/>
              <a:t>1. </a:t>
            </a:r>
            <a:r>
              <a:rPr lang="ko-KR" altLang="en-US" dirty="0" smtClean="0"/>
              <a:t>진출 방안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eaLnBrk="1" hangingPunct="1"/>
            <a:fld id="{64346202-6A2E-470C-955B-84FD2B14CB79}" type="slidenum">
              <a:rPr lang="ko-KR" altLang="en-US"/>
              <a:pPr eaLnBrk="1" hangingPunct="1"/>
              <a:t>41</a:t>
            </a:fld>
            <a:endParaRPr lang="ko-KR" altLang="en-US"/>
          </a:p>
        </p:txBody>
      </p:sp>
      <p:sp>
        <p:nvSpPr>
          <p:cNvPr id="12347" name="TextBox 1"/>
          <p:cNvSpPr txBox="1">
            <a:spLocks noChangeArrowheads="1"/>
          </p:cNvSpPr>
          <p:nvPr/>
        </p:nvSpPr>
        <p:spPr bwMode="auto">
          <a:xfrm>
            <a:off x="5738648" y="349250"/>
            <a:ext cx="314659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9pPr>
          </a:lstStyle>
          <a:p>
            <a:pPr algn="r" eaLnBrk="1" hangingPunct="1"/>
            <a:r>
              <a:rPr lang="en-US" altLang="ko-KR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Ⅴ.  </a:t>
            </a:r>
            <a:r>
              <a:rPr lang="ko-KR" altLang="en-US" sz="1400" spc="-150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검토사항</a:t>
            </a:r>
          </a:p>
        </p:txBody>
      </p:sp>
      <p:pic>
        <p:nvPicPr>
          <p:cNvPr id="4098" name="Picture 2" descr="C:\Documents and Settings\Owner\바탕 화면\양식산업실_윤미경\양식기술투자포럼\기술수요조사서\ppt\사진자료\설계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45624" y="1468519"/>
            <a:ext cx="6812721" cy="4906043"/>
          </a:xfrm>
          <a:prstGeom prst="rect">
            <a:avLst/>
          </a:prstGeom>
          <a:noFill/>
        </p:spPr>
      </p:pic>
      <p:sp>
        <p:nvSpPr>
          <p:cNvPr id="27" name="모서리가 둥근 직사각형 26"/>
          <p:cNvSpPr/>
          <p:nvPr/>
        </p:nvSpPr>
        <p:spPr>
          <a:xfrm>
            <a:off x="420421" y="914413"/>
            <a:ext cx="3300246" cy="557040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대각선 방향의 모서리가 둥근 사각형 27"/>
          <p:cNvSpPr/>
          <p:nvPr/>
        </p:nvSpPr>
        <p:spPr>
          <a:xfrm>
            <a:off x="483480" y="945947"/>
            <a:ext cx="3174123" cy="472954"/>
          </a:xfrm>
          <a:prstGeom prst="round2DiagRect">
            <a:avLst>
              <a:gd name="adj1" fmla="val 48056"/>
              <a:gd name="adj2" fmla="val 0"/>
            </a:avLst>
          </a:prstGeom>
          <a:solidFill>
            <a:schemeClr val="bg1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0" dirty="0" smtClean="0">
                <a:ln w="18415" cmpd="sng">
                  <a:noFill/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복합단지 개념도</a:t>
            </a:r>
            <a:endParaRPr lang="ko-KR" altLang="en-US" sz="2000" b="0" dirty="0" smtClean="0">
              <a:ln w="18415" cmpd="sng">
                <a:noFill/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84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9" y="2130117"/>
            <a:ext cx="54333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8000" b="0" spc="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Bold" pitchFamily="50" charset="-127"/>
                <a:ea typeface="나눔고딕 Bold" pitchFamily="50" charset="-127"/>
              </a:rPr>
              <a:t>감사합니다</a:t>
            </a:r>
            <a:endParaRPr lang="ko-KR" altLang="en-US" sz="8000" b="0" spc="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Bold" pitchFamily="50" charset="-127"/>
              <a:ea typeface="나눔고딕 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9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나눔고딕">
      <a:majorFont>
        <a:latin typeface="나눔고딕 ExtraBold"/>
        <a:ea typeface="나눔고딕 ExtraBold"/>
        <a:cs typeface=""/>
      </a:majorFont>
      <a:minorFont>
        <a:latin typeface="나눔고딕 ExtraBold"/>
        <a:ea typeface="나눔고딕 Extra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디자인 사용자 지정">
  <a:themeElements>
    <a:clrScheme name="흐름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나눔고딕">
      <a:majorFont>
        <a:latin typeface="나눔고딕 ExtraBold"/>
        <a:ea typeface="나눔고딕 ExtraBold"/>
        <a:cs typeface=""/>
      </a:majorFont>
      <a:minorFont>
        <a:latin typeface="나눔고딕 ExtraBold"/>
        <a:ea typeface="나눔고딕 ExtraBold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15432</TotalTime>
  <Words>3346</Words>
  <Application>Microsoft Office PowerPoint</Application>
  <PresentationFormat>화면 슬라이드 쇼(4:3)</PresentationFormat>
  <Paragraphs>902</Paragraphs>
  <Slides>43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43</vt:i4>
      </vt:variant>
    </vt:vector>
  </HeadingPairs>
  <TitlesOfParts>
    <vt:vector size="57" baseType="lpstr">
      <vt:lpstr>굴림</vt:lpstr>
      <vt:lpstr>Arial</vt:lpstr>
      <vt:lpstr>맑은 고딕</vt:lpstr>
      <vt:lpstr>나눔고딕 ExtraBold</vt:lpstr>
      <vt:lpstr>산돌고딕B</vt:lpstr>
      <vt:lpstr>나눔고딕</vt:lpstr>
      <vt:lpstr>HY헤드라인M</vt:lpstr>
      <vt:lpstr>나눔바른고딕</vt:lpstr>
      <vt:lpstr>나눔고딕 Bold</vt:lpstr>
      <vt:lpstr>Wingdings</vt:lpstr>
      <vt:lpstr>가는각진제목체</vt:lpstr>
      <vt:lpstr>함초롬바탕</vt:lpstr>
      <vt:lpstr>디자인 사용자 지정</vt:lpstr>
      <vt:lpstr>1_디자인 사용자 지정</vt:lpstr>
      <vt:lpstr>슬라이드 0</vt:lpstr>
      <vt:lpstr>슬라이드 1</vt:lpstr>
      <vt:lpstr>슬라이드 2</vt:lpstr>
      <vt:lpstr>1. 필요성과 목적 및 범위</vt:lpstr>
      <vt:lpstr>2. 연구방법 및 추진체계</vt:lpstr>
      <vt:lpstr>슬라이드 5</vt:lpstr>
      <vt:lpstr>1. 환경분석 개요</vt:lpstr>
      <vt:lpstr>2. 일반 현황 및 환경 분석</vt:lpstr>
      <vt:lpstr>2. 일반 현황 및 환경 분석</vt:lpstr>
      <vt:lpstr>2. 일반 현황 및 환경 분석</vt:lpstr>
      <vt:lpstr>2. 일반 현황 및 환경 분석</vt:lpstr>
      <vt:lpstr>2. 일반 현황 및 환경 분석</vt:lpstr>
      <vt:lpstr>2. 일반 현황 및 환경 분석</vt:lpstr>
      <vt:lpstr>2. 일반 현황 및 환경 분석</vt:lpstr>
      <vt:lpstr>3. 경제특구법과 경제특구 </vt:lpstr>
      <vt:lpstr>3. 경제특구법과 경제특구 </vt:lpstr>
      <vt:lpstr>4. 한국과의 관계</vt:lpstr>
      <vt:lpstr>5. 수산부문 투자를 위한 제언 및 시사점</vt:lpstr>
      <vt:lpstr>슬라이드 18</vt:lpstr>
      <vt:lpstr>1. 주요 어장 </vt:lpstr>
      <vt:lpstr>2. 수산업 구조별 현황 </vt:lpstr>
      <vt:lpstr>2. 수산업 구조별 현황 </vt:lpstr>
      <vt:lpstr>2. 수산업 구조별 현황 </vt:lpstr>
      <vt:lpstr>2. 수산업 구조별 현황 </vt:lpstr>
      <vt:lpstr>2. 수산업 구조별 현황 </vt:lpstr>
      <vt:lpstr>3. 주요시설</vt:lpstr>
      <vt:lpstr>4. 수산물 수출입 현황 </vt:lpstr>
      <vt:lpstr>4. 수산물 수출입 현황 </vt:lpstr>
      <vt:lpstr>5. 수산물 소비 형태</vt:lpstr>
      <vt:lpstr>6. 식량안보계획</vt:lpstr>
      <vt:lpstr>7. 미얀마 수산업 관련법</vt:lpstr>
      <vt:lpstr>슬라이드 31</vt:lpstr>
      <vt:lpstr>1. 미얀마 지역 국가 리스크 정성분석</vt:lpstr>
      <vt:lpstr>2. 미얀마 지역 국가 리스크 정량분석</vt:lpstr>
      <vt:lpstr>2. 미얀마 지역 국가 리스크 정량분석</vt:lpstr>
      <vt:lpstr>4. 미얀마 현지조사 결과 정리</vt:lpstr>
      <vt:lpstr>4. 미얀마 현지조사 결과 정리</vt:lpstr>
      <vt:lpstr>4. 미얀마 현지조사 결과 정리</vt:lpstr>
      <vt:lpstr>슬라이드 38</vt:lpstr>
      <vt:lpstr>1. 진출 방안</vt:lpstr>
      <vt:lpstr>1. 진출 방안</vt:lpstr>
      <vt:lpstr>1. 진출 방안</vt:lpstr>
      <vt:lpstr>슬라이드 42</vt:lpstr>
    </vt:vector>
  </TitlesOfParts>
  <Company>NDS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윤미경</dc:creator>
  <cp:lastModifiedBy>Family</cp:lastModifiedBy>
  <cp:revision>914</cp:revision>
  <cp:lastPrinted>2013-07-08T10:47:41Z</cp:lastPrinted>
  <dcterms:created xsi:type="dcterms:W3CDTF">2008-03-06T03:48:10Z</dcterms:created>
  <dcterms:modified xsi:type="dcterms:W3CDTF">2015-01-27T12:24:21Z</dcterms:modified>
</cp:coreProperties>
</file>